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4"/>
  </p:notesMasterIdLst>
  <p:sldIdLst>
    <p:sldId id="259" r:id="rId2"/>
    <p:sldId id="263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6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558"/>
  </p:normalViewPr>
  <p:slideViewPr>
    <p:cSldViewPr snapToGrid="0">
      <p:cViewPr>
        <p:scale>
          <a:sx n="66" d="100"/>
          <a:sy n="66" d="100"/>
        </p:scale>
        <p:origin x="3828" y="210"/>
      </p:cViewPr>
      <p:guideLst>
        <p:guide orient="horz" pos="706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9E7D-7BD7-2140-936A-F37B5FC833D0}" type="datetimeFigureOut">
              <a:rPr lang="fr-FR" smtClean="0"/>
              <a:t>05/05/2026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43146-8646-4440-8AE6-AAF59580F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11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4586" y="468000"/>
            <a:ext cx="5929058" cy="499917"/>
          </a:xfrm>
        </p:spPr>
        <p:txBody>
          <a:bodyPr/>
          <a:lstStyle>
            <a:lvl1pPr>
              <a:defRPr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MÉMO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619" y="2627705"/>
            <a:ext cx="6046437" cy="178795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FontTx/>
              <a:buNone/>
              <a:defRPr sz="2400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1200" indent="-152984" algn="ctr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8000" indent="-97200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000">
              <a:lnSpc>
                <a:spcPts val="1320"/>
              </a:lnSpc>
              <a:spcBef>
                <a:spcPts val="0"/>
              </a:spcBef>
              <a:buFontTx/>
              <a:buNone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Tx/>
              <a:buNone/>
              <a:defRPr sz="1100"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r-FR"/>
              <a:t>Version 2.2 / 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131036" cy="4097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FB36146-7DD3-D62B-56A5-D59463281C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5126" y="938026"/>
            <a:ext cx="4878388" cy="720000"/>
          </a:xfrm>
          <a:prstGeom prst="rect">
            <a:avLst/>
          </a:prstGeom>
          <a:ln w="3175">
            <a:solidFill>
              <a:schemeClr val="accent3"/>
            </a:solidFill>
          </a:ln>
        </p:spPr>
        <p:txBody>
          <a:bodyPr lIns="72000" tIns="0" rIns="0" bIns="0" anchor="ctr">
            <a:noAutofit/>
          </a:bodyPr>
          <a:lstStyle>
            <a:lvl1pPr>
              <a:buFontTx/>
              <a:buNone/>
              <a:defRPr sz="1600" b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>
                <a:latin typeface="Azo Sans" panose="020B0603030503020204" pitchFamily="34" charset="77"/>
              </a:defRPr>
            </a:lvl2pPr>
            <a:lvl3pPr>
              <a:buFontTx/>
              <a:buNone/>
              <a:defRPr>
                <a:latin typeface="Azo Sans" panose="020B0603030503020204" pitchFamily="34" charset="77"/>
              </a:defRPr>
            </a:lvl3pPr>
            <a:lvl4pPr>
              <a:buFontTx/>
              <a:buNone/>
              <a:defRPr>
                <a:latin typeface="Azo Sans" panose="020B0603030503020204" pitchFamily="34" charset="77"/>
              </a:defRPr>
            </a:lvl4pPr>
            <a:lvl5pPr>
              <a:buFontTx/>
              <a:buNone/>
              <a:defRPr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C09. Le Double contrôle, en pratique :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148CBA0-6226-CE1E-2226-4E116497AE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43513" y="938026"/>
            <a:ext cx="1980000" cy="720000"/>
          </a:xfrm>
          <a:prstGeom prst="rect">
            <a:avLst/>
          </a:prstGeom>
          <a:ln w="3175">
            <a:solidFill>
              <a:schemeClr val="accent3"/>
            </a:solidFill>
          </a:ln>
        </p:spPr>
        <p:txBody>
          <a:bodyPr tIns="72000" rIns="0" bIns="0">
            <a:noAutofit/>
          </a:bodyPr>
          <a:lstStyle>
            <a:lvl1pPr>
              <a:buFontTx/>
              <a:buNone/>
              <a:defRPr sz="7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Pharmacie :</a:t>
            </a:r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AC9BA212-F7B9-DE76-EF9B-39E2114833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43513" y="1675672"/>
            <a:ext cx="1980000" cy="188847"/>
          </a:xfrm>
          <a:prstGeom prst="rect">
            <a:avLst/>
          </a:prstGeom>
          <a:ln w="3175">
            <a:noFill/>
          </a:ln>
        </p:spPr>
        <p:txBody>
          <a:bodyPr tIns="36000" rIns="0" bIns="0">
            <a:noAutofit/>
          </a:bodyPr>
          <a:lstStyle>
            <a:lvl1pPr>
              <a:buFontTx/>
              <a:buNone/>
              <a:defRPr sz="700" i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Personnaliser l’en-tête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4855720-B7EE-7E2C-4646-76E2F9F892AF}"/>
              </a:ext>
            </a:extLst>
          </p:cNvPr>
          <p:cNvSpPr txBox="1">
            <a:spLocks/>
          </p:cNvSpPr>
          <p:nvPr userDrawn="1"/>
        </p:nvSpPr>
        <p:spPr>
          <a:xfrm>
            <a:off x="3005042" y="9979818"/>
            <a:ext cx="2131036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9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>
          <p15:clr>
            <a:srgbClr val="FBAE40"/>
          </p15:clr>
        </p15:guide>
        <p15:guide id="2" pos="238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4586" y="468000"/>
            <a:ext cx="3091850" cy="49991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dirty="0"/>
              <a:t>MÉMO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824" y="10401255"/>
            <a:ext cx="1700927" cy="16184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l">
              <a:defRPr sz="7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Version 2.2 / 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5603" y="9979818"/>
            <a:ext cx="2131033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lvl1pPr algn="l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6431" y="10395457"/>
            <a:ext cx="587829" cy="17750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r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A061ADE-C662-5848-4D24-73ABEE516F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89483" y="423493"/>
            <a:ext cx="1066800" cy="457200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6D05801-FC9C-BDA2-75CB-72ADB9C6AA5A}"/>
              </a:ext>
            </a:extLst>
          </p:cNvPr>
          <p:cNvCxnSpPr>
            <a:cxnSpLocks/>
          </p:cNvCxnSpPr>
          <p:nvPr userDrawn="1"/>
        </p:nvCxnSpPr>
        <p:spPr>
          <a:xfrm>
            <a:off x="650948" y="9979821"/>
            <a:ext cx="6563312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E0DDFF9-EDA2-C9E9-CFDD-E556AFD2A828}"/>
              </a:ext>
            </a:extLst>
          </p:cNvPr>
          <p:cNvCxnSpPr>
            <a:cxnSpLocks/>
          </p:cNvCxnSpPr>
          <p:nvPr userDrawn="1"/>
        </p:nvCxnSpPr>
        <p:spPr>
          <a:xfrm>
            <a:off x="650948" y="10389519"/>
            <a:ext cx="6563312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8FBEEB2C-90AF-7E0A-956E-AA06CC259101}"/>
              </a:ext>
            </a:extLst>
          </p:cNvPr>
          <p:cNvCxnSpPr>
            <a:cxnSpLocks/>
          </p:cNvCxnSpPr>
          <p:nvPr userDrawn="1"/>
        </p:nvCxnSpPr>
        <p:spPr>
          <a:xfrm>
            <a:off x="2796639" y="10050383"/>
            <a:ext cx="0" cy="287088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593E12C0-24B4-C04C-A10A-F9BFD7F6B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96639" y="9983386"/>
            <a:ext cx="2737506" cy="406131"/>
          </a:xfrm>
          <a:prstGeom prst="rect">
            <a:avLst/>
          </a:prstGeom>
        </p:spPr>
        <p:txBody>
          <a:bodyPr vert="horz" lIns="72000" tIns="4680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10239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hd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4000" b="1" i="0" kern="1200" cap="all" baseline="0">
          <a:solidFill>
            <a:schemeClr val="accent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755934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Tx/>
        <a:buNone/>
        <a:defRPr sz="7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755934" rtl="0" eaLnBrk="1" latinLnBrk="0" hangingPunct="1">
        <a:lnSpc>
          <a:spcPct val="90000"/>
        </a:lnSpc>
        <a:spcBef>
          <a:spcPts val="0"/>
        </a:spcBef>
        <a:buFontTx/>
        <a:buNone/>
        <a:defRPr sz="7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55934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3pPr>
      <a:lvl4pPr marL="1133901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4pPr>
      <a:lvl5pPr marL="1511869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ante.gouv.fr/prevention-en-sante/preserver-sa-sante/vaccination/calendrier-vaccina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A6561-608E-EFA5-6E3F-28BF3FD6F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check-list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189" y="2626288"/>
            <a:ext cx="6484014" cy="274705"/>
          </a:xfrm>
        </p:spPr>
        <p:txBody>
          <a:bodyPr/>
          <a:lstStyle/>
          <a:p>
            <a:r>
              <a:rPr lang="fr-FR" sz="1600" b="1" dirty="0" smtClean="0"/>
              <a:t>Prérequis </a:t>
            </a:r>
            <a:r>
              <a:rPr lang="fr-FR" sz="1600" b="1" dirty="0"/>
              <a:t>réglementaires et organisationnels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19CDE4-F5E8-F1BB-443D-044C5A04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</a:t>
            </a:fld>
            <a:r>
              <a:rPr lang="en-US" dirty="0"/>
              <a:t>/2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476FF2F-64DC-76CB-7A2D-98B44E0F1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 smtClean="0"/>
              <a:t>C.11 </a:t>
            </a:r>
            <a:r>
              <a:rPr lang="fr-FR" dirty="0" smtClean="0"/>
              <a:t>Préparation pour la vaccination</a:t>
            </a:r>
            <a:endParaRPr lang="fr-FR" b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4EBF844-3015-7D8F-607C-C8D2D2B1202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2130F-85FB-5806-6A54-BC1EE03F79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1984E629-75CB-E67F-64B3-41EB7518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</a:t>
            </a:r>
            <a:r>
              <a:rPr lang="fr-FR" dirty="0" smtClean="0"/>
              <a:t>1.0 </a:t>
            </a:r>
            <a:r>
              <a:rPr lang="fr-FR" dirty="0" smtClean="0">
                <a:solidFill>
                  <a:schemeClr val="tx1"/>
                </a:solidFill>
              </a:rPr>
              <a:t>/</a:t>
            </a:r>
            <a:r>
              <a:rPr lang="fr-FR" dirty="0" smtClean="0"/>
              <a:t> </a:t>
            </a:r>
            <a:r>
              <a:rPr lang="fr-FR" dirty="0" smtClean="0"/>
              <a:t>Mai </a:t>
            </a:r>
            <a:r>
              <a:rPr lang="fr-FR" dirty="0" smtClean="0"/>
              <a:t>2026</a:t>
            </a:r>
            <a:endParaRPr lang="en-US" dirty="0"/>
          </a:p>
        </p:txBody>
      </p:sp>
      <p:sp>
        <p:nvSpPr>
          <p:cNvPr id="30" name="Espace réservé du pied de page 29">
            <a:extLst>
              <a:ext uri="{FF2B5EF4-FFF2-40B4-BE49-F238E27FC236}">
                <a16:creationId xmlns:a16="http://schemas.microsoft.com/office/drawing/2014/main" id="{6D1954D0-F1E8-BC9A-14A1-A49C9365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085548" cy="409702"/>
          </a:xfrm>
        </p:spPr>
        <p:txBody>
          <a:bodyPr/>
          <a:lstStyle/>
          <a:p>
            <a:r>
              <a:rPr lang="en-US" dirty="0" smtClean="0"/>
              <a:t>Sous-theme : </a:t>
            </a:r>
          </a:p>
          <a:p>
            <a:r>
              <a:rPr lang="fr-FR" dirty="0"/>
              <a:t>3.4 </a:t>
            </a:r>
            <a:r>
              <a:rPr lang="fr-FR" b="0" dirty="0"/>
              <a:t>Missions de vaccination</a:t>
            </a:r>
            <a:endParaRPr lang="en-US" dirty="0"/>
          </a:p>
        </p:txBody>
      </p:sp>
      <p:pic>
        <p:nvPicPr>
          <p:cNvPr id="41" name="Graphique 40">
            <a:extLst>
              <a:ext uri="{FF2B5EF4-FFF2-40B4-BE49-F238E27FC236}">
                <a16:creationId xmlns:a16="http://schemas.microsoft.com/office/drawing/2014/main" id="{DCD27629-E795-ACB4-3E21-EAE2244192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5723" y="9939635"/>
            <a:ext cx="359382" cy="490067"/>
          </a:xfrm>
          <a:prstGeom prst="rect">
            <a:avLst/>
          </a:prstGeom>
        </p:spPr>
      </p:pic>
      <p:sp>
        <p:nvSpPr>
          <p:cNvPr id="47" name="Espace réservé du pied de page 29">
            <a:extLst>
              <a:ext uri="{FF2B5EF4-FFF2-40B4-BE49-F238E27FC236}">
                <a16:creationId xmlns:a16="http://schemas.microsoft.com/office/drawing/2014/main" id="{D3434E79-A65F-A99C-4B77-9B29037F4446}"/>
              </a:ext>
            </a:extLst>
          </p:cNvPr>
          <p:cNvSpPr txBox="1">
            <a:spLocks/>
          </p:cNvSpPr>
          <p:nvPr/>
        </p:nvSpPr>
        <p:spPr>
          <a:xfrm>
            <a:off x="2988389" y="9979818"/>
            <a:ext cx="407093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Principe19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presctription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et/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administration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vaccin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6" name="Groupe 65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71276" y="2576573"/>
            <a:ext cx="290053" cy="292100"/>
            <a:chOff x="225503" y="2443266"/>
            <a:chExt cx="290053" cy="292100"/>
          </a:xfrm>
        </p:grpSpPr>
        <p:cxnSp>
          <p:nvCxnSpPr>
            <p:cNvPr id="58" name="Connecteur droit 57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2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395806" y="3479885"/>
            <a:ext cx="3381857" cy="130909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Autorisation et cadre légal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L’effecteur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habilité (formation validée et à jour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L’activité vaccinale des pharmaciens de l’officine doit être déclarée auprès de la section compétente de l’Ordre des pharmaciens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vaccinateurs sont à jour de leurs vaccins obligatoires pour exercer (</a:t>
            </a:r>
            <a:r>
              <a:rPr lang="fr-F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calendrier vaccinal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481201" y="3132866"/>
            <a:ext cx="1140562" cy="211541"/>
            <a:chOff x="4820850" y="4231021"/>
            <a:chExt cx="1140562" cy="211541"/>
          </a:xfrm>
        </p:grpSpPr>
        <p:sp>
          <p:nvSpPr>
            <p:cNvPr id="26" name="Ellipse 25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Ellipse 26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orme libre 27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9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4131452" y="3515016"/>
            <a:ext cx="3064315" cy="118749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 </a:t>
            </a:r>
            <a:r>
              <a:rPr lang="fr-FR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interne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procédure écrite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vaccination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 disponible 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planning est dédié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(créneaux identifiés)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flux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 sont gérés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(éviter promiscuité, confidentialité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4131452" y="3157526"/>
            <a:ext cx="1140562" cy="211541"/>
            <a:chOff x="4820850" y="4231021"/>
            <a:chExt cx="1140562" cy="211541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Ellipse 42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orme libre 43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3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364586" y="1930194"/>
            <a:ext cx="6484014" cy="2747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b="1" dirty="0" smtClean="0"/>
              <a:t>Mise en place de la vaccination à l’officine</a:t>
            </a:r>
            <a:endParaRPr lang="fr-FR" sz="2000" b="1" dirty="0"/>
          </a:p>
        </p:txBody>
      </p:sp>
      <p:sp>
        <p:nvSpPr>
          <p:cNvPr id="64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747766" y="6730558"/>
            <a:ext cx="6484014" cy="2747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indent="0" defTabSz="755934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000" b="1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1200" indent="-152984" algn="ctr" defTabSz="755934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8000" indent="-97200" defTabSz="755934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000" indent="0" defTabSz="755934">
              <a:lnSpc>
                <a:spcPts val="1320"/>
              </a:lnSpc>
              <a:spcBef>
                <a:spcPts val="0"/>
              </a:spcBef>
              <a:buFontTx/>
              <a:buNone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 defTabSz="755934">
              <a:lnSpc>
                <a:spcPct val="90000"/>
              </a:lnSpc>
              <a:spcBef>
                <a:spcPts val="413"/>
              </a:spcBef>
              <a:buFontTx/>
              <a:buNone/>
              <a:defRPr sz="1100">
                <a:latin typeface="Azo Sans" panose="020B0603030503020204" pitchFamily="34" charset="77"/>
              </a:defRPr>
            </a:lvl5pPr>
            <a:lvl6pPr marL="2078820" indent="-188984" defTabSz="755934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/>
            </a:lvl6pPr>
            <a:lvl7pPr marL="2456787" indent="-188984" defTabSz="755934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/>
            </a:lvl7pPr>
            <a:lvl8pPr marL="2834754" indent="-188984" defTabSz="755934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/>
            </a:lvl8pPr>
            <a:lvl9pPr marL="3212722" indent="-188984" defTabSz="755934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/>
            </a:lvl9pPr>
          </a:lstStyle>
          <a:p>
            <a:r>
              <a:rPr lang="fr-FR" sz="1600" dirty="0"/>
              <a:t>Locaux et matériel</a:t>
            </a:r>
          </a:p>
        </p:txBody>
      </p: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72853" y="6680843"/>
            <a:ext cx="290053" cy="292100"/>
            <a:chOff x="225503" y="2443266"/>
            <a:chExt cx="290053" cy="292100"/>
          </a:xfrm>
        </p:grpSpPr>
        <p:cxnSp>
          <p:nvCxnSpPr>
            <p:cNvPr id="67" name="Connecteur droit 66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8" name="Connecteur droit 67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69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338931" y="7719866"/>
            <a:ext cx="2623803" cy="18999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Espace de vaccination</a:t>
            </a:r>
            <a:endParaRPr lang="fr-FR" b="1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Locaux adaptés : pièce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 espace isolé, propre, confidentiel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d’eau ou solution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hydro-alcoolique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Chaise ou d’un fauteuil pour installer la personne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Surface </a:t>
            </a:r>
            <a:r>
              <a:rPr lang="fr-FR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désinfectable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Affichage des numéros d’urgence, notamment le 15, le 18 ou le 112</a:t>
            </a:r>
          </a:p>
        </p:txBody>
      </p:sp>
      <p:grpSp>
        <p:nvGrpSpPr>
          <p:cNvPr id="70" name="Groupe 69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520956" y="7326434"/>
            <a:ext cx="1140562" cy="211541"/>
            <a:chOff x="4820850" y="4231021"/>
            <a:chExt cx="1140562" cy="211541"/>
          </a:xfrm>
        </p:grpSpPr>
        <p:sp>
          <p:nvSpPr>
            <p:cNvPr id="71" name="Ellipse 70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Ellipse 71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orme libre 72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4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3580107" y="7660568"/>
            <a:ext cx="3634152" cy="21351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Matériel obligatoire</a:t>
            </a:r>
            <a:endParaRPr lang="fr-FR" dirty="0" smtClean="0"/>
          </a:p>
          <a:p>
            <a:pPr marL="285750" lvl="1" indent="-285750" algn="just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Enceinte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réfrigérée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 stockage des vaccins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Aiguille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seringue adaptées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Compresses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antiseptique cutané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Collecteur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DASRI </a:t>
            </a:r>
            <a:endParaRPr lang="fr-FR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Gants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(si nécessaires)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Trousse d’urgence avec au moins un antihistaminique H1 et adrénaline injectable accessible immédiatement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Chronomètre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montre (surveillance post-vaccinale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atériel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informatique nécessaire à la traçabilité des vaccinations</a:t>
            </a:r>
          </a:p>
        </p:txBody>
      </p:sp>
      <p:grpSp>
        <p:nvGrpSpPr>
          <p:cNvPr id="75" name="Groupe 74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3659826" y="7326434"/>
            <a:ext cx="1032651" cy="211541"/>
            <a:chOff x="4820850" y="4231021"/>
            <a:chExt cx="1140562" cy="211541"/>
          </a:xfrm>
        </p:grpSpPr>
        <p:sp>
          <p:nvSpPr>
            <p:cNvPr id="76" name="Ellipse 75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Ellipse 76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orme libre 77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496361" y="5039459"/>
            <a:ext cx="1140562" cy="211541"/>
            <a:chOff x="4820850" y="4231021"/>
            <a:chExt cx="1140562" cy="211541"/>
          </a:xfrm>
        </p:grpSpPr>
        <p:sp>
          <p:nvSpPr>
            <p:cNvPr id="80" name="Ellipse 79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Ellipse 80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Forme libre 81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2" name="Rectangle 101"/>
          <p:cNvSpPr/>
          <p:nvPr/>
        </p:nvSpPr>
        <p:spPr>
          <a:xfrm>
            <a:off x="371276" y="5402388"/>
            <a:ext cx="6858927" cy="947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1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 des effets </a:t>
            </a:r>
            <a:r>
              <a:rPr lang="fr-FR" sz="1100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indésirables</a:t>
            </a:r>
            <a:endParaRPr lang="fr-F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Procédure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d’urgence connue et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affichée (dont la procédure de conduite à tenir en cas d’Accident d’Exposition au Sang –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AES)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Formation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à la reconnaissance des signes d’alerte : malaise, dyspnée, urticaire,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hypotension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Connaissance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de ses obligations de d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éclaration de pharmacovigilance le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as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échéant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A6561-608E-EFA5-6E3F-28BF3FD6F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check-list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19CDE4-F5E8-F1BB-443D-044C5A04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r>
              <a:rPr lang="en-US" dirty="0"/>
              <a:t>/2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476FF2F-64DC-76CB-7A2D-98B44E0F1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 smtClean="0"/>
              <a:t>C.11 </a:t>
            </a:r>
            <a:r>
              <a:rPr lang="fr-FR" dirty="0" smtClean="0"/>
              <a:t>Préparation pour la vaccination</a:t>
            </a:r>
            <a:endParaRPr lang="fr-FR" b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4EBF844-3015-7D8F-607C-C8D2D2B1202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2130F-85FB-5806-6A54-BC1EE03F79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1984E629-75CB-E67F-64B3-41EB7518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</a:t>
            </a:r>
            <a:r>
              <a:rPr lang="fr-FR" dirty="0" smtClean="0"/>
              <a:t>1.0 </a:t>
            </a:r>
            <a:r>
              <a:rPr lang="fr-FR" dirty="0" smtClean="0">
                <a:solidFill>
                  <a:schemeClr val="tx1"/>
                </a:solidFill>
              </a:rPr>
              <a:t>/</a:t>
            </a:r>
            <a:r>
              <a:rPr lang="fr-FR" dirty="0" smtClean="0"/>
              <a:t> </a:t>
            </a:r>
            <a:r>
              <a:rPr lang="fr-FR" dirty="0" smtClean="0"/>
              <a:t>Mai </a:t>
            </a:r>
            <a:r>
              <a:rPr lang="fr-FR" dirty="0" smtClean="0"/>
              <a:t>2026</a:t>
            </a:r>
            <a:endParaRPr lang="en-US" dirty="0"/>
          </a:p>
        </p:txBody>
      </p:sp>
      <p:sp>
        <p:nvSpPr>
          <p:cNvPr id="30" name="Espace réservé du pied de page 29">
            <a:extLst>
              <a:ext uri="{FF2B5EF4-FFF2-40B4-BE49-F238E27FC236}">
                <a16:creationId xmlns:a16="http://schemas.microsoft.com/office/drawing/2014/main" id="{6D1954D0-F1E8-BC9A-14A1-A49C9365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085548" cy="409702"/>
          </a:xfrm>
        </p:spPr>
        <p:txBody>
          <a:bodyPr/>
          <a:lstStyle/>
          <a:p>
            <a:r>
              <a:rPr lang="en-US" dirty="0" smtClean="0"/>
              <a:t>Sous-theme : </a:t>
            </a:r>
          </a:p>
          <a:p>
            <a:r>
              <a:rPr lang="fr-FR" dirty="0"/>
              <a:t>3.4 </a:t>
            </a:r>
            <a:r>
              <a:rPr lang="fr-FR" b="0" dirty="0"/>
              <a:t>Missions de vaccination</a:t>
            </a:r>
            <a:endParaRPr lang="en-US" dirty="0"/>
          </a:p>
        </p:txBody>
      </p:sp>
      <p:pic>
        <p:nvPicPr>
          <p:cNvPr id="41" name="Graphique 40">
            <a:extLst>
              <a:ext uri="{FF2B5EF4-FFF2-40B4-BE49-F238E27FC236}">
                <a16:creationId xmlns:a16="http://schemas.microsoft.com/office/drawing/2014/main" id="{DCD27629-E795-ACB4-3E21-EAE2244192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5723" y="9939635"/>
            <a:ext cx="359382" cy="490067"/>
          </a:xfrm>
          <a:prstGeom prst="rect">
            <a:avLst/>
          </a:prstGeom>
        </p:spPr>
      </p:pic>
      <p:sp>
        <p:nvSpPr>
          <p:cNvPr id="47" name="Espace réservé du pied de page 29">
            <a:extLst>
              <a:ext uri="{FF2B5EF4-FFF2-40B4-BE49-F238E27FC236}">
                <a16:creationId xmlns:a16="http://schemas.microsoft.com/office/drawing/2014/main" id="{D3434E79-A65F-A99C-4B77-9B29037F4446}"/>
              </a:ext>
            </a:extLst>
          </p:cNvPr>
          <p:cNvSpPr txBox="1">
            <a:spLocks/>
          </p:cNvSpPr>
          <p:nvPr/>
        </p:nvSpPr>
        <p:spPr>
          <a:xfrm>
            <a:off x="2988389" y="9979818"/>
            <a:ext cx="407093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Principe19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presctription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et/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administration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vaccin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724878" y="2288042"/>
            <a:ext cx="6484014" cy="2747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indent="0" defTabSz="755934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000" b="1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1200" indent="-152984" algn="ctr" defTabSz="755934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8000" indent="-97200" defTabSz="755934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000" indent="0" defTabSz="755934">
              <a:lnSpc>
                <a:spcPts val="1320"/>
              </a:lnSpc>
              <a:spcBef>
                <a:spcPts val="0"/>
              </a:spcBef>
              <a:buFontTx/>
              <a:buNone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 defTabSz="755934">
              <a:lnSpc>
                <a:spcPct val="90000"/>
              </a:lnSpc>
              <a:spcBef>
                <a:spcPts val="413"/>
              </a:spcBef>
              <a:buFontTx/>
              <a:buNone/>
              <a:defRPr sz="1100">
                <a:latin typeface="Azo Sans" panose="020B0603030503020204" pitchFamily="34" charset="77"/>
              </a:defRPr>
            </a:lvl5pPr>
            <a:lvl6pPr marL="2078820" indent="-188984" defTabSz="755934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/>
            </a:lvl6pPr>
            <a:lvl7pPr marL="2456787" indent="-188984" defTabSz="755934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/>
            </a:lvl7pPr>
            <a:lvl8pPr marL="2834754" indent="-188984" defTabSz="755934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/>
            </a:lvl8pPr>
            <a:lvl9pPr marL="3212722" indent="-188984" defTabSz="755934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/>
            </a:lvl9pPr>
          </a:lstStyle>
          <a:p>
            <a:r>
              <a:rPr lang="fr-FR" sz="1600" dirty="0"/>
              <a:t>Accueil et éligibilité du patient</a:t>
            </a:r>
          </a:p>
        </p:txBody>
      </p: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49965" y="2211031"/>
            <a:ext cx="290053" cy="292100"/>
            <a:chOff x="225503" y="2443266"/>
            <a:chExt cx="290053" cy="292100"/>
          </a:xfrm>
        </p:grpSpPr>
        <p:cxnSp>
          <p:nvCxnSpPr>
            <p:cNvPr id="49" name="Connecteur droit 48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0" name="Connecteur droit 49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51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349965" y="3000484"/>
            <a:ext cx="2961285" cy="145907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 et consentement</a:t>
            </a:r>
            <a:endParaRPr lang="fr-FR" b="1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Identité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patient vérifiée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Carte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Vitale / INS si nécessaire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claire donnée au patient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Consentement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recueilli (noté dans le dossier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mineur recueil du consentement du/des titulaire(s) de l’autorité parentale </a:t>
            </a:r>
          </a:p>
        </p:txBody>
      </p: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542066" y="2715132"/>
            <a:ext cx="1140562" cy="211541"/>
            <a:chOff x="4820850" y="4231021"/>
            <a:chExt cx="1140562" cy="211541"/>
          </a:xfrm>
        </p:grpSpPr>
        <p:sp>
          <p:nvSpPr>
            <p:cNvPr id="53" name="Ellipse 52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Ellipse 53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orme libre 54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6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3671219" y="3021982"/>
            <a:ext cx="3552294" cy="25487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Vérification médicale préalable</a:t>
            </a:r>
            <a:endParaRPr lang="fr-FR" dirty="0" smtClean="0"/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vaccin concerné est inscrit au calendrier vaccinal (chez les patients à partir de 11 ans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requérant remplit les conditions requises pour la vaccination officinale conformément aux recommandations du calendrier vaccinal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Âge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compatible avec le vaccin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Absence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contre-indication :</a:t>
            </a:r>
          </a:p>
          <a:p>
            <a:pPr marL="314550" lvl="2" indent="-285750" algn="just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anose="05000000000000000000" pitchFamily="2" charset="2"/>
              <a:buChar char="ü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Allergie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connue (œuf, excipient, réaction antérieure)</a:t>
            </a:r>
          </a:p>
          <a:p>
            <a:pPr marL="314550" lvl="2" indent="-285750" algn="just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anose="05000000000000000000" pitchFamily="2" charset="2"/>
              <a:buChar char="ü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Épisode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fébrile aigu</a:t>
            </a:r>
          </a:p>
          <a:p>
            <a:pPr marL="314550" lvl="2" indent="-285750" algn="just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anose="05000000000000000000" pitchFamily="2" charset="2"/>
              <a:buChar char="ü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Antécédent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réaction anaphylactique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délais entre injections si rappel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Grossesse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immunodépression évaluées si concernées</a:t>
            </a:r>
          </a:p>
        </p:txBody>
      </p: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3690836" y="2719107"/>
            <a:ext cx="1140562" cy="211541"/>
            <a:chOff x="4820850" y="4231021"/>
            <a:chExt cx="1140562" cy="211541"/>
          </a:xfrm>
        </p:grpSpPr>
        <p:sp>
          <p:nvSpPr>
            <p:cNvPr id="59" name="Ellipse 58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Ellipse 59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orme libre 60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3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364586" y="1754440"/>
            <a:ext cx="6484014" cy="2747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b="1" dirty="0" smtClean="0"/>
              <a:t>Réalisation de la vaccination</a:t>
            </a:r>
            <a:endParaRPr lang="fr-FR" sz="2000" b="1" dirty="0"/>
          </a:p>
        </p:txBody>
      </p:sp>
      <p:sp>
        <p:nvSpPr>
          <p:cNvPr id="64" name="Rectangle 63"/>
          <p:cNvSpPr/>
          <p:nvPr/>
        </p:nvSpPr>
        <p:spPr>
          <a:xfrm>
            <a:off x="359218" y="5823409"/>
            <a:ext cx="2960573" cy="220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</a:pPr>
            <a:r>
              <a:rPr lang="fr-FR" sz="1100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Injection</a:t>
            </a:r>
            <a:endParaRPr lang="fr-F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Hygiène des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mains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Installation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confortable du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patient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Vaccin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conforme (DLU, intégrité, chaîne du froid respectée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  <a:sym typeface="Roboto"/>
              </a:rPr>
              <a:t>Si nécessaire, vaccin reconstitué ou doses préparés (vaccins </a:t>
            </a:r>
            <a:r>
              <a:rPr lang="fr-FR" sz="1100" dirty="0" err="1">
                <a:latin typeface="Arial" panose="020B0604020202020204" pitchFamily="34" charset="0"/>
                <a:cs typeface="Arial" panose="020B0604020202020204" pitchFamily="34" charset="0"/>
                <a:sym typeface="Roboto"/>
              </a:rPr>
              <a:t>multidoses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  <a:sym typeface="Roboto"/>
              </a:rPr>
              <a:t>)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Site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d’injection adapté (deltoïde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Désinfection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du site d'injection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Élimination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immédiate du matériel dans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le collecteur DASRI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Compression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locale si nécessaire</a:t>
            </a:r>
          </a:p>
        </p:txBody>
      </p:sp>
      <p:sp>
        <p:nvSpPr>
          <p:cNvPr id="65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734131" y="4931502"/>
            <a:ext cx="2586372" cy="34137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lang="en-US"/>
            </a:defPPr>
            <a:lvl1pPr indent="0" defTabSz="755934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000" b="1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1200" indent="-152984" algn="ctr" defTabSz="755934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8000" indent="-97200" defTabSz="755934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000" indent="0" defTabSz="755934">
              <a:lnSpc>
                <a:spcPts val="1320"/>
              </a:lnSpc>
              <a:spcBef>
                <a:spcPts val="0"/>
              </a:spcBef>
              <a:buFontTx/>
              <a:buNone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11869" indent="0" defTabSz="755934">
              <a:lnSpc>
                <a:spcPct val="90000"/>
              </a:lnSpc>
              <a:spcBef>
                <a:spcPts val="413"/>
              </a:spcBef>
              <a:buFontTx/>
              <a:buNone/>
              <a:defRPr sz="1100">
                <a:latin typeface="Azo Sans" panose="020B0603030503020204" pitchFamily="34" charset="77"/>
              </a:defRPr>
            </a:lvl5pPr>
            <a:lvl6pPr marL="2078820" indent="-188984" defTabSz="755934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/>
            </a:lvl6pPr>
            <a:lvl7pPr marL="2456787" indent="-188984" defTabSz="755934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/>
            </a:lvl7pPr>
            <a:lvl8pPr marL="2834754" indent="-188984" defTabSz="755934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/>
            </a:lvl8pPr>
            <a:lvl9pPr marL="3212722" indent="-188984" defTabSz="755934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/>
            </a:lvl9pPr>
          </a:lstStyle>
          <a:p>
            <a:r>
              <a:rPr lang="fr-FR" sz="1600" dirty="0"/>
              <a:t>Injection et surveillance post-vaccinale</a:t>
            </a:r>
          </a:p>
        </p:txBody>
      </p:sp>
      <p:grpSp>
        <p:nvGrpSpPr>
          <p:cNvPr id="67" name="Groupe 66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59218" y="4827195"/>
            <a:ext cx="290053" cy="292100"/>
            <a:chOff x="225503" y="2443266"/>
            <a:chExt cx="290053" cy="292100"/>
          </a:xfrm>
        </p:grpSpPr>
        <p:cxnSp>
          <p:nvCxnSpPr>
            <p:cNvPr id="68" name="Connecteur droit 67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9" name="Connecteur droit 68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70" name="Groupe 69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542975" y="5624920"/>
            <a:ext cx="1140562" cy="211541"/>
            <a:chOff x="4820850" y="4231021"/>
            <a:chExt cx="1140562" cy="211541"/>
          </a:xfrm>
        </p:grpSpPr>
        <p:sp>
          <p:nvSpPr>
            <p:cNvPr id="71" name="Ellipse 70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Ellipse 71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orme libre 72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4" name="Rectangle 73"/>
          <p:cNvSpPr/>
          <p:nvPr/>
        </p:nvSpPr>
        <p:spPr>
          <a:xfrm>
            <a:off x="3683861" y="6135005"/>
            <a:ext cx="3360990" cy="817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</a:pPr>
            <a:r>
              <a:rPr lang="fr-FR" sz="11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Observation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Patient informé de rester dans l’officine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Surveillance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sur place 15 minutes minimum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Vigilance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renforcée si antécédents allergiques</a:t>
            </a:r>
          </a:p>
        </p:txBody>
      </p:sp>
      <p:grpSp>
        <p:nvGrpSpPr>
          <p:cNvPr id="75" name="Groupe 74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3685840" y="5860723"/>
            <a:ext cx="1140562" cy="211541"/>
            <a:chOff x="4820850" y="4231021"/>
            <a:chExt cx="1140562" cy="211541"/>
          </a:xfrm>
        </p:grpSpPr>
        <p:sp>
          <p:nvSpPr>
            <p:cNvPr id="76" name="Ellipse 75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Ellipse 76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orme libre 77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9" name="Rectangle 78"/>
          <p:cNvSpPr/>
          <p:nvPr/>
        </p:nvSpPr>
        <p:spPr>
          <a:xfrm>
            <a:off x="3683860" y="7376945"/>
            <a:ext cx="339932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Conseils post vaccination</a:t>
            </a:r>
            <a:endParaRPr lang="fr-F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Effets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indésirables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éventuels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modalités de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déclaration d’un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effet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indésirable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expliqués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Conduite à tenir en cas de fièvre ou douleur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Quand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consulter un médecin</a:t>
            </a:r>
          </a:p>
          <a:p>
            <a:pPr marL="285750" indent="-285750" algn="just" defTabSz="755934">
              <a:lnSpc>
                <a:spcPct val="90000"/>
              </a:lnSpc>
              <a:spcAft>
                <a:spcPts val="300"/>
              </a:spcAft>
              <a:buClr>
                <a:schemeClr val="accent3"/>
              </a:buClr>
              <a:buFont typeface="Wingdings" pitchFamily="2" charset="2"/>
              <a:buChar char="q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Délai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avant protection optimale rappelé</a:t>
            </a:r>
          </a:p>
        </p:txBody>
      </p:sp>
      <p:grpSp>
        <p:nvGrpSpPr>
          <p:cNvPr id="104" name="Groupe 103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3736240" y="7104541"/>
            <a:ext cx="1140562" cy="211541"/>
            <a:chOff x="4820850" y="4231021"/>
            <a:chExt cx="1140562" cy="211541"/>
          </a:xfrm>
        </p:grpSpPr>
        <p:sp>
          <p:nvSpPr>
            <p:cNvPr id="105" name="Ellipse 104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Ellipse 105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Forme libre 106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8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734131" y="8289474"/>
            <a:ext cx="2457416" cy="24238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/>
              <a:t>Traçabilité</a:t>
            </a:r>
            <a:endParaRPr lang="fr-FR" sz="1600" b="1" dirty="0"/>
          </a:p>
        </p:txBody>
      </p:sp>
      <p:grpSp>
        <p:nvGrpSpPr>
          <p:cNvPr id="109" name="Groupe 108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59218" y="8239759"/>
            <a:ext cx="290053" cy="292100"/>
            <a:chOff x="225503" y="2443266"/>
            <a:chExt cx="290053" cy="292100"/>
          </a:xfrm>
        </p:grpSpPr>
        <p:cxnSp>
          <p:nvCxnSpPr>
            <p:cNvPr id="110" name="Connecteur droit 109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1" name="Connecteur droit 110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112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477704" y="9083268"/>
            <a:ext cx="6749694" cy="8616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Traçabilité obligatoire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Enregistrement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le DP / DMP si applicable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Enregistrement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le logiciel officinal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nom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vaccin / numéro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 / date / nom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vaccinateur</a:t>
            </a:r>
          </a:p>
          <a:p>
            <a:pPr marL="285750" indent="-285750" algn="just">
              <a:buClr>
                <a:schemeClr val="accent3"/>
              </a:buClr>
              <a:buFont typeface="Wingdings" pitchFamily="2" charset="2"/>
              <a:buChar char="q"/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Remise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d’une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attestation ou inscription au carnet de vaccination du patient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3" name="Groupe 112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534711" y="8789959"/>
            <a:ext cx="1140562" cy="211541"/>
            <a:chOff x="4820850" y="4231021"/>
            <a:chExt cx="1140562" cy="211541"/>
          </a:xfrm>
        </p:grpSpPr>
        <p:sp>
          <p:nvSpPr>
            <p:cNvPr id="114" name="Ellipse 113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Ellipse 114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Forme libre 115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74059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">
      <a:dk1>
        <a:srgbClr val="000000"/>
      </a:dk1>
      <a:lt1>
        <a:srgbClr val="FFFFFF"/>
      </a:lt1>
      <a:dk2>
        <a:srgbClr val="239B38"/>
      </a:dk2>
      <a:lt2>
        <a:srgbClr val="D25D30"/>
      </a:lt2>
      <a:accent1>
        <a:srgbClr val="248BA3"/>
      </a:accent1>
      <a:accent2>
        <a:srgbClr val="832A4E"/>
      </a:accent2>
      <a:accent3>
        <a:srgbClr val="376159"/>
      </a:accent3>
      <a:accent4>
        <a:srgbClr val="FFFFFF"/>
      </a:accent4>
      <a:accent5>
        <a:srgbClr val="FFFFFF"/>
      </a:accent5>
      <a:accent6>
        <a:srgbClr val="FFFFFF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802</TotalTime>
  <Words>578</Words>
  <Application>Microsoft Office PowerPoint</Application>
  <PresentationFormat>Personnalisé</PresentationFormat>
  <Paragraphs>92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Aptos</vt:lpstr>
      <vt:lpstr>Arial</vt:lpstr>
      <vt:lpstr>Azo Sans</vt:lpstr>
      <vt:lpstr>Azo Sans Medium</vt:lpstr>
      <vt:lpstr>Roboto</vt:lpstr>
      <vt:lpstr>Wingdings</vt:lpstr>
      <vt:lpstr>Thème Office</vt:lpstr>
      <vt:lpstr>check-list</vt:lpstr>
      <vt:lpstr>check-list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mémo</dc:title>
  <dc:creator>Sébastien QUESSON</dc:creator>
  <cp:lastModifiedBy>Cécile LUGAND</cp:lastModifiedBy>
  <cp:revision>149</cp:revision>
  <dcterms:created xsi:type="dcterms:W3CDTF">2025-12-16T10:16:15Z</dcterms:created>
  <dcterms:modified xsi:type="dcterms:W3CDTF">2026-05-05T12:00:49Z</dcterms:modified>
</cp:coreProperties>
</file>