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B4C4"/>
    <a:srgbClr val="DBE3DF"/>
    <a:srgbClr val="9BBA28"/>
    <a:srgbClr val="4AB5C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55" d="100"/>
          <a:sy n="55" d="100"/>
        </p:scale>
        <p:origin x="2325"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svg"/><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20/11/2019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20/11/2019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20/11/2019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20/11/2019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20/11/2019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20/11/2019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1854707" y="12344"/>
            <a:ext cx="5003293"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Procédure</a:t>
            </a:r>
          </a:p>
        </p:txBody>
      </p:sp>
      <p:sp>
        <p:nvSpPr>
          <p:cNvPr id="8" name="Rectangle 7">
            <a:extLst>
              <a:ext uri="{FF2B5EF4-FFF2-40B4-BE49-F238E27FC236}">
                <a16:creationId xmlns:a16="http://schemas.microsoft.com/office/drawing/2014/main" id="{606B585B-1E35-4BE1-9123-611355E7A972}"/>
              </a:ext>
            </a:extLst>
          </p:cNvPr>
          <p:cNvSpPr/>
          <p:nvPr userDrawn="1"/>
        </p:nvSpPr>
        <p:spPr>
          <a:xfrm>
            <a:off x="0" y="803082"/>
            <a:ext cx="6858000" cy="397565"/>
          </a:xfrm>
          <a:prstGeom prst="rect">
            <a:avLst/>
          </a:prstGeom>
          <a:solidFill>
            <a:srgbClr val="9BB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Titre 1">
            <a:extLst>
              <a:ext uri="{FF2B5EF4-FFF2-40B4-BE49-F238E27FC236}">
                <a16:creationId xmlns:a16="http://schemas.microsoft.com/office/drawing/2014/main" id="{BA2E7065-AA30-4F56-95B8-19C4C6BCA8C7}"/>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9" name="Image 8">
            <a:extLst>
              <a:ext uri="{FF2B5EF4-FFF2-40B4-BE49-F238E27FC236}">
                <a16:creationId xmlns:a16="http://schemas.microsoft.com/office/drawing/2014/main" id="{FE929258-D817-4C7E-A5DF-0497141971D5}"/>
              </a:ext>
            </a:extLst>
          </p:cNvPr>
          <p:cNvPicPr>
            <a:picLocks noChangeAspect="1"/>
          </p:cNvPicPr>
          <p:nvPr userDrawn="1"/>
        </p:nvPicPr>
        <p:blipFill rotWithShape="1">
          <a:blip r:embed="rId2"/>
          <a:srcRect t="9053" b="6984"/>
          <a:stretch/>
        </p:blipFill>
        <p:spPr>
          <a:xfrm>
            <a:off x="111757" y="-1419"/>
            <a:ext cx="951058" cy="803082"/>
          </a:xfrm>
          <a:prstGeom prst="rect">
            <a:avLst/>
          </a:prstGeom>
        </p:spPr>
      </p:pic>
      <p:pic>
        <p:nvPicPr>
          <p:cNvPr id="10" name="Graphique 9" descr="Tête avec engrenages">
            <a:extLst>
              <a:ext uri="{FF2B5EF4-FFF2-40B4-BE49-F238E27FC236}">
                <a16:creationId xmlns:a16="http://schemas.microsoft.com/office/drawing/2014/main" id="{B143456A-277F-3849-8C7F-02C3B42A1875}"/>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9420" y="83820"/>
            <a:ext cx="695731" cy="695731"/>
          </a:xfrm>
          <a:prstGeom prst="rect">
            <a:avLst/>
          </a:prstGeom>
        </p:spPr>
      </p:pic>
      <p:grpSp>
        <p:nvGrpSpPr>
          <p:cNvPr id="12" name="Groupe 11">
            <a:extLst>
              <a:ext uri="{FF2B5EF4-FFF2-40B4-BE49-F238E27FC236}">
                <a16:creationId xmlns:a16="http://schemas.microsoft.com/office/drawing/2014/main" id="{7474FD5F-5D08-4498-A3D6-769A489D3FEF}"/>
              </a:ext>
            </a:extLst>
          </p:cNvPr>
          <p:cNvGrpSpPr/>
          <p:nvPr userDrawn="1"/>
        </p:nvGrpSpPr>
        <p:grpSpPr>
          <a:xfrm>
            <a:off x="0" y="9199049"/>
            <a:ext cx="6858000" cy="715210"/>
            <a:chOff x="0" y="9199049"/>
            <a:chExt cx="6858000" cy="715210"/>
          </a:xfrm>
        </p:grpSpPr>
        <p:sp>
          <p:nvSpPr>
            <p:cNvPr id="14" name="Rectangle 13">
              <a:extLst>
                <a:ext uri="{FF2B5EF4-FFF2-40B4-BE49-F238E27FC236}">
                  <a16:creationId xmlns:a16="http://schemas.microsoft.com/office/drawing/2014/main" id="{0A32D8ED-12E4-43B5-BE3C-6341F31FF352}"/>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a:extLst>
                <a:ext uri="{FF2B5EF4-FFF2-40B4-BE49-F238E27FC236}">
                  <a16:creationId xmlns:a16="http://schemas.microsoft.com/office/drawing/2014/main" id="{96408111-8E68-475C-A215-A943A752AB5D}"/>
                </a:ext>
              </a:extLst>
            </p:cNvPr>
            <p:cNvSpPr/>
            <p:nvPr userDrawn="1"/>
          </p:nvSpPr>
          <p:spPr>
            <a:xfrm>
              <a:off x="1463039" y="9623704"/>
              <a:ext cx="5380548" cy="261610"/>
            </a:xfrm>
            <a:prstGeom prst="rect">
              <a:avLst/>
            </a:prstGeom>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fr-FR" sz="1100" dirty="0">
                  <a:solidFill>
                    <a:prstClr val="black">
                      <a:lumMod val="85000"/>
                      <a:lumOff val="15000"/>
                    </a:prstClr>
                  </a:solidFill>
                  <a:latin typeface="Helvetica Light" panose="020B0403020202020204" pitchFamily="34" charset="0"/>
                </a:rPr>
                <a:t>	</a:t>
              </a:r>
              <a:r>
                <a:rPr lang="fr-FR" sz="1100" dirty="0">
                  <a:solidFill>
                    <a:schemeClr val="bg1"/>
                  </a:solidFill>
                  <a:latin typeface="Helvetica Light" panose="020B0403020202020204" pitchFamily="34" charset="0"/>
                </a:rPr>
                <a:t>Référentiel Qualité // Version 0.01 - Octobre 2019</a:t>
              </a:r>
              <a:endParaRPr lang="fr-FR" sz="1400" dirty="0">
                <a:solidFill>
                  <a:schemeClr val="bg1"/>
                </a:solidFill>
              </a:endParaRPr>
            </a:p>
          </p:txBody>
        </p:sp>
        <p:pic>
          <p:nvPicPr>
            <p:cNvPr id="20" name="Image 19">
              <a:extLst>
                <a:ext uri="{FF2B5EF4-FFF2-40B4-BE49-F238E27FC236}">
                  <a16:creationId xmlns:a16="http://schemas.microsoft.com/office/drawing/2014/main" id="{34DF87C9-3B3A-4321-B7B3-ABB7A9A06C3C}"/>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1757" y="9199049"/>
              <a:ext cx="715210" cy="715210"/>
            </a:xfrm>
            <a:prstGeom prst="rect">
              <a:avLst/>
            </a:prstGeom>
          </p:spPr>
        </p:pic>
        <p:sp>
          <p:nvSpPr>
            <p:cNvPr id="21" name="Rectangle : coins arrondis 20">
              <a:extLst>
                <a:ext uri="{FF2B5EF4-FFF2-40B4-BE49-F238E27FC236}">
                  <a16:creationId xmlns:a16="http://schemas.microsoft.com/office/drawing/2014/main" id="{6889969D-C053-4399-8C1D-DB1F76289A7F}"/>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grpSp>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F1EB8F41-4FF4-4C66-B83D-EF45104DB8E3}"/>
              </a:ext>
            </a:extLst>
          </p:cNvPr>
          <p:cNvSpPr txBox="1"/>
          <p:nvPr userDrawn="1"/>
        </p:nvSpPr>
        <p:spPr>
          <a:xfrm>
            <a:off x="199790" y="2915910"/>
            <a:ext cx="1632178" cy="523220"/>
          </a:xfrm>
          <a:prstGeom prst="rect">
            <a:avLst/>
          </a:prstGeom>
          <a:noFill/>
        </p:spPr>
        <p:txBody>
          <a:bodyPr wrap="none" rtlCol="0">
            <a:spAutoFit/>
          </a:bodyPr>
          <a:lstStyle/>
          <a:p>
            <a:r>
              <a:rPr lang="fr-FR" sz="2800" dirty="0">
                <a:solidFill>
                  <a:srgbClr val="9BBA28"/>
                </a:solidFill>
                <a:latin typeface="Helvetica Neue" panose="020B0604020202020204" pitchFamily="34" charset="0"/>
                <a:ea typeface="Helvetica Neue" panose="020B0604020202020204" pitchFamily="34" charset="0"/>
              </a:rPr>
              <a:t>Légende</a:t>
            </a:r>
          </a:p>
        </p:txBody>
      </p:sp>
      <p:cxnSp>
        <p:nvCxnSpPr>
          <p:cNvPr id="14" name="Connecteur droit 13">
            <a:extLst>
              <a:ext uri="{FF2B5EF4-FFF2-40B4-BE49-F238E27FC236}">
                <a16:creationId xmlns:a16="http://schemas.microsoft.com/office/drawing/2014/main" id="{89A5FAB2-CA03-4A7E-8B9C-B23C6C2B3413}"/>
              </a:ext>
            </a:extLst>
          </p:cNvPr>
          <p:cNvCxnSpPr>
            <a:cxnSpLocks/>
          </p:cNvCxnSpPr>
          <p:nvPr userDrawn="1"/>
        </p:nvCxnSpPr>
        <p:spPr>
          <a:xfrm>
            <a:off x="199790" y="3395389"/>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5" name="Text Box 122">
            <a:extLst>
              <a:ext uri="{FF2B5EF4-FFF2-40B4-BE49-F238E27FC236}">
                <a16:creationId xmlns:a16="http://schemas.microsoft.com/office/drawing/2014/main" id="{FADE33B6-2CCA-4FA5-BD7B-9E99D98095AD}"/>
              </a:ext>
            </a:extLst>
          </p:cNvPr>
          <p:cNvSpPr txBox="1">
            <a:spLocks noChangeArrowheads="1"/>
          </p:cNvSpPr>
          <p:nvPr userDrawn="1"/>
        </p:nvSpPr>
        <p:spPr bwMode="auto">
          <a:xfrm>
            <a:off x="267952" y="3523221"/>
            <a:ext cx="1196550" cy="555989"/>
          </a:xfrm>
          <a:prstGeom prst="roundRect">
            <a:avLst>
              <a:gd name="adj" fmla="val 0"/>
            </a:avLst>
          </a:prstGeom>
          <a:solidFill>
            <a:schemeClr val="accent1">
              <a:lumMod val="20000"/>
              <a:lumOff val="80000"/>
              <a:alpha val="69804"/>
            </a:schemeClr>
          </a:solidFill>
          <a:ln w="28575" algn="ctr">
            <a:noFill/>
            <a:miter lim="800000"/>
            <a:headEnd/>
            <a:tailEnd/>
          </a:ln>
        </p:spPr>
        <p:txBody>
          <a:bodyPr anchor="ctr"/>
          <a:lstStyle>
            <a:defPPr>
              <a:defRPr lang="en-US"/>
            </a:defPPr>
            <a:lvl1pPr algn="ctr">
              <a:defRPr sz="1100" b="1">
                <a:solidFill>
                  <a:srgbClr val="000000"/>
                </a:solidFill>
                <a:latin typeface="Helvetica Light" panose="020B0403020202020204" pitchFamily="34" charset="0"/>
                <a:cs typeface="Calibri" pitchFamily="34" charset="0"/>
              </a:defRPr>
            </a:lvl1pPr>
            <a:lvl2pPr>
              <a:defRPr>
                <a:latin typeface="Arial" charset="0"/>
              </a:defRPr>
            </a:lvl2pPr>
            <a:lvl3pPr>
              <a:defRPr>
                <a:latin typeface="Arial" charset="0"/>
              </a:defRPr>
            </a:lvl3pPr>
            <a:lvl4pPr>
              <a:defRPr>
                <a:latin typeface="Arial" charset="0"/>
              </a:defRPr>
            </a:lvl4pPr>
            <a:lvl5pPr>
              <a:defRPr>
                <a:latin typeface="Arial" charset="0"/>
              </a:defRPr>
            </a:lvl5pPr>
            <a:lvl6pPr>
              <a:defRPr>
                <a:latin typeface="Arial" charset="0"/>
              </a:defRPr>
            </a:lvl6pPr>
            <a:lvl7pPr>
              <a:defRPr>
                <a:latin typeface="Arial" charset="0"/>
              </a:defRPr>
            </a:lvl7pPr>
            <a:lvl8pPr>
              <a:defRPr>
                <a:latin typeface="Arial" charset="0"/>
              </a:defRPr>
            </a:lvl8pPr>
            <a:lvl9pPr>
              <a:defRPr>
                <a:latin typeface="Arial" charset="0"/>
              </a:defRPr>
            </a:lvl9pPr>
          </a:lstStyle>
          <a:p>
            <a:r>
              <a:rPr lang="fr-FR" dirty="0">
                <a:solidFill>
                  <a:schemeClr val="tx1">
                    <a:lumMod val="85000"/>
                    <a:lumOff val="15000"/>
                  </a:schemeClr>
                </a:solidFill>
              </a:rPr>
              <a:t> Repérage de l’objectif thérapeutique</a:t>
            </a:r>
          </a:p>
        </p:txBody>
      </p:sp>
      <p:sp>
        <p:nvSpPr>
          <p:cNvPr id="16" name="AutoShape 126">
            <a:extLst>
              <a:ext uri="{FF2B5EF4-FFF2-40B4-BE49-F238E27FC236}">
                <a16:creationId xmlns:a16="http://schemas.microsoft.com/office/drawing/2014/main" id="{77219CDC-1FCD-4604-B6C3-49B64E2907AF}"/>
              </a:ext>
            </a:extLst>
          </p:cNvPr>
          <p:cNvSpPr>
            <a:spLocks noChangeArrowheads="1"/>
          </p:cNvSpPr>
          <p:nvPr userDrawn="1"/>
        </p:nvSpPr>
        <p:spPr bwMode="auto">
          <a:xfrm>
            <a:off x="1530690" y="3523220"/>
            <a:ext cx="1196550" cy="555989"/>
          </a:xfrm>
          <a:prstGeom prst="roundRect">
            <a:avLst>
              <a:gd name="adj" fmla="val 0"/>
            </a:avLst>
          </a:prstGeom>
          <a:solidFill>
            <a:srgbClr val="9BBA28"/>
          </a:solidFill>
          <a:ln w="28575" algn="ctr">
            <a:noFill/>
            <a:miter lim="800000"/>
            <a:headEnd/>
            <a:tailEnd/>
          </a:ln>
        </p:spPr>
        <p:txBody>
          <a:bodyPr anchor="ctr"/>
          <a:lstStyle/>
          <a:p>
            <a:pPr algn="ctr"/>
            <a:r>
              <a:rPr lang="fr-FR" sz="1100" b="1" dirty="0">
                <a:solidFill>
                  <a:schemeClr val="bg1"/>
                </a:solidFill>
                <a:latin typeface="Helvetica Light" panose="020B0403020202020204" pitchFamily="34" charset="0"/>
                <a:cs typeface="Calibri" pitchFamily="34" charset="0"/>
              </a:rPr>
              <a:t>Validation</a:t>
            </a:r>
          </a:p>
        </p:txBody>
      </p:sp>
      <p:sp>
        <p:nvSpPr>
          <p:cNvPr id="17" name="Text Box 122">
            <a:extLst>
              <a:ext uri="{FF2B5EF4-FFF2-40B4-BE49-F238E27FC236}">
                <a16:creationId xmlns:a16="http://schemas.microsoft.com/office/drawing/2014/main" id="{9AFC18BC-0EB2-4D20-A83E-FFC10C582B0E}"/>
              </a:ext>
            </a:extLst>
          </p:cNvPr>
          <p:cNvSpPr txBox="1">
            <a:spLocks noChangeArrowheads="1"/>
          </p:cNvSpPr>
          <p:nvPr userDrawn="1"/>
        </p:nvSpPr>
        <p:spPr bwMode="auto">
          <a:xfrm>
            <a:off x="2793428" y="3523220"/>
            <a:ext cx="1188596" cy="555981"/>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a:solidFill>
                  <a:schemeClr val="tx1">
                    <a:lumMod val="85000"/>
                    <a:lumOff val="15000"/>
                  </a:schemeClr>
                </a:solidFill>
                <a:latin typeface="Helvetica Light" panose="020B0403020202020204" pitchFamily="34" charset="0"/>
              </a:rPr>
              <a:t>Gestion du produit non conforme</a:t>
            </a:r>
          </a:p>
        </p:txBody>
      </p:sp>
      <p:sp>
        <p:nvSpPr>
          <p:cNvPr id="18" name="ZoneTexte 17">
            <a:extLst>
              <a:ext uri="{FF2B5EF4-FFF2-40B4-BE49-F238E27FC236}">
                <a16:creationId xmlns:a16="http://schemas.microsoft.com/office/drawing/2014/main" id="{9788C7FF-9027-40F5-8FF6-73E365A6EF34}"/>
              </a:ext>
            </a:extLst>
          </p:cNvPr>
          <p:cNvSpPr txBox="1"/>
          <p:nvPr userDrawn="1"/>
        </p:nvSpPr>
        <p:spPr>
          <a:xfrm>
            <a:off x="267499" y="4188953"/>
            <a:ext cx="1188596" cy="430887"/>
          </a:xfrm>
          <a:prstGeom prst="rect">
            <a:avLst/>
          </a:prstGeom>
          <a:noFill/>
        </p:spPr>
        <p:txBody>
          <a:bodyPr wrap="square" rtlCol="0">
            <a:spAutoFit/>
          </a:bodyPr>
          <a:lstStyle/>
          <a:p>
            <a:pPr algn="ctr"/>
            <a:r>
              <a:rPr lang="fr-FR" sz="1100" i="1" dirty="0"/>
              <a:t>Action à Réaliser</a:t>
            </a:r>
          </a:p>
        </p:txBody>
      </p:sp>
      <p:sp>
        <p:nvSpPr>
          <p:cNvPr id="19" name="ZoneTexte 18">
            <a:extLst>
              <a:ext uri="{FF2B5EF4-FFF2-40B4-BE49-F238E27FC236}">
                <a16:creationId xmlns:a16="http://schemas.microsoft.com/office/drawing/2014/main" id="{31A41005-7869-4109-AF9A-02E5F22336FF}"/>
              </a:ext>
            </a:extLst>
          </p:cNvPr>
          <p:cNvSpPr txBox="1"/>
          <p:nvPr userDrawn="1"/>
        </p:nvSpPr>
        <p:spPr>
          <a:xfrm>
            <a:off x="1542165" y="4198228"/>
            <a:ext cx="1188596" cy="430887"/>
          </a:xfrm>
          <a:prstGeom prst="rect">
            <a:avLst/>
          </a:prstGeom>
          <a:noFill/>
        </p:spPr>
        <p:txBody>
          <a:bodyPr wrap="square" rtlCol="0">
            <a:spAutoFit/>
          </a:bodyPr>
          <a:lstStyle/>
          <a:p>
            <a:pPr algn="ctr"/>
            <a:r>
              <a:rPr lang="fr-FR" sz="1100" i="1" dirty="0"/>
              <a:t>Point de Vigilance</a:t>
            </a:r>
          </a:p>
        </p:txBody>
      </p:sp>
      <p:sp>
        <p:nvSpPr>
          <p:cNvPr id="20" name="ZoneTexte 19">
            <a:extLst>
              <a:ext uri="{FF2B5EF4-FFF2-40B4-BE49-F238E27FC236}">
                <a16:creationId xmlns:a16="http://schemas.microsoft.com/office/drawing/2014/main" id="{813A0E25-013D-4BC5-BA51-13C2A0EF9EF3}"/>
              </a:ext>
            </a:extLst>
          </p:cNvPr>
          <p:cNvSpPr txBox="1"/>
          <p:nvPr userDrawn="1"/>
        </p:nvSpPr>
        <p:spPr>
          <a:xfrm>
            <a:off x="2793428" y="4180828"/>
            <a:ext cx="1188596" cy="430887"/>
          </a:xfrm>
          <a:prstGeom prst="rect">
            <a:avLst/>
          </a:prstGeom>
          <a:noFill/>
        </p:spPr>
        <p:txBody>
          <a:bodyPr wrap="square" rtlCol="0">
            <a:spAutoFit/>
          </a:bodyPr>
          <a:lstStyle/>
          <a:p>
            <a:pPr algn="ctr"/>
            <a:r>
              <a:rPr lang="fr-FR" sz="1100" i="1" dirty="0"/>
              <a:t>Procédé Non Détaillé</a:t>
            </a:r>
          </a:p>
        </p:txBody>
      </p:sp>
      <p:cxnSp>
        <p:nvCxnSpPr>
          <p:cNvPr id="21" name="Connecteur droit avec flèche 20">
            <a:extLst>
              <a:ext uri="{FF2B5EF4-FFF2-40B4-BE49-F238E27FC236}">
                <a16:creationId xmlns:a16="http://schemas.microsoft.com/office/drawing/2014/main" id="{38BD8892-6B4A-44F9-BA13-88D80D20B86C}"/>
              </a:ext>
            </a:extLst>
          </p:cNvPr>
          <p:cNvCxnSpPr>
            <a:cxnSpLocks/>
          </p:cNvCxnSpPr>
          <p:nvPr userDrawn="1"/>
        </p:nvCxnSpPr>
        <p:spPr>
          <a:xfrm flipV="1">
            <a:off x="5483809" y="3807747"/>
            <a:ext cx="812886" cy="6870"/>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 name="ZoneTexte 21">
            <a:extLst>
              <a:ext uri="{FF2B5EF4-FFF2-40B4-BE49-F238E27FC236}">
                <a16:creationId xmlns:a16="http://schemas.microsoft.com/office/drawing/2014/main" id="{09ECEEA6-9755-4C68-8674-414B49E91E86}"/>
              </a:ext>
            </a:extLst>
          </p:cNvPr>
          <p:cNvSpPr txBox="1"/>
          <p:nvPr userDrawn="1"/>
        </p:nvSpPr>
        <p:spPr>
          <a:xfrm>
            <a:off x="5295954" y="4188953"/>
            <a:ext cx="1188596" cy="430887"/>
          </a:xfrm>
          <a:prstGeom prst="rect">
            <a:avLst/>
          </a:prstGeom>
          <a:noFill/>
        </p:spPr>
        <p:txBody>
          <a:bodyPr wrap="square" rtlCol="0">
            <a:spAutoFit/>
          </a:bodyPr>
          <a:lstStyle/>
          <a:p>
            <a:pPr algn="ctr"/>
            <a:r>
              <a:rPr lang="fr-FR" sz="1100" i="1" dirty="0"/>
              <a:t>Chronologie de la Procédure</a:t>
            </a:r>
          </a:p>
        </p:txBody>
      </p:sp>
      <p:sp>
        <p:nvSpPr>
          <p:cNvPr id="23" name="ZoneTexte 22">
            <a:extLst>
              <a:ext uri="{FF2B5EF4-FFF2-40B4-BE49-F238E27FC236}">
                <a16:creationId xmlns:a16="http://schemas.microsoft.com/office/drawing/2014/main" id="{79EDE816-6A86-485E-B535-40C05510605C}"/>
              </a:ext>
            </a:extLst>
          </p:cNvPr>
          <p:cNvSpPr txBox="1"/>
          <p:nvPr userDrawn="1"/>
        </p:nvSpPr>
        <p:spPr>
          <a:xfrm>
            <a:off x="4044691" y="4178658"/>
            <a:ext cx="1188596" cy="600164"/>
          </a:xfrm>
          <a:prstGeom prst="rect">
            <a:avLst/>
          </a:prstGeom>
          <a:noFill/>
        </p:spPr>
        <p:txBody>
          <a:bodyPr wrap="square" rtlCol="0">
            <a:spAutoFit/>
          </a:bodyPr>
          <a:lstStyle/>
          <a:p>
            <a:pPr algn="ctr"/>
            <a:r>
              <a:rPr lang="fr-FR" sz="1100" i="1" dirty="0"/>
              <a:t>Enregistrement (traçabilité) à effectuer</a:t>
            </a:r>
          </a:p>
        </p:txBody>
      </p:sp>
      <p:sp>
        <p:nvSpPr>
          <p:cNvPr id="24" name="Rectangle 23">
            <a:extLst>
              <a:ext uri="{FF2B5EF4-FFF2-40B4-BE49-F238E27FC236}">
                <a16:creationId xmlns:a16="http://schemas.microsoft.com/office/drawing/2014/main" id="{C40938F8-012F-4FCF-95EF-F1E91362B697}"/>
              </a:ext>
            </a:extLst>
          </p:cNvPr>
          <p:cNvSpPr/>
          <p:nvPr userDrawn="1"/>
        </p:nvSpPr>
        <p:spPr>
          <a:xfrm>
            <a:off x="4047631" y="3648314"/>
            <a:ext cx="1178395" cy="430887"/>
          </a:xfrm>
          <a:prstGeom prst="rect">
            <a:avLst/>
          </a:prstGeom>
        </p:spPr>
        <p:txBody>
          <a:bodyPr wrap="square">
            <a:spAutoFit/>
          </a:bodyPr>
          <a:lstStyle/>
          <a:p>
            <a:pPr lvl="0" algn="ctr"/>
            <a:r>
              <a:rPr lang="fr-FR" sz="1100" b="1" u="sng" dirty="0">
                <a:solidFill>
                  <a:srgbClr val="2C6672"/>
                </a:solidFill>
                <a:latin typeface="Helvetica Light" panose="020B0403020202020204" pitchFamily="34" charset="0"/>
              </a:rPr>
              <a:t>Déclaration de Vigilance</a:t>
            </a:r>
          </a:p>
        </p:txBody>
      </p:sp>
      <p:sp>
        <p:nvSpPr>
          <p:cNvPr id="25" name="ZoneTexte 24">
            <a:extLst>
              <a:ext uri="{FF2B5EF4-FFF2-40B4-BE49-F238E27FC236}">
                <a16:creationId xmlns:a16="http://schemas.microsoft.com/office/drawing/2014/main" id="{BBB8D533-1234-482D-A0C0-D70C5021E9A3}"/>
              </a:ext>
            </a:extLst>
          </p:cNvPr>
          <p:cNvSpPr txBox="1"/>
          <p:nvPr userDrawn="1"/>
        </p:nvSpPr>
        <p:spPr>
          <a:xfrm>
            <a:off x="199790" y="1281917"/>
            <a:ext cx="4321889" cy="523220"/>
          </a:xfrm>
          <a:prstGeom prst="rect">
            <a:avLst/>
          </a:prstGeom>
          <a:noFill/>
        </p:spPr>
        <p:txBody>
          <a:bodyPr wrap="none" rtlCol="0">
            <a:spAutoFit/>
          </a:bodyPr>
          <a:lstStyle/>
          <a:p>
            <a:r>
              <a:rPr lang="fr-FR" sz="2800" dirty="0">
                <a:solidFill>
                  <a:srgbClr val="9BBA28"/>
                </a:solidFill>
                <a:latin typeface="Helvetica Neue" panose="020B0604020202020204" pitchFamily="34" charset="0"/>
                <a:ea typeface="Helvetica Neue" panose="020B0604020202020204" pitchFamily="34" charset="0"/>
              </a:rPr>
              <a:t>La procédure : principes</a:t>
            </a:r>
          </a:p>
        </p:txBody>
      </p:sp>
      <p:cxnSp>
        <p:nvCxnSpPr>
          <p:cNvPr id="26" name="Connecteur droit 25">
            <a:extLst>
              <a:ext uri="{FF2B5EF4-FFF2-40B4-BE49-F238E27FC236}">
                <a16:creationId xmlns:a16="http://schemas.microsoft.com/office/drawing/2014/main" id="{2DF368A9-1466-4D75-A702-9D21E756D8DD}"/>
              </a:ext>
            </a:extLst>
          </p:cNvPr>
          <p:cNvCxnSpPr>
            <a:cxnSpLocks/>
          </p:cNvCxnSpPr>
          <p:nvPr userDrawn="1"/>
        </p:nvCxnSpPr>
        <p:spPr>
          <a:xfrm>
            <a:off x="199790" y="1761396"/>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7" name="ZoneTexte 26">
            <a:extLst>
              <a:ext uri="{FF2B5EF4-FFF2-40B4-BE49-F238E27FC236}">
                <a16:creationId xmlns:a16="http://schemas.microsoft.com/office/drawing/2014/main" id="{B9CD6CCD-1B59-40D5-B245-DED706BAF93B}"/>
              </a:ext>
            </a:extLst>
          </p:cNvPr>
          <p:cNvSpPr txBox="1"/>
          <p:nvPr userDrawn="1"/>
        </p:nvSpPr>
        <p:spPr>
          <a:xfrm>
            <a:off x="217205" y="1809686"/>
            <a:ext cx="6391336" cy="1107996"/>
          </a:xfrm>
          <a:prstGeom prst="rect">
            <a:avLst/>
          </a:prstGeom>
          <a:noFill/>
        </p:spPr>
        <p:txBody>
          <a:bodyPr wrap="square" rtlCol="0">
            <a:spAutoFit/>
          </a:bodyPr>
          <a:lstStyle/>
          <a:p>
            <a:r>
              <a:rPr lang="fr-FR" sz="1100" dirty="0">
                <a:solidFill>
                  <a:schemeClr val="tx1">
                    <a:lumMod val="85000"/>
                    <a:lumOff val="15000"/>
                  </a:schemeClr>
                </a:solidFill>
              </a:rPr>
              <a:t>Une procédure décrit les points clefs d’une activité officinale afin d’organiser efficacement son déroulement et d’éviter d’éventuels oublis. Elle permet de fiabiliser et d’harmoniser les pratiques au sein de l’équipe. Pour être utile elle doit toujours être présentée et discutée avec l’ensemble des collaborateurs concernés. Elle est généralement conservée au sein d’un classeur qualité (ou dans le cloud documentaire de l’officine) mais elle peut aussi être affichée dans le back office. Sous forme de logigramme (schéma) elle suit une codification présentée dans la légende ci-dessous. </a:t>
            </a:r>
          </a:p>
        </p:txBody>
      </p:sp>
      <p:sp>
        <p:nvSpPr>
          <p:cNvPr id="28" name="ZoneTexte 27">
            <a:extLst>
              <a:ext uri="{FF2B5EF4-FFF2-40B4-BE49-F238E27FC236}">
                <a16:creationId xmlns:a16="http://schemas.microsoft.com/office/drawing/2014/main" id="{A668DEB4-0822-4DEB-9902-A5F58612ADD9}"/>
              </a:ext>
            </a:extLst>
          </p:cNvPr>
          <p:cNvSpPr txBox="1"/>
          <p:nvPr userDrawn="1"/>
        </p:nvSpPr>
        <p:spPr>
          <a:xfrm>
            <a:off x="199790" y="4554174"/>
            <a:ext cx="2249270" cy="523220"/>
          </a:xfrm>
          <a:prstGeom prst="rect">
            <a:avLst/>
          </a:prstGeom>
          <a:noFill/>
        </p:spPr>
        <p:txBody>
          <a:bodyPr wrap="none" rtlCol="0">
            <a:spAutoFit/>
          </a:bodyPr>
          <a:lstStyle/>
          <a:p>
            <a:r>
              <a:rPr lang="fr-FR" sz="2800" dirty="0">
                <a:solidFill>
                  <a:srgbClr val="9BBA28"/>
                </a:solidFill>
                <a:latin typeface="Helvetica Neue" panose="020B0604020202020204" pitchFamily="34" charset="0"/>
                <a:ea typeface="Helvetica Neue" panose="020B0604020202020204" pitchFamily="34" charset="0"/>
              </a:rPr>
              <a:t>Abréviations</a:t>
            </a:r>
          </a:p>
        </p:txBody>
      </p:sp>
      <p:cxnSp>
        <p:nvCxnSpPr>
          <p:cNvPr id="29" name="Connecteur droit 28">
            <a:extLst>
              <a:ext uri="{FF2B5EF4-FFF2-40B4-BE49-F238E27FC236}">
                <a16:creationId xmlns:a16="http://schemas.microsoft.com/office/drawing/2014/main" id="{FBC4D900-1915-4E4E-9343-34EFDBA578B5}"/>
              </a:ext>
            </a:extLst>
          </p:cNvPr>
          <p:cNvCxnSpPr>
            <a:cxnSpLocks/>
          </p:cNvCxnSpPr>
          <p:nvPr userDrawn="1"/>
        </p:nvCxnSpPr>
        <p:spPr>
          <a:xfrm>
            <a:off x="199790" y="5033653"/>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0" name="ZoneTexte 39">
            <a:extLst>
              <a:ext uri="{FF2B5EF4-FFF2-40B4-BE49-F238E27FC236}">
                <a16:creationId xmlns:a16="http://schemas.microsoft.com/office/drawing/2014/main" id="{145455DC-1F31-4526-917F-E34384701CE7}"/>
              </a:ext>
            </a:extLst>
          </p:cNvPr>
          <p:cNvSpPr txBox="1"/>
          <p:nvPr userDrawn="1"/>
        </p:nvSpPr>
        <p:spPr>
          <a:xfrm>
            <a:off x="191812" y="5427798"/>
            <a:ext cx="5827173" cy="523220"/>
          </a:xfrm>
          <a:prstGeom prst="rect">
            <a:avLst/>
          </a:prstGeom>
          <a:noFill/>
        </p:spPr>
        <p:txBody>
          <a:bodyPr wrap="none" rtlCol="0">
            <a:spAutoFit/>
          </a:bodyPr>
          <a:lstStyle/>
          <a:p>
            <a:r>
              <a:rPr lang="fr-FR" sz="2800" dirty="0">
                <a:solidFill>
                  <a:srgbClr val="9BBA28"/>
                </a:solidFill>
                <a:latin typeface="Helvetica Neue" panose="020B0604020202020204" pitchFamily="34" charset="0"/>
                <a:ea typeface="Helvetica Neue" panose="020B0604020202020204" pitchFamily="34" charset="0"/>
              </a:rPr>
              <a:t>Commentaires pour un bon usage</a:t>
            </a:r>
          </a:p>
        </p:txBody>
      </p:sp>
      <p:cxnSp>
        <p:nvCxnSpPr>
          <p:cNvPr id="41" name="Connecteur droit 40">
            <a:extLst>
              <a:ext uri="{FF2B5EF4-FFF2-40B4-BE49-F238E27FC236}">
                <a16:creationId xmlns:a16="http://schemas.microsoft.com/office/drawing/2014/main" id="{13F910A8-8297-498D-96E3-2E1D7231AEFC}"/>
              </a:ext>
            </a:extLst>
          </p:cNvPr>
          <p:cNvCxnSpPr>
            <a:cxnSpLocks/>
          </p:cNvCxnSpPr>
          <p:nvPr userDrawn="1"/>
        </p:nvCxnSpPr>
        <p:spPr>
          <a:xfrm>
            <a:off x="191812" y="5907277"/>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Espace réservé du texte 3">
            <a:extLst>
              <a:ext uri="{FF2B5EF4-FFF2-40B4-BE49-F238E27FC236}">
                <a16:creationId xmlns:a16="http://schemas.microsoft.com/office/drawing/2014/main" id="{9F99BB77-974D-44A4-946F-EDC3CC4C9B9A}"/>
              </a:ext>
            </a:extLst>
          </p:cNvPr>
          <p:cNvSpPr>
            <a:spLocks noGrp="1"/>
          </p:cNvSpPr>
          <p:nvPr>
            <p:ph type="body" sz="quarter" idx="10"/>
          </p:nvPr>
        </p:nvSpPr>
        <p:spPr>
          <a:xfrm>
            <a:off x="217205" y="5091217"/>
            <a:ext cx="6391336" cy="244682"/>
          </a:xfrm>
          <a:noFill/>
        </p:spPr>
        <p:txBody>
          <a:bodyPr wrap="square" rtlCol="0">
            <a:spAutoFit/>
          </a:bodyPr>
          <a:lstStyle>
            <a:lvl1pPr>
              <a:defRPr lang="fr-FR" smtClean="0">
                <a:solidFill>
                  <a:schemeClr val="tx1">
                    <a:lumMod val="85000"/>
                    <a:lumOff val="15000"/>
                  </a:schemeClr>
                </a:solidFill>
              </a:defRPr>
            </a:lvl1pPr>
            <a:lvl2pPr>
              <a:defRPr lang="fr-FR" smtClean="0">
                <a:solidFill>
                  <a:schemeClr val="tx1"/>
                </a:solidFill>
              </a:defRPr>
            </a:lvl2pPr>
            <a:lvl3pPr>
              <a:defRPr lang="fr-FR" sz="1800" smtClean="0">
                <a:solidFill>
                  <a:schemeClr val="tx1"/>
                </a:solidFill>
              </a:defRPr>
            </a:lvl3pPr>
            <a:lvl4pPr>
              <a:defRPr lang="fr-FR" sz="1800" smtClean="0">
                <a:solidFill>
                  <a:schemeClr val="tx1"/>
                </a:solidFill>
              </a:defRPr>
            </a:lvl4pPr>
            <a:lvl5pPr>
              <a:defRPr lang="fr-FR" sz="1800">
                <a:solidFill>
                  <a:schemeClr val="tx1"/>
                </a:solidFill>
              </a:defRPr>
            </a:lvl5pPr>
          </a:lstStyle>
          <a:p>
            <a:pPr lvl="0" defTabSz="457200"/>
            <a:r>
              <a:rPr lang="fr-FR" dirty="0"/>
              <a:t>Cliquez pour modifier les styles du texte du masque</a:t>
            </a:r>
          </a:p>
        </p:txBody>
      </p:sp>
      <p:sp>
        <p:nvSpPr>
          <p:cNvPr id="43" name="Espace réservé du texte 3">
            <a:extLst>
              <a:ext uri="{FF2B5EF4-FFF2-40B4-BE49-F238E27FC236}">
                <a16:creationId xmlns:a16="http://schemas.microsoft.com/office/drawing/2014/main" id="{99D817E0-179E-4C5D-819F-663C1CA974FA}"/>
              </a:ext>
            </a:extLst>
          </p:cNvPr>
          <p:cNvSpPr>
            <a:spLocks noGrp="1"/>
          </p:cNvSpPr>
          <p:nvPr>
            <p:ph type="body" sz="quarter" idx="11"/>
          </p:nvPr>
        </p:nvSpPr>
        <p:spPr>
          <a:xfrm>
            <a:off x="218410" y="5989275"/>
            <a:ext cx="6391336" cy="2682839"/>
          </a:xfrm>
          <a:noFill/>
        </p:spPr>
        <p:txBody>
          <a:bodyPr wrap="square" rtlCol="0">
            <a:noAutofit/>
          </a:bodyPr>
          <a:lstStyle>
            <a:lvl1pPr>
              <a:defRPr lang="fr-FR" smtClean="0">
                <a:solidFill>
                  <a:schemeClr val="tx1">
                    <a:lumMod val="85000"/>
                    <a:lumOff val="15000"/>
                  </a:schemeClr>
                </a:solidFill>
              </a:defRPr>
            </a:lvl1pPr>
            <a:lvl2pPr>
              <a:defRPr lang="fr-FR" smtClean="0">
                <a:solidFill>
                  <a:schemeClr val="tx1"/>
                </a:solidFill>
              </a:defRPr>
            </a:lvl2pPr>
            <a:lvl3pPr>
              <a:defRPr lang="fr-FR" sz="1800" smtClean="0">
                <a:solidFill>
                  <a:schemeClr val="tx1"/>
                </a:solidFill>
              </a:defRPr>
            </a:lvl3pPr>
            <a:lvl4pPr>
              <a:defRPr lang="fr-FR" sz="1800" smtClean="0">
                <a:solidFill>
                  <a:schemeClr val="tx1"/>
                </a:solidFill>
              </a:defRPr>
            </a:lvl4pPr>
            <a:lvl5pPr>
              <a:defRPr lang="fr-FR" sz="1800">
                <a:solidFill>
                  <a:schemeClr val="tx1"/>
                </a:solidFill>
              </a:defRPr>
            </a:lvl5pPr>
          </a:lstStyle>
          <a:p>
            <a:pPr lvl="0" defTabSz="457200"/>
            <a:r>
              <a:rPr lang="fr-FR" dirty="0"/>
              <a:t>Cliquez pour modifier les styles du texte du masque</a:t>
            </a:r>
          </a:p>
        </p:txBody>
      </p:sp>
      <p:grpSp>
        <p:nvGrpSpPr>
          <p:cNvPr id="46" name="Groupe 45">
            <a:extLst>
              <a:ext uri="{FF2B5EF4-FFF2-40B4-BE49-F238E27FC236}">
                <a16:creationId xmlns:a16="http://schemas.microsoft.com/office/drawing/2014/main" id="{EE461BCD-7215-4B34-8C4E-E360F647A1FC}"/>
              </a:ext>
            </a:extLst>
          </p:cNvPr>
          <p:cNvGrpSpPr/>
          <p:nvPr userDrawn="1"/>
        </p:nvGrpSpPr>
        <p:grpSpPr>
          <a:xfrm>
            <a:off x="0" y="9199049"/>
            <a:ext cx="6858000" cy="715210"/>
            <a:chOff x="0" y="9199049"/>
            <a:chExt cx="6858000" cy="715210"/>
          </a:xfrm>
        </p:grpSpPr>
        <p:sp>
          <p:nvSpPr>
            <p:cNvPr id="47" name="Rectangle 46">
              <a:extLst>
                <a:ext uri="{FF2B5EF4-FFF2-40B4-BE49-F238E27FC236}">
                  <a16:creationId xmlns:a16="http://schemas.microsoft.com/office/drawing/2014/main" id="{E6074DD3-2EE2-4977-A08D-20E531FB59A6}"/>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Rectangle 47">
              <a:extLst>
                <a:ext uri="{FF2B5EF4-FFF2-40B4-BE49-F238E27FC236}">
                  <a16:creationId xmlns:a16="http://schemas.microsoft.com/office/drawing/2014/main" id="{A1810820-26DA-43D7-8943-D56CD71F7A92}"/>
                </a:ext>
              </a:extLst>
            </p:cNvPr>
            <p:cNvSpPr/>
            <p:nvPr userDrawn="1"/>
          </p:nvSpPr>
          <p:spPr>
            <a:xfrm>
              <a:off x="1463039" y="9623704"/>
              <a:ext cx="5380548" cy="261610"/>
            </a:xfrm>
            <a:prstGeom prst="rect">
              <a:avLst/>
            </a:prstGeom>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fr-FR" sz="1100" dirty="0">
                  <a:solidFill>
                    <a:prstClr val="black">
                      <a:lumMod val="85000"/>
                      <a:lumOff val="15000"/>
                    </a:prstClr>
                  </a:solidFill>
                  <a:latin typeface="Helvetica Light" panose="020B0403020202020204" pitchFamily="34" charset="0"/>
                </a:rPr>
                <a:t>	</a:t>
              </a:r>
              <a:r>
                <a:rPr lang="fr-FR" sz="1100" dirty="0">
                  <a:solidFill>
                    <a:schemeClr val="bg1"/>
                  </a:solidFill>
                  <a:latin typeface="Helvetica Light" panose="020B0403020202020204" pitchFamily="34" charset="0"/>
                </a:rPr>
                <a:t> Référentiel Qualité // Version 0.01 - Octobre 2019</a:t>
              </a:r>
              <a:endParaRPr lang="fr-FR" sz="1400" dirty="0">
                <a:solidFill>
                  <a:schemeClr val="bg1"/>
                </a:solidFill>
              </a:endParaRPr>
            </a:p>
          </p:txBody>
        </p:sp>
        <p:pic>
          <p:nvPicPr>
            <p:cNvPr id="49" name="Image 48">
              <a:extLst>
                <a:ext uri="{FF2B5EF4-FFF2-40B4-BE49-F238E27FC236}">
                  <a16:creationId xmlns:a16="http://schemas.microsoft.com/office/drawing/2014/main" id="{FA439B0A-A6AF-4C2F-B8D5-15ABF7957AF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757" y="9199049"/>
              <a:ext cx="715210" cy="715210"/>
            </a:xfrm>
            <a:prstGeom prst="rect">
              <a:avLst/>
            </a:prstGeom>
          </p:spPr>
        </p:pic>
        <p:sp>
          <p:nvSpPr>
            <p:cNvPr id="50" name="Rectangle : coins arrondis 49">
              <a:extLst>
                <a:ext uri="{FF2B5EF4-FFF2-40B4-BE49-F238E27FC236}">
                  <a16:creationId xmlns:a16="http://schemas.microsoft.com/office/drawing/2014/main" id="{B591BE37-43D4-4F00-AEA1-07F10CA1EB92}"/>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grpSp>
      <p:sp>
        <p:nvSpPr>
          <p:cNvPr id="57" name="Rectangle 56">
            <a:extLst>
              <a:ext uri="{FF2B5EF4-FFF2-40B4-BE49-F238E27FC236}">
                <a16:creationId xmlns:a16="http://schemas.microsoft.com/office/drawing/2014/main" id="{FEF50549-9D7A-4789-A499-0A70431F83C9}"/>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a:extLst>
              <a:ext uri="{FF2B5EF4-FFF2-40B4-BE49-F238E27FC236}">
                <a16:creationId xmlns:a16="http://schemas.microsoft.com/office/drawing/2014/main" id="{5C231EB3-D239-42A7-AAE7-148BD95171E2}"/>
              </a:ext>
            </a:extLst>
          </p:cNvPr>
          <p:cNvSpPr txBox="1"/>
          <p:nvPr userDrawn="1"/>
        </p:nvSpPr>
        <p:spPr>
          <a:xfrm>
            <a:off x="1854707" y="12344"/>
            <a:ext cx="5003293"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Procédure</a:t>
            </a:r>
          </a:p>
        </p:txBody>
      </p:sp>
      <p:sp>
        <p:nvSpPr>
          <p:cNvPr id="59" name="Rectangle 58">
            <a:extLst>
              <a:ext uri="{FF2B5EF4-FFF2-40B4-BE49-F238E27FC236}">
                <a16:creationId xmlns:a16="http://schemas.microsoft.com/office/drawing/2014/main" id="{63CB4A4D-CA2E-40DF-BDCF-60CF288FA13B}"/>
              </a:ext>
            </a:extLst>
          </p:cNvPr>
          <p:cNvSpPr/>
          <p:nvPr userDrawn="1"/>
        </p:nvSpPr>
        <p:spPr>
          <a:xfrm>
            <a:off x="0" y="803082"/>
            <a:ext cx="6858000" cy="397565"/>
          </a:xfrm>
          <a:prstGeom prst="rect">
            <a:avLst/>
          </a:prstGeom>
          <a:solidFill>
            <a:srgbClr val="9BB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Titre 1">
            <a:extLst>
              <a:ext uri="{FF2B5EF4-FFF2-40B4-BE49-F238E27FC236}">
                <a16:creationId xmlns:a16="http://schemas.microsoft.com/office/drawing/2014/main" id="{4D439ED6-7EC5-4891-9849-C2F7B37CB59E}"/>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61" name="Image 60">
            <a:extLst>
              <a:ext uri="{FF2B5EF4-FFF2-40B4-BE49-F238E27FC236}">
                <a16:creationId xmlns:a16="http://schemas.microsoft.com/office/drawing/2014/main" id="{EF7C2457-3AE9-4473-8CA9-00210E07D126}"/>
              </a:ext>
            </a:extLst>
          </p:cNvPr>
          <p:cNvPicPr>
            <a:picLocks noChangeAspect="1"/>
          </p:cNvPicPr>
          <p:nvPr userDrawn="1"/>
        </p:nvPicPr>
        <p:blipFill rotWithShape="1">
          <a:blip r:embed="rId3"/>
          <a:srcRect t="9053" b="6984"/>
          <a:stretch/>
        </p:blipFill>
        <p:spPr>
          <a:xfrm>
            <a:off x="111757" y="-1419"/>
            <a:ext cx="951058" cy="803082"/>
          </a:xfrm>
          <a:prstGeom prst="rect">
            <a:avLst/>
          </a:prstGeom>
        </p:spPr>
      </p:pic>
      <p:pic>
        <p:nvPicPr>
          <p:cNvPr id="62" name="Graphique 61" descr="Tête avec engrenages">
            <a:extLst>
              <a:ext uri="{FF2B5EF4-FFF2-40B4-BE49-F238E27FC236}">
                <a16:creationId xmlns:a16="http://schemas.microsoft.com/office/drawing/2014/main" id="{D567F8D2-178E-4E3F-9EBB-D7F0C4CAA9E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9420" y="83820"/>
            <a:ext cx="695731" cy="695731"/>
          </a:xfrm>
          <a:prstGeom prst="rect">
            <a:avLst/>
          </a:prstGeom>
        </p:spPr>
      </p:pic>
      <p:sp>
        <p:nvSpPr>
          <p:cNvPr id="5" name="Espace réservé du texte 4">
            <a:extLst>
              <a:ext uri="{FF2B5EF4-FFF2-40B4-BE49-F238E27FC236}">
                <a16:creationId xmlns:a16="http://schemas.microsoft.com/office/drawing/2014/main" id="{1DD031C1-C7DA-474B-856B-786E3A801EAF}"/>
              </a:ext>
            </a:extLst>
          </p:cNvPr>
          <p:cNvSpPr>
            <a:spLocks noGrp="1"/>
          </p:cNvSpPr>
          <p:nvPr>
            <p:ph type="body" sz="quarter" idx="12" hasCustomPrompt="1"/>
          </p:nvPr>
        </p:nvSpPr>
        <p:spPr>
          <a:xfrm>
            <a:off x="206734" y="8715856"/>
            <a:ext cx="6443675" cy="414938"/>
          </a:xfrm>
          <a:solidFill>
            <a:schemeClr val="accent3">
              <a:lumMod val="20000"/>
              <a:lumOff val="80000"/>
            </a:schemeClr>
          </a:solidFill>
        </p:spPr>
        <p:txBody>
          <a:bodyPr/>
          <a:lstStyle>
            <a:lvl1pPr>
              <a:defRPr/>
            </a:lvl1pPr>
            <a:lvl2pPr marL="342900" indent="0">
              <a:buNone/>
              <a:defRPr/>
            </a:lvl2pPr>
          </a:lstStyle>
          <a:p>
            <a:pPr lvl="0"/>
            <a:r>
              <a:rPr lang="fr-FR" dirty="0"/>
              <a:t>Commentaires &amp; Références : texte</a:t>
            </a:r>
          </a:p>
          <a:p>
            <a:pPr lvl="1"/>
            <a:endParaRPr lang="fr-FR" dirty="0"/>
          </a:p>
        </p:txBody>
      </p:sp>
    </p:spTree>
    <p:extLst>
      <p:ext uri="{BB962C8B-B14F-4D97-AF65-F5344CB8AC3E}">
        <p14:creationId xmlns:p14="http://schemas.microsoft.com/office/powerpoint/2010/main" val="1095643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Titre de section">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916" y="586233"/>
            <a:ext cx="5915025" cy="1788477"/>
          </a:xfrm>
        </p:spPr>
        <p:txBody>
          <a:bodyPr anchor="b"/>
          <a:lstStyle>
            <a:lvl1pPr>
              <a:defRPr sz="4500">
                <a:solidFill>
                  <a:schemeClr val="tx1">
                    <a:lumMod val="85000"/>
                    <a:lumOff val="1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467916" y="2456598"/>
            <a:ext cx="5915025" cy="6339566"/>
          </a:xfrm>
        </p:spPr>
        <p:txBody>
          <a:bodyPr/>
          <a:lstStyle>
            <a:lvl1pPr marL="0" indent="0">
              <a:buNone/>
              <a:defRPr sz="1800">
                <a:solidFill>
                  <a:schemeClr val="tx1">
                    <a:lumMod val="85000"/>
                    <a:lumOff val="1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Tree>
    <p:extLst>
      <p:ext uri="{BB962C8B-B14F-4D97-AF65-F5344CB8AC3E}">
        <p14:creationId xmlns:p14="http://schemas.microsoft.com/office/powerpoint/2010/main" val="154854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20/11/2019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20/11/2019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20/11/2019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20/11/2019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20/11/2019</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19" name="Image 18">
            <a:extLst>
              <a:ext uri="{FF2B5EF4-FFF2-40B4-BE49-F238E27FC236}">
                <a16:creationId xmlns:a16="http://schemas.microsoft.com/office/drawing/2014/main" id="{F6E1DB81-8DFB-47DB-9AEF-02809596B6CC}"/>
              </a:ext>
            </a:extLst>
          </p:cNvPr>
          <p:cNvPicPr>
            <a:picLocks noChangeAspect="1"/>
          </p:cNvPicPr>
          <p:nvPr/>
        </p:nvPicPr>
        <p:blipFill rotWithShape="1">
          <a:blip r:embed="rId2"/>
          <a:srcRect t="7793"/>
          <a:stretch/>
        </p:blipFill>
        <p:spPr>
          <a:xfrm>
            <a:off x="2306472" y="0"/>
            <a:ext cx="2359356" cy="2175484"/>
          </a:xfrm>
          <a:prstGeom prst="rect">
            <a:avLst/>
          </a:prstGeom>
        </p:spPr>
      </p:pic>
      <p:sp>
        <p:nvSpPr>
          <p:cNvPr id="6" name="Titre 5">
            <a:extLst>
              <a:ext uri="{FF2B5EF4-FFF2-40B4-BE49-F238E27FC236}">
                <a16:creationId xmlns:a16="http://schemas.microsoft.com/office/drawing/2014/main" id="{BC8BF749-C2A7-4A22-A1BC-BE0DECB22160}"/>
              </a:ext>
            </a:extLst>
          </p:cNvPr>
          <p:cNvSpPr>
            <a:spLocks noGrp="1"/>
          </p:cNvSpPr>
          <p:nvPr>
            <p:ph type="title"/>
          </p:nvPr>
        </p:nvSpPr>
        <p:spPr>
          <a:xfrm>
            <a:off x="567428" y="4807457"/>
            <a:ext cx="5818918" cy="1264874"/>
          </a:xfrm>
        </p:spPr>
        <p:txBody>
          <a:bodyPr>
            <a:noAutofit/>
          </a:bodyPr>
          <a:lstStyle/>
          <a:p>
            <a:pPr algn="ctr"/>
            <a:r>
              <a:rPr lang="fr-FR" sz="6000" dirty="0">
                <a:solidFill>
                  <a:schemeClr val="bg1"/>
                </a:solidFill>
              </a:rPr>
              <a:t>Un espace de confidentialité </a:t>
            </a:r>
            <a:br>
              <a:rPr lang="fr-FR" sz="4400" dirty="0">
                <a:solidFill>
                  <a:schemeClr val="bg1"/>
                </a:solidFill>
              </a:rPr>
            </a:br>
            <a:endParaRPr lang="fr-FR" sz="4400" dirty="0">
              <a:solidFill>
                <a:schemeClr val="bg1"/>
              </a:solidFill>
            </a:endParaRPr>
          </a:p>
        </p:txBody>
      </p:sp>
      <p:pic>
        <p:nvPicPr>
          <p:cNvPr id="8" name="Graphique 7" descr="Marketing">
            <a:extLst>
              <a:ext uri="{FF2B5EF4-FFF2-40B4-BE49-F238E27FC236}">
                <a16:creationId xmlns:a16="http://schemas.microsoft.com/office/drawing/2014/main" id="{55CEEC38-5C58-495A-A5B8-5A5062CC303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77478" y="150566"/>
            <a:ext cx="1817344" cy="1817344"/>
          </a:xfrm>
          <a:prstGeom prst="rect">
            <a:avLst/>
          </a:prstGeom>
        </p:spPr>
      </p:pic>
      <p:sp>
        <p:nvSpPr>
          <p:cNvPr id="10" name="Rectangle 9">
            <a:extLst>
              <a:ext uri="{FF2B5EF4-FFF2-40B4-BE49-F238E27FC236}">
                <a16:creationId xmlns:a16="http://schemas.microsoft.com/office/drawing/2014/main" id="{A48BD669-C1DF-4C3F-9E4E-9D056E14667A}"/>
              </a:ext>
            </a:extLst>
          </p:cNvPr>
          <p:cNvSpPr/>
          <p:nvPr/>
        </p:nvSpPr>
        <p:spPr>
          <a:xfrm>
            <a:off x="267126" y="2794865"/>
            <a:ext cx="6438047" cy="646331"/>
          </a:xfrm>
          <a:prstGeom prst="rect">
            <a:avLst/>
          </a:prstGeom>
        </p:spPr>
        <p:txBody>
          <a:bodyPr wrap="square">
            <a:spAutoFit/>
          </a:bodyPr>
          <a:lstStyle/>
          <a:p>
            <a:pPr algn="ctr"/>
            <a:r>
              <a:rPr lang="fr-FR" sz="3600" dirty="0">
                <a:solidFill>
                  <a:schemeClr val="bg1"/>
                </a:solidFill>
                <a:latin typeface="Helvetica Neue" panose="020B0604020202020204" pitchFamily="34" charset="0"/>
                <a:ea typeface="Helvetica Neue" panose="020B0604020202020204" pitchFamily="34" charset="0"/>
                <a:cs typeface="+mj-cs"/>
              </a:rPr>
              <a:t>Mon pharmacien m’informe :</a:t>
            </a:r>
            <a:endParaRPr lang="fr-FR" sz="1200" dirty="0">
              <a:solidFill>
                <a:schemeClr val="bg1"/>
              </a:solidFill>
            </a:endParaRPr>
          </a:p>
        </p:txBody>
      </p:sp>
      <p:sp>
        <p:nvSpPr>
          <p:cNvPr id="21" name="Rectangle 20">
            <a:extLst>
              <a:ext uri="{FF2B5EF4-FFF2-40B4-BE49-F238E27FC236}">
                <a16:creationId xmlns:a16="http://schemas.microsoft.com/office/drawing/2014/main" id="{058F18F9-C75A-4ABD-9FEA-0E0EC68D69C5}"/>
              </a:ext>
            </a:extLst>
          </p:cNvPr>
          <p:cNvSpPr/>
          <p:nvPr/>
        </p:nvSpPr>
        <p:spPr>
          <a:xfrm>
            <a:off x="114300" y="9456229"/>
            <a:ext cx="6743700" cy="400110"/>
          </a:xfrm>
          <a:prstGeom prst="rect">
            <a:avLst/>
          </a:prstGeom>
        </p:spPr>
        <p:txBody>
          <a:bodyPr wrap="square">
            <a:spAutoFit/>
          </a:bodyPr>
          <a:lstStyle/>
          <a:p>
            <a:pPr algn="ctr"/>
            <a:r>
              <a:rPr lang="fr-FR" sz="1100" dirty="0">
                <a:solidFill>
                  <a:schemeClr val="accent2">
                    <a:lumMod val="20000"/>
                    <a:lumOff val="80000"/>
                  </a:schemeClr>
                </a:solidFill>
                <a:latin typeface="Helvetica Light" panose="020B0403020202020204" pitchFamily="34" charset="0"/>
              </a:rPr>
              <a:t>Document à afficher dans l’espace de vente</a:t>
            </a:r>
          </a:p>
          <a:p>
            <a:pPr algn="ctr"/>
            <a:r>
              <a:rPr lang="fr-FR" sz="900" dirty="0">
                <a:solidFill>
                  <a:schemeClr val="accent2">
                    <a:lumMod val="20000"/>
                    <a:lumOff val="80000"/>
                  </a:schemeClr>
                </a:solidFill>
                <a:latin typeface="Helvetica Light" panose="020B0403020202020204" pitchFamily="34" charset="0"/>
              </a:rPr>
              <a:t>Ordre National des Pharmaciens // Référentiel Qualité // Version 2.01 – D.01 </a:t>
            </a:r>
            <a:r>
              <a:rPr lang="fr-FR" sz="900">
                <a:solidFill>
                  <a:schemeClr val="accent2">
                    <a:lumMod val="20000"/>
                    <a:lumOff val="80000"/>
                  </a:schemeClr>
                </a:solidFill>
                <a:latin typeface="Helvetica Light" panose="020B0403020202020204" pitchFamily="34" charset="0"/>
              </a:rPr>
              <a:t>- Novembre </a:t>
            </a:r>
            <a:r>
              <a:rPr lang="fr-FR" sz="900" dirty="0">
                <a:solidFill>
                  <a:schemeClr val="accent2">
                    <a:lumMod val="20000"/>
                    <a:lumOff val="80000"/>
                  </a:schemeClr>
                </a:solidFill>
                <a:latin typeface="Helvetica Light" panose="020B0403020202020204" pitchFamily="34" charset="0"/>
              </a:rPr>
              <a:t>2019</a:t>
            </a:r>
            <a:endParaRPr lang="fr-FR" sz="900" dirty="0">
              <a:solidFill>
                <a:schemeClr val="accent2">
                  <a:lumMod val="20000"/>
                  <a:lumOff val="80000"/>
                </a:schemeClr>
              </a:solidFill>
            </a:endParaRPr>
          </a:p>
        </p:txBody>
      </p:sp>
      <p:sp>
        <p:nvSpPr>
          <p:cNvPr id="2" name="Rectangle 1">
            <a:extLst>
              <a:ext uri="{FF2B5EF4-FFF2-40B4-BE49-F238E27FC236}">
                <a16:creationId xmlns:a16="http://schemas.microsoft.com/office/drawing/2014/main" id="{F018BF61-1107-4D66-BDC5-898C7C752BAE}"/>
              </a:ext>
            </a:extLst>
          </p:cNvPr>
          <p:cNvSpPr/>
          <p:nvPr/>
        </p:nvSpPr>
        <p:spPr>
          <a:xfrm>
            <a:off x="991739" y="5722471"/>
            <a:ext cx="4970297" cy="1443408"/>
          </a:xfrm>
          <a:prstGeom prst="rect">
            <a:avLst/>
          </a:prstGeom>
        </p:spPr>
        <p:txBody>
          <a:bodyPr wrap="square">
            <a:spAutoFit/>
          </a:bodyPr>
          <a:lstStyle/>
          <a:p>
            <a:pPr algn="ctr">
              <a:lnSpc>
                <a:spcPts val="3500"/>
              </a:lnSpc>
            </a:pPr>
            <a:r>
              <a:rPr lang="fr-FR" sz="3200" dirty="0">
                <a:solidFill>
                  <a:schemeClr val="bg1"/>
                </a:solidFill>
                <a:latin typeface="Helvetica Neue" panose="020B0604020202020204" pitchFamily="34" charset="0"/>
                <a:ea typeface="Helvetica Neue" panose="020B0604020202020204" pitchFamily="34" charset="0"/>
              </a:rPr>
              <a:t>est à votre disposition pour vos échanges avec notre équipe</a:t>
            </a:r>
            <a:r>
              <a:rPr lang="fr-FR" sz="4400" dirty="0">
                <a:solidFill>
                  <a:schemeClr val="bg1"/>
                </a:solidFill>
                <a:latin typeface="Helvetica Neue" panose="020B0604020202020204" pitchFamily="34" charset="0"/>
                <a:ea typeface="Helvetica Neue" panose="020B0604020202020204" pitchFamily="34" charset="0"/>
              </a:rPr>
              <a:t>. </a:t>
            </a:r>
            <a:endParaRPr lang="fr-FR" sz="3200" dirty="0">
              <a:latin typeface="Helvetica Neue" panose="020B0604020202020204" pitchFamily="34" charset="0"/>
              <a:ea typeface="Helvetica Neue" panose="020B0604020202020204" pitchFamily="34" charset="0"/>
            </a:endParaRPr>
          </a:p>
        </p:txBody>
      </p:sp>
    </p:spTree>
    <p:extLst>
      <p:ext uri="{BB962C8B-B14F-4D97-AF65-F5344CB8AC3E}">
        <p14:creationId xmlns:p14="http://schemas.microsoft.com/office/powerpoint/2010/main" val="2457138101"/>
      </p:ext>
    </p:extLst>
  </p:cSld>
  <p:clrMapOvr>
    <a:masterClrMapping/>
  </p:clrMapOvr>
</p:sld>
</file>

<file path=ppt/theme/theme1.xml><?xml version="1.0" encoding="utf-8"?>
<a:theme xmlns:a="http://schemas.openxmlformats.org/drawingml/2006/main" name="Thème Office">
  <a:themeElements>
    <a:clrScheme name="CNOP - Procédures">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300</TotalTime>
  <Words>43</Words>
  <Application>Microsoft Office PowerPoint</Application>
  <PresentationFormat>Format A4 (210 x 297 mm)</PresentationFormat>
  <Paragraphs>5</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Helvetica Light</vt:lpstr>
      <vt:lpstr>Helvetica Neue</vt:lpstr>
      <vt:lpstr>Thème Office</vt:lpstr>
      <vt:lpstr>Un espace de confidentialité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Schellenberg Frédéric</cp:lastModifiedBy>
  <cp:revision>56</cp:revision>
  <cp:lastPrinted>2019-09-16T07:21:18Z</cp:lastPrinted>
  <dcterms:created xsi:type="dcterms:W3CDTF">2019-09-09T06:31:24Z</dcterms:created>
  <dcterms:modified xsi:type="dcterms:W3CDTF">2019-11-20T19:54:18Z</dcterms:modified>
</cp:coreProperties>
</file>