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sldIdLst>
    <p:sldId id="259" r:id="rId2"/>
    <p:sldId id="260" r:id="rId3"/>
  </p:sldIdLst>
  <p:sldSz cx="9906000" cy="6858000" type="A4"/>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BBA28"/>
    <a:srgbClr val="67B4C4"/>
    <a:srgbClr val="DBE3DF"/>
    <a:srgbClr val="4AB5C4"/>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04" autoAdjust="0"/>
    <p:restoredTop sz="94660"/>
  </p:normalViewPr>
  <p:slideViewPr>
    <p:cSldViewPr snapToGrid="0">
      <p:cViewPr varScale="1">
        <p:scale>
          <a:sx n="80" d="100"/>
          <a:sy n="80" d="100"/>
        </p:scale>
        <p:origin x="963"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sv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svg"/><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20/11/2019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327546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20/11/2019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142389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20/11/2019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225428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6566FE0-0408-4DF8-8660-3B93BA33825F}"/>
              </a:ext>
            </a:extLst>
          </p:cNvPr>
          <p:cNvSpPr/>
          <p:nvPr userDrawn="1"/>
        </p:nvSpPr>
        <p:spPr>
          <a:xfrm>
            <a:off x="0" y="2"/>
            <a:ext cx="9906000" cy="555978"/>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46"/>
          </a:p>
        </p:txBody>
      </p:sp>
      <p:sp>
        <p:nvSpPr>
          <p:cNvPr id="7" name="ZoneTexte 6">
            <a:extLst>
              <a:ext uri="{FF2B5EF4-FFF2-40B4-BE49-F238E27FC236}">
                <a16:creationId xmlns:a16="http://schemas.microsoft.com/office/drawing/2014/main" id="{EDDC7A37-1908-47BC-A500-55F3D0861FF1}"/>
              </a:ext>
            </a:extLst>
          </p:cNvPr>
          <p:cNvSpPr txBox="1"/>
          <p:nvPr userDrawn="1"/>
        </p:nvSpPr>
        <p:spPr>
          <a:xfrm>
            <a:off x="6385486" y="8546"/>
            <a:ext cx="3520515" cy="731611"/>
          </a:xfrm>
          <a:prstGeom prst="rect">
            <a:avLst/>
          </a:prstGeom>
          <a:noFill/>
        </p:spPr>
        <p:txBody>
          <a:bodyPr wrap="none" rtlCol="0">
            <a:spAutoFit/>
          </a:bodyPr>
          <a:lstStyle/>
          <a:p>
            <a:pPr algn="r"/>
            <a:r>
              <a:rPr lang="fr-FR" sz="4154" cap="all" dirty="0">
                <a:solidFill>
                  <a:schemeClr val="bg1"/>
                </a:solidFill>
                <a:latin typeface="Helvetica Neue" panose="020B0604020202020204" pitchFamily="34" charset="0"/>
                <a:ea typeface="Helvetica Neue" panose="020B0604020202020204" pitchFamily="34" charset="0"/>
              </a:rPr>
              <a:t>Procédure</a:t>
            </a:r>
          </a:p>
        </p:txBody>
      </p:sp>
      <p:sp>
        <p:nvSpPr>
          <p:cNvPr id="8" name="Rectangle 7">
            <a:extLst>
              <a:ext uri="{FF2B5EF4-FFF2-40B4-BE49-F238E27FC236}">
                <a16:creationId xmlns:a16="http://schemas.microsoft.com/office/drawing/2014/main" id="{606B585B-1E35-4BE1-9123-611355E7A972}"/>
              </a:ext>
            </a:extLst>
          </p:cNvPr>
          <p:cNvSpPr/>
          <p:nvPr userDrawn="1"/>
        </p:nvSpPr>
        <p:spPr>
          <a:xfrm>
            <a:off x="0" y="555980"/>
            <a:ext cx="9906000" cy="275237"/>
          </a:xfrm>
          <a:prstGeom prst="rect">
            <a:avLst/>
          </a:prstGeom>
          <a:solidFill>
            <a:srgbClr val="9BB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46"/>
          </a:p>
        </p:txBody>
      </p:sp>
      <p:sp>
        <p:nvSpPr>
          <p:cNvPr id="13" name="Titre 1">
            <a:extLst>
              <a:ext uri="{FF2B5EF4-FFF2-40B4-BE49-F238E27FC236}">
                <a16:creationId xmlns:a16="http://schemas.microsoft.com/office/drawing/2014/main" id="{BA2E7065-AA30-4F56-95B8-19C4C6BCA8C7}"/>
              </a:ext>
            </a:extLst>
          </p:cNvPr>
          <p:cNvSpPr>
            <a:spLocks noGrp="1"/>
          </p:cNvSpPr>
          <p:nvPr>
            <p:ph type="title"/>
          </p:nvPr>
        </p:nvSpPr>
        <p:spPr>
          <a:xfrm>
            <a:off x="298617" y="588950"/>
            <a:ext cx="9586565" cy="264881"/>
          </a:xfrm>
          <a:noFill/>
        </p:spPr>
        <p:txBody>
          <a:bodyPr wrap="square" rtlCol="0">
            <a:spAutoFit/>
          </a:bodyPr>
          <a:lstStyle>
            <a:lvl1pPr>
              <a:defRPr lang="fr-FR" sz="1246"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316520"/>
            <a:r>
              <a:rPr lang="fr-FR" dirty="0"/>
              <a:t>Modifiez le style du titre</a:t>
            </a:r>
          </a:p>
        </p:txBody>
      </p:sp>
      <p:pic>
        <p:nvPicPr>
          <p:cNvPr id="9" name="Image 8">
            <a:extLst>
              <a:ext uri="{FF2B5EF4-FFF2-40B4-BE49-F238E27FC236}">
                <a16:creationId xmlns:a16="http://schemas.microsoft.com/office/drawing/2014/main" id="{FE929258-D817-4C7E-A5DF-0497141971D5}"/>
              </a:ext>
            </a:extLst>
          </p:cNvPr>
          <p:cNvPicPr>
            <a:picLocks noChangeAspect="1"/>
          </p:cNvPicPr>
          <p:nvPr userDrawn="1"/>
        </p:nvPicPr>
        <p:blipFill rotWithShape="1">
          <a:blip r:embed="rId2"/>
          <a:srcRect t="9053" b="6984"/>
          <a:stretch/>
        </p:blipFill>
        <p:spPr>
          <a:xfrm>
            <a:off x="161427" y="-982"/>
            <a:ext cx="1373750" cy="555980"/>
          </a:xfrm>
          <a:prstGeom prst="rect">
            <a:avLst/>
          </a:prstGeom>
        </p:spPr>
      </p:pic>
      <p:pic>
        <p:nvPicPr>
          <p:cNvPr id="10" name="Graphique 9" descr="Tête avec engrenages">
            <a:extLst>
              <a:ext uri="{FF2B5EF4-FFF2-40B4-BE49-F238E27FC236}">
                <a16:creationId xmlns:a16="http://schemas.microsoft.com/office/drawing/2014/main" id="{B143456A-277F-3849-8C7F-02C3B42A1875}"/>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5830" y="58030"/>
            <a:ext cx="1004945" cy="481660"/>
          </a:xfrm>
          <a:prstGeom prst="rect">
            <a:avLst/>
          </a:prstGeom>
        </p:spPr>
      </p:pic>
      <p:grpSp>
        <p:nvGrpSpPr>
          <p:cNvPr id="12" name="Groupe 11">
            <a:extLst>
              <a:ext uri="{FF2B5EF4-FFF2-40B4-BE49-F238E27FC236}">
                <a16:creationId xmlns:a16="http://schemas.microsoft.com/office/drawing/2014/main" id="{7474FD5F-5D08-4498-A3D6-769A489D3FEF}"/>
              </a:ext>
            </a:extLst>
          </p:cNvPr>
          <p:cNvGrpSpPr/>
          <p:nvPr userDrawn="1"/>
        </p:nvGrpSpPr>
        <p:grpSpPr>
          <a:xfrm>
            <a:off x="0" y="6368575"/>
            <a:ext cx="9906000" cy="503601"/>
            <a:chOff x="0" y="9199049"/>
            <a:chExt cx="6858000" cy="727424"/>
          </a:xfrm>
        </p:grpSpPr>
        <p:sp>
          <p:nvSpPr>
            <p:cNvPr id="14" name="Rectangle 13">
              <a:extLst>
                <a:ext uri="{FF2B5EF4-FFF2-40B4-BE49-F238E27FC236}">
                  <a16:creationId xmlns:a16="http://schemas.microsoft.com/office/drawing/2014/main" id="{0A32D8ED-12E4-43B5-BE3C-6341F31FF352}"/>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46"/>
            </a:p>
          </p:txBody>
        </p:sp>
        <p:sp>
          <p:nvSpPr>
            <p:cNvPr id="18" name="Rectangle 17">
              <a:extLst>
                <a:ext uri="{FF2B5EF4-FFF2-40B4-BE49-F238E27FC236}">
                  <a16:creationId xmlns:a16="http://schemas.microsoft.com/office/drawing/2014/main" id="{96408111-8E68-475C-A215-A943A752AB5D}"/>
                </a:ext>
              </a:extLst>
            </p:cNvPr>
            <p:cNvSpPr/>
            <p:nvPr userDrawn="1"/>
          </p:nvSpPr>
          <p:spPr>
            <a:xfrm>
              <a:off x="1463039" y="9623704"/>
              <a:ext cx="5380548" cy="302769"/>
            </a:xfrm>
            <a:prstGeom prst="rect">
              <a:avLst/>
            </a:prstGeom>
          </p:spPr>
          <p:txBody>
            <a:bodyPr wrap="square">
              <a:spAutoFit/>
            </a:bodyPr>
            <a:lstStyle/>
            <a:p>
              <a:pPr marL="0" marR="0" lvl="0" indent="0" algn="r" defTabSz="316520" rtl="0" eaLnBrk="1" fontAlgn="auto" latinLnBrk="0" hangingPunct="1">
                <a:lnSpc>
                  <a:spcPct val="100000"/>
                </a:lnSpc>
                <a:spcBef>
                  <a:spcPts val="0"/>
                </a:spcBef>
                <a:spcAft>
                  <a:spcPts val="0"/>
                </a:spcAft>
                <a:buClrTx/>
                <a:buSzTx/>
                <a:buFontTx/>
                <a:buNone/>
                <a:tabLst/>
                <a:defRPr/>
              </a:pPr>
              <a:r>
                <a:rPr lang="fr-FR" sz="762" dirty="0">
                  <a:solidFill>
                    <a:prstClr val="black">
                      <a:lumMod val="85000"/>
                      <a:lumOff val="15000"/>
                    </a:prstClr>
                  </a:solidFill>
                  <a:latin typeface="Helvetica Light" panose="020B0403020202020204" pitchFamily="34" charset="0"/>
                </a:rPr>
                <a:t>	</a:t>
              </a:r>
              <a:r>
                <a:rPr lang="fr-FR" sz="762" dirty="0">
                  <a:solidFill>
                    <a:schemeClr val="bg1"/>
                  </a:solidFill>
                  <a:latin typeface="Helvetica Light" panose="020B0403020202020204" pitchFamily="34" charset="0"/>
                </a:rPr>
                <a:t>Référentiel Qualité // Version 0.01 - Octobre 2019</a:t>
              </a:r>
              <a:endParaRPr lang="fr-FR" sz="969" dirty="0">
                <a:solidFill>
                  <a:schemeClr val="bg1"/>
                </a:solidFill>
              </a:endParaRPr>
            </a:p>
          </p:txBody>
        </p:sp>
        <p:pic>
          <p:nvPicPr>
            <p:cNvPr id="20" name="Image 19">
              <a:extLst>
                <a:ext uri="{FF2B5EF4-FFF2-40B4-BE49-F238E27FC236}">
                  <a16:creationId xmlns:a16="http://schemas.microsoft.com/office/drawing/2014/main" id="{34DF87C9-3B3A-4321-B7B3-ABB7A9A06C3C}"/>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11757" y="9199049"/>
              <a:ext cx="715210" cy="715210"/>
            </a:xfrm>
            <a:prstGeom prst="rect">
              <a:avLst/>
            </a:prstGeom>
          </p:spPr>
        </p:pic>
        <p:sp>
          <p:nvSpPr>
            <p:cNvPr id="21" name="Rectangle : coins arrondis 20">
              <a:extLst>
                <a:ext uri="{FF2B5EF4-FFF2-40B4-BE49-F238E27FC236}">
                  <a16:creationId xmlns:a16="http://schemas.microsoft.com/office/drawing/2014/main" id="{6889969D-C053-4399-8C1D-DB1F76289A7F}"/>
                </a:ext>
              </a:extLst>
            </p:cNvPr>
            <p:cNvSpPr/>
            <p:nvPr userDrawn="1"/>
          </p:nvSpPr>
          <p:spPr>
            <a:xfrm>
              <a:off x="3878505" y="9239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831" dirty="0">
                  <a:solidFill>
                    <a:srgbClr val="595959"/>
                  </a:solidFill>
                </a:rPr>
                <a:t>Pharmacie :</a:t>
              </a:r>
            </a:p>
          </p:txBody>
        </p:sp>
      </p:grpSp>
    </p:spTree>
    <p:extLst>
      <p:ext uri="{BB962C8B-B14F-4D97-AF65-F5344CB8AC3E}">
        <p14:creationId xmlns:p14="http://schemas.microsoft.com/office/powerpoint/2010/main" val="3902146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9" name="ZoneTexte 8">
            <a:extLst>
              <a:ext uri="{FF2B5EF4-FFF2-40B4-BE49-F238E27FC236}">
                <a16:creationId xmlns:a16="http://schemas.microsoft.com/office/drawing/2014/main" id="{F1EB8F41-4FF4-4C66-B83D-EF45104DB8E3}"/>
              </a:ext>
            </a:extLst>
          </p:cNvPr>
          <p:cNvSpPr txBox="1"/>
          <p:nvPr userDrawn="1"/>
        </p:nvSpPr>
        <p:spPr>
          <a:xfrm>
            <a:off x="288586" y="2018707"/>
            <a:ext cx="1183337" cy="390556"/>
          </a:xfrm>
          <a:prstGeom prst="rect">
            <a:avLst/>
          </a:prstGeom>
          <a:noFill/>
        </p:spPr>
        <p:txBody>
          <a:bodyPr wrap="none" rtlCol="0">
            <a:spAutoFit/>
          </a:bodyPr>
          <a:lstStyle/>
          <a:p>
            <a:r>
              <a:rPr lang="fr-FR" sz="1938" dirty="0">
                <a:solidFill>
                  <a:srgbClr val="9BBA28"/>
                </a:solidFill>
                <a:latin typeface="Helvetica Neue" panose="020B0604020202020204" pitchFamily="34" charset="0"/>
                <a:ea typeface="Helvetica Neue" panose="020B0604020202020204" pitchFamily="34" charset="0"/>
              </a:rPr>
              <a:t>Légende</a:t>
            </a:r>
          </a:p>
        </p:txBody>
      </p:sp>
      <p:cxnSp>
        <p:nvCxnSpPr>
          <p:cNvPr id="14" name="Connecteur droit 13">
            <a:extLst>
              <a:ext uri="{FF2B5EF4-FFF2-40B4-BE49-F238E27FC236}">
                <a16:creationId xmlns:a16="http://schemas.microsoft.com/office/drawing/2014/main" id="{89A5FAB2-CA03-4A7E-8B9C-B23C6C2B3413}"/>
              </a:ext>
            </a:extLst>
          </p:cNvPr>
          <p:cNvCxnSpPr>
            <a:cxnSpLocks/>
          </p:cNvCxnSpPr>
          <p:nvPr userDrawn="1"/>
        </p:nvCxnSpPr>
        <p:spPr>
          <a:xfrm>
            <a:off x="288586" y="2350654"/>
            <a:ext cx="9257085"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5" name="Text Box 122">
            <a:extLst>
              <a:ext uri="{FF2B5EF4-FFF2-40B4-BE49-F238E27FC236}">
                <a16:creationId xmlns:a16="http://schemas.microsoft.com/office/drawing/2014/main" id="{FADE33B6-2CCA-4FA5-BD7B-9E99D98095AD}"/>
              </a:ext>
            </a:extLst>
          </p:cNvPr>
          <p:cNvSpPr txBox="1">
            <a:spLocks noChangeArrowheads="1"/>
          </p:cNvSpPr>
          <p:nvPr userDrawn="1"/>
        </p:nvSpPr>
        <p:spPr bwMode="auto">
          <a:xfrm>
            <a:off x="387042" y="2439154"/>
            <a:ext cx="1728350" cy="384915"/>
          </a:xfrm>
          <a:prstGeom prst="roundRect">
            <a:avLst>
              <a:gd name="adj" fmla="val 0"/>
            </a:avLst>
          </a:prstGeom>
          <a:solidFill>
            <a:schemeClr val="accent1">
              <a:lumMod val="20000"/>
              <a:lumOff val="80000"/>
              <a:alpha val="69804"/>
            </a:schemeClr>
          </a:solidFill>
          <a:ln w="28575" algn="ctr">
            <a:noFill/>
            <a:miter lim="800000"/>
            <a:headEnd/>
            <a:tailEnd/>
          </a:ln>
        </p:spPr>
        <p:txBody>
          <a:bodyPr anchor="ctr"/>
          <a:lstStyle>
            <a:defPPr>
              <a:defRPr lang="en-US"/>
            </a:defPPr>
            <a:lvl1pPr algn="ctr">
              <a:defRPr sz="1100" b="1">
                <a:solidFill>
                  <a:srgbClr val="000000"/>
                </a:solidFill>
                <a:latin typeface="Helvetica Light" panose="020B0403020202020204" pitchFamily="34" charset="0"/>
                <a:cs typeface="Calibri" pitchFamily="34" charset="0"/>
              </a:defRPr>
            </a:lvl1pPr>
            <a:lvl2pPr>
              <a:defRPr>
                <a:latin typeface="Arial" charset="0"/>
              </a:defRPr>
            </a:lvl2pPr>
            <a:lvl3pPr>
              <a:defRPr>
                <a:latin typeface="Arial" charset="0"/>
              </a:defRPr>
            </a:lvl3pPr>
            <a:lvl4pPr>
              <a:defRPr>
                <a:latin typeface="Arial" charset="0"/>
              </a:defRPr>
            </a:lvl4pPr>
            <a:lvl5pPr>
              <a:defRPr>
                <a:latin typeface="Arial" charset="0"/>
              </a:defRPr>
            </a:lvl5pPr>
            <a:lvl6pPr>
              <a:defRPr>
                <a:latin typeface="Arial" charset="0"/>
              </a:defRPr>
            </a:lvl6pPr>
            <a:lvl7pPr>
              <a:defRPr>
                <a:latin typeface="Arial" charset="0"/>
              </a:defRPr>
            </a:lvl7pPr>
            <a:lvl8pPr>
              <a:defRPr>
                <a:latin typeface="Arial" charset="0"/>
              </a:defRPr>
            </a:lvl8pPr>
            <a:lvl9pPr>
              <a:defRPr>
                <a:latin typeface="Arial" charset="0"/>
              </a:defRPr>
            </a:lvl9pPr>
          </a:lstStyle>
          <a:p>
            <a:r>
              <a:rPr lang="fr-FR" sz="762" dirty="0">
                <a:solidFill>
                  <a:schemeClr val="tx1">
                    <a:lumMod val="85000"/>
                    <a:lumOff val="15000"/>
                  </a:schemeClr>
                </a:solidFill>
              </a:rPr>
              <a:t> Repérage de l’objectif thérapeutique</a:t>
            </a:r>
          </a:p>
        </p:txBody>
      </p:sp>
      <p:sp>
        <p:nvSpPr>
          <p:cNvPr id="16" name="AutoShape 126">
            <a:extLst>
              <a:ext uri="{FF2B5EF4-FFF2-40B4-BE49-F238E27FC236}">
                <a16:creationId xmlns:a16="http://schemas.microsoft.com/office/drawing/2014/main" id="{77219CDC-1FCD-4604-B6C3-49B64E2907AF}"/>
              </a:ext>
            </a:extLst>
          </p:cNvPr>
          <p:cNvSpPr>
            <a:spLocks noChangeArrowheads="1"/>
          </p:cNvSpPr>
          <p:nvPr userDrawn="1"/>
        </p:nvSpPr>
        <p:spPr bwMode="auto">
          <a:xfrm>
            <a:off x="2210997" y="2439153"/>
            <a:ext cx="1728350" cy="384915"/>
          </a:xfrm>
          <a:prstGeom prst="roundRect">
            <a:avLst>
              <a:gd name="adj" fmla="val 0"/>
            </a:avLst>
          </a:prstGeom>
          <a:solidFill>
            <a:srgbClr val="9BBA28"/>
          </a:solidFill>
          <a:ln w="28575" algn="ctr">
            <a:noFill/>
            <a:miter lim="800000"/>
            <a:headEnd/>
            <a:tailEnd/>
          </a:ln>
        </p:spPr>
        <p:txBody>
          <a:bodyPr anchor="ctr"/>
          <a:lstStyle/>
          <a:p>
            <a:pPr algn="ctr"/>
            <a:r>
              <a:rPr lang="fr-FR" sz="762" b="1" dirty="0">
                <a:solidFill>
                  <a:schemeClr val="bg1"/>
                </a:solidFill>
                <a:latin typeface="Helvetica Light" panose="020B0403020202020204" pitchFamily="34" charset="0"/>
                <a:cs typeface="Calibri" pitchFamily="34" charset="0"/>
              </a:rPr>
              <a:t>Validation</a:t>
            </a:r>
          </a:p>
        </p:txBody>
      </p:sp>
      <p:sp>
        <p:nvSpPr>
          <p:cNvPr id="17" name="Text Box 122">
            <a:extLst>
              <a:ext uri="{FF2B5EF4-FFF2-40B4-BE49-F238E27FC236}">
                <a16:creationId xmlns:a16="http://schemas.microsoft.com/office/drawing/2014/main" id="{9AFC18BC-0EB2-4D20-A83E-FFC10C582B0E}"/>
              </a:ext>
            </a:extLst>
          </p:cNvPr>
          <p:cNvSpPr txBox="1">
            <a:spLocks noChangeArrowheads="1"/>
          </p:cNvSpPr>
          <p:nvPr userDrawn="1"/>
        </p:nvSpPr>
        <p:spPr bwMode="auto">
          <a:xfrm>
            <a:off x="4034952" y="2439153"/>
            <a:ext cx="1716861" cy="384910"/>
          </a:xfrm>
          <a:prstGeom prst="roundRect">
            <a:avLst>
              <a:gd name="adj" fmla="val 0"/>
            </a:avLst>
          </a:prstGeom>
          <a:solidFill>
            <a:schemeClr val="accent2">
              <a:lumMod val="40000"/>
              <a:lumOff val="60000"/>
              <a:alpha val="69804"/>
            </a:schemeClr>
          </a:solidFill>
          <a:ln w="2857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sz="762" dirty="0">
                <a:solidFill>
                  <a:schemeClr val="tx1">
                    <a:lumMod val="85000"/>
                    <a:lumOff val="15000"/>
                  </a:schemeClr>
                </a:solidFill>
                <a:latin typeface="Helvetica Light" panose="020B0403020202020204" pitchFamily="34" charset="0"/>
              </a:rPr>
              <a:t>Gestion du produit non conforme</a:t>
            </a:r>
          </a:p>
        </p:txBody>
      </p:sp>
      <p:sp>
        <p:nvSpPr>
          <p:cNvPr id="18" name="ZoneTexte 17">
            <a:extLst>
              <a:ext uri="{FF2B5EF4-FFF2-40B4-BE49-F238E27FC236}">
                <a16:creationId xmlns:a16="http://schemas.microsoft.com/office/drawing/2014/main" id="{9788C7FF-9027-40F5-8FF6-73E365A6EF34}"/>
              </a:ext>
            </a:extLst>
          </p:cNvPr>
          <p:cNvSpPr txBox="1"/>
          <p:nvPr userDrawn="1"/>
        </p:nvSpPr>
        <p:spPr>
          <a:xfrm>
            <a:off x="386387" y="2900045"/>
            <a:ext cx="1716861" cy="209609"/>
          </a:xfrm>
          <a:prstGeom prst="rect">
            <a:avLst/>
          </a:prstGeom>
          <a:noFill/>
        </p:spPr>
        <p:txBody>
          <a:bodyPr wrap="square" rtlCol="0">
            <a:spAutoFit/>
          </a:bodyPr>
          <a:lstStyle/>
          <a:p>
            <a:pPr algn="ctr"/>
            <a:r>
              <a:rPr lang="fr-FR" sz="762" i="1" dirty="0"/>
              <a:t>Action à Réaliser</a:t>
            </a:r>
          </a:p>
        </p:txBody>
      </p:sp>
      <p:sp>
        <p:nvSpPr>
          <p:cNvPr id="19" name="ZoneTexte 18">
            <a:extLst>
              <a:ext uri="{FF2B5EF4-FFF2-40B4-BE49-F238E27FC236}">
                <a16:creationId xmlns:a16="http://schemas.microsoft.com/office/drawing/2014/main" id="{31A41005-7869-4109-AF9A-02E5F22336FF}"/>
              </a:ext>
            </a:extLst>
          </p:cNvPr>
          <p:cNvSpPr txBox="1"/>
          <p:nvPr userDrawn="1"/>
        </p:nvSpPr>
        <p:spPr>
          <a:xfrm>
            <a:off x="2227572" y="2906466"/>
            <a:ext cx="1716861" cy="209609"/>
          </a:xfrm>
          <a:prstGeom prst="rect">
            <a:avLst/>
          </a:prstGeom>
          <a:noFill/>
        </p:spPr>
        <p:txBody>
          <a:bodyPr wrap="square" rtlCol="0">
            <a:spAutoFit/>
          </a:bodyPr>
          <a:lstStyle/>
          <a:p>
            <a:pPr algn="ctr"/>
            <a:r>
              <a:rPr lang="fr-FR" sz="762" i="1" dirty="0"/>
              <a:t>Point de Vigilance</a:t>
            </a:r>
          </a:p>
        </p:txBody>
      </p:sp>
      <p:sp>
        <p:nvSpPr>
          <p:cNvPr id="20" name="ZoneTexte 19">
            <a:extLst>
              <a:ext uri="{FF2B5EF4-FFF2-40B4-BE49-F238E27FC236}">
                <a16:creationId xmlns:a16="http://schemas.microsoft.com/office/drawing/2014/main" id="{813A0E25-013D-4BC5-BA51-13C2A0EF9EF3}"/>
              </a:ext>
            </a:extLst>
          </p:cNvPr>
          <p:cNvSpPr txBox="1"/>
          <p:nvPr userDrawn="1"/>
        </p:nvSpPr>
        <p:spPr>
          <a:xfrm>
            <a:off x="4034952" y="2894420"/>
            <a:ext cx="1716861" cy="209609"/>
          </a:xfrm>
          <a:prstGeom prst="rect">
            <a:avLst/>
          </a:prstGeom>
          <a:noFill/>
        </p:spPr>
        <p:txBody>
          <a:bodyPr wrap="square" rtlCol="0">
            <a:spAutoFit/>
          </a:bodyPr>
          <a:lstStyle/>
          <a:p>
            <a:pPr algn="ctr"/>
            <a:r>
              <a:rPr lang="fr-FR" sz="762" i="1" dirty="0"/>
              <a:t>Procédé Non Détaillé</a:t>
            </a:r>
          </a:p>
        </p:txBody>
      </p:sp>
      <p:cxnSp>
        <p:nvCxnSpPr>
          <p:cNvPr id="21" name="Connecteur droit avec flèche 20">
            <a:extLst>
              <a:ext uri="{FF2B5EF4-FFF2-40B4-BE49-F238E27FC236}">
                <a16:creationId xmlns:a16="http://schemas.microsoft.com/office/drawing/2014/main" id="{38BD8892-6B4A-44F9-BA13-88D80D20B86C}"/>
              </a:ext>
            </a:extLst>
          </p:cNvPr>
          <p:cNvCxnSpPr>
            <a:cxnSpLocks/>
          </p:cNvCxnSpPr>
          <p:nvPr userDrawn="1"/>
        </p:nvCxnSpPr>
        <p:spPr>
          <a:xfrm flipV="1">
            <a:off x="7921057" y="2636133"/>
            <a:ext cx="1174169" cy="4756"/>
          </a:xfrm>
          <a:prstGeom prst="straightConnector1">
            <a:avLst/>
          </a:prstGeom>
          <a:ln>
            <a:solidFill>
              <a:schemeClr val="tx1">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2" name="ZoneTexte 21">
            <a:extLst>
              <a:ext uri="{FF2B5EF4-FFF2-40B4-BE49-F238E27FC236}">
                <a16:creationId xmlns:a16="http://schemas.microsoft.com/office/drawing/2014/main" id="{09ECEEA6-9755-4C68-8674-414B49E91E86}"/>
              </a:ext>
            </a:extLst>
          </p:cNvPr>
          <p:cNvSpPr txBox="1"/>
          <p:nvPr userDrawn="1"/>
        </p:nvSpPr>
        <p:spPr>
          <a:xfrm>
            <a:off x="7649711" y="2900045"/>
            <a:ext cx="1716861" cy="209609"/>
          </a:xfrm>
          <a:prstGeom prst="rect">
            <a:avLst/>
          </a:prstGeom>
          <a:noFill/>
        </p:spPr>
        <p:txBody>
          <a:bodyPr wrap="square" rtlCol="0">
            <a:spAutoFit/>
          </a:bodyPr>
          <a:lstStyle/>
          <a:p>
            <a:pPr algn="ctr"/>
            <a:r>
              <a:rPr lang="fr-FR" sz="762" i="1" dirty="0"/>
              <a:t>Chronologie de la Procédure</a:t>
            </a:r>
          </a:p>
        </p:txBody>
      </p:sp>
      <p:sp>
        <p:nvSpPr>
          <p:cNvPr id="23" name="ZoneTexte 22">
            <a:extLst>
              <a:ext uri="{FF2B5EF4-FFF2-40B4-BE49-F238E27FC236}">
                <a16:creationId xmlns:a16="http://schemas.microsoft.com/office/drawing/2014/main" id="{79EDE816-6A86-485E-B535-40C05510605C}"/>
              </a:ext>
            </a:extLst>
          </p:cNvPr>
          <p:cNvSpPr txBox="1"/>
          <p:nvPr userDrawn="1"/>
        </p:nvSpPr>
        <p:spPr>
          <a:xfrm>
            <a:off x="5842331" y="2892917"/>
            <a:ext cx="1716861" cy="326884"/>
          </a:xfrm>
          <a:prstGeom prst="rect">
            <a:avLst/>
          </a:prstGeom>
          <a:noFill/>
        </p:spPr>
        <p:txBody>
          <a:bodyPr wrap="square" rtlCol="0">
            <a:spAutoFit/>
          </a:bodyPr>
          <a:lstStyle/>
          <a:p>
            <a:pPr algn="ctr"/>
            <a:r>
              <a:rPr lang="fr-FR" sz="762" i="1" dirty="0"/>
              <a:t>Enregistrement (traçabilité) à effectuer</a:t>
            </a:r>
          </a:p>
        </p:txBody>
      </p:sp>
      <p:sp>
        <p:nvSpPr>
          <p:cNvPr id="24" name="Rectangle 23">
            <a:extLst>
              <a:ext uri="{FF2B5EF4-FFF2-40B4-BE49-F238E27FC236}">
                <a16:creationId xmlns:a16="http://schemas.microsoft.com/office/drawing/2014/main" id="{C40938F8-012F-4FCF-95EF-F1E91362B697}"/>
              </a:ext>
            </a:extLst>
          </p:cNvPr>
          <p:cNvSpPr/>
          <p:nvPr userDrawn="1"/>
        </p:nvSpPr>
        <p:spPr>
          <a:xfrm>
            <a:off x="5846579" y="2525756"/>
            <a:ext cx="1702126" cy="209609"/>
          </a:xfrm>
          <a:prstGeom prst="rect">
            <a:avLst/>
          </a:prstGeom>
        </p:spPr>
        <p:txBody>
          <a:bodyPr wrap="square">
            <a:spAutoFit/>
          </a:bodyPr>
          <a:lstStyle/>
          <a:p>
            <a:pPr lvl="0" algn="ctr"/>
            <a:r>
              <a:rPr lang="fr-FR" sz="762" b="1" u="sng" dirty="0">
                <a:solidFill>
                  <a:srgbClr val="2C6672"/>
                </a:solidFill>
                <a:latin typeface="Helvetica Light" panose="020B0403020202020204" pitchFamily="34" charset="0"/>
              </a:rPr>
              <a:t>Déclaration de Vigilance</a:t>
            </a:r>
          </a:p>
        </p:txBody>
      </p:sp>
      <p:sp>
        <p:nvSpPr>
          <p:cNvPr id="25" name="ZoneTexte 24">
            <a:extLst>
              <a:ext uri="{FF2B5EF4-FFF2-40B4-BE49-F238E27FC236}">
                <a16:creationId xmlns:a16="http://schemas.microsoft.com/office/drawing/2014/main" id="{BBB8D533-1234-482D-A0C0-D70C5021E9A3}"/>
              </a:ext>
            </a:extLst>
          </p:cNvPr>
          <p:cNvSpPr txBox="1"/>
          <p:nvPr userDrawn="1"/>
        </p:nvSpPr>
        <p:spPr>
          <a:xfrm>
            <a:off x="288586" y="887481"/>
            <a:ext cx="2974532" cy="390556"/>
          </a:xfrm>
          <a:prstGeom prst="rect">
            <a:avLst/>
          </a:prstGeom>
          <a:noFill/>
        </p:spPr>
        <p:txBody>
          <a:bodyPr wrap="none" rtlCol="0">
            <a:spAutoFit/>
          </a:bodyPr>
          <a:lstStyle/>
          <a:p>
            <a:r>
              <a:rPr lang="fr-FR" sz="1938" dirty="0">
                <a:solidFill>
                  <a:srgbClr val="9BBA28"/>
                </a:solidFill>
                <a:latin typeface="Helvetica Neue" panose="020B0604020202020204" pitchFamily="34" charset="0"/>
                <a:ea typeface="Helvetica Neue" panose="020B0604020202020204" pitchFamily="34" charset="0"/>
              </a:rPr>
              <a:t>La procédure : principes</a:t>
            </a:r>
          </a:p>
        </p:txBody>
      </p:sp>
      <p:cxnSp>
        <p:nvCxnSpPr>
          <p:cNvPr id="26" name="Connecteur droit 25">
            <a:extLst>
              <a:ext uri="{FF2B5EF4-FFF2-40B4-BE49-F238E27FC236}">
                <a16:creationId xmlns:a16="http://schemas.microsoft.com/office/drawing/2014/main" id="{2DF368A9-1466-4D75-A702-9D21E756D8DD}"/>
              </a:ext>
            </a:extLst>
          </p:cNvPr>
          <p:cNvCxnSpPr>
            <a:cxnSpLocks/>
          </p:cNvCxnSpPr>
          <p:nvPr userDrawn="1"/>
        </p:nvCxnSpPr>
        <p:spPr>
          <a:xfrm>
            <a:off x="288586" y="1219428"/>
            <a:ext cx="9257085"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7" name="ZoneTexte 26">
            <a:extLst>
              <a:ext uri="{FF2B5EF4-FFF2-40B4-BE49-F238E27FC236}">
                <a16:creationId xmlns:a16="http://schemas.microsoft.com/office/drawing/2014/main" id="{B9CD6CCD-1B59-40D5-B245-DED706BAF93B}"/>
              </a:ext>
            </a:extLst>
          </p:cNvPr>
          <p:cNvSpPr txBox="1"/>
          <p:nvPr userDrawn="1"/>
        </p:nvSpPr>
        <p:spPr>
          <a:xfrm>
            <a:off x="313740" y="1252859"/>
            <a:ext cx="9231930" cy="444161"/>
          </a:xfrm>
          <a:prstGeom prst="rect">
            <a:avLst/>
          </a:prstGeom>
          <a:noFill/>
        </p:spPr>
        <p:txBody>
          <a:bodyPr wrap="square" rtlCol="0">
            <a:spAutoFit/>
          </a:bodyPr>
          <a:lstStyle/>
          <a:p>
            <a:r>
              <a:rPr lang="fr-FR" sz="762" dirty="0">
                <a:solidFill>
                  <a:schemeClr val="tx1">
                    <a:lumMod val="85000"/>
                    <a:lumOff val="15000"/>
                  </a:schemeClr>
                </a:solidFill>
              </a:rPr>
              <a:t>Une procédure décrit les points clefs d’une activité officinale afin d’organiser efficacement son déroulement et d’éviter d’éventuels oublis. Elle permet de fiabiliser et d’harmoniser les pratiques au sein de l’équipe. Pour être utile elle doit toujours être présentée et discutée avec l’ensemble des collaborateurs concernés. Elle est généralement conservée au sein d’un classeur qualité (ou dans le cloud documentaire de l’officine) mais elle peut aussi être affichée dans le back office. Sous forme de logigramme (schéma) elle suit une codification présentée dans la légende ci-dessous. </a:t>
            </a:r>
          </a:p>
        </p:txBody>
      </p:sp>
      <p:sp>
        <p:nvSpPr>
          <p:cNvPr id="28" name="ZoneTexte 27">
            <a:extLst>
              <a:ext uri="{FF2B5EF4-FFF2-40B4-BE49-F238E27FC236}">
                <a16:creationId xmlns:a16="http://schemas.microsoft.com/office/drawing/2014/main" id="{A668DEB4-0822-4DEB-9902-A5F58612ADD9}"/>
              </a:ext>
            </a:extLst>
          </p:cNvPr>
          <p:cNvSpPr txBox="1"/>
          <p:nvPr userDrawn="1"/>
        </p:nvSpPr>
        <p:spPr>
          <a:xfrm>
            <a:off x="288586" y="3152890"/>
            <a:ext cx="1610056" cy="390556"/>
          </a:xfrm>
          <a:prstGeom prst="rect">
            <a:avLst/>
          </a:prstGeom>
          <a:noFill/>
        </p:spPr>
        <p:txBody>
          <a:bodyPr wrap="none" rtlCol="0">
            <a:spAutoFit/>
          </a:bodyPr>
          <a:lstStyle/>
          <a:p>
            <a:r>
              <a:rPr lang="fr-FR" sz="1938" dirty="0">
                <a:solidFill>
                  <a:srgbClr val="9BBA28"/>
                </a:solidFill>
                <a:latin typeface="Helvetica Neue" panose="020B0604020202020204" pitchFamily="34" charset="0"/>
                <a:ea typeface="Helvetica Neue" panose="020B0604020202020204" pitchFamily="34" charset="0"/>
              </a:rPr>
              <a:t>Abréviations</a:t>
            </a:r>
          </a:p>
        </p:txBody>
      </p:sp>
      <p:cxnSp>
        <p:nvCxnSpPr>
          <p:cNvPr id="29" name="Connecteur droit 28">
            <a:extLst>
              <a:ext uri="{FF2B5EF4-FFF2-40B4-BE49-F238E27FC236}">
                <a16:creationId xmlns:a16="http://schemas.microsoft.com/office/drawing/2014/main" id="{FBC4D900-1915-4E4E-9343-34EFDBA578B5}"/>
              </a:ext>
            </a:extLst>
          </p:cNvPr>
          <p:cNvCxnSpPr>
            <a:cxnSpLocks/>
          </p:cNvCxnSpPr>
          <p:nvPr userDrawn="1"/>
        </p:nvCxnSpPr>
        <p:spPr>
          <a:xfrm>
            <a:off x="288586" y="3484837"/>
            <a:ext cx="9257085"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0" name="ZoneTexte 39">
            <a:extLst>
              <a:ext uri="{FF2B5EF4-FFF2-40B4-BE49-F238E27FC236}">
                <a16:creationId xmlns:a16="http://schemas.microsoft.com/office/drawing/2014/main" id="{145455DC-1F31-4526-917F-E34384701CE7}"/>
              </a:ext>
            </a:extLst>
          </p:cNvPr>
          <p:cNvSpPr txBox="1"/>
          <p:nvPr userDrawn="1"/>
        </p:nvSpPr>
        <p:spPr>
          <a:xfrm>
            <a:off x="277062" y="3757706"/>
            <a:ext cx="4083490" cy="390556"/>
          </a:xfrm>
          <a:prstGeom prst="rect">
            <a:avLst/>
          </a:prstGeom>
          <a:noFill/>
        </p:spPr>
        <p:txBody>
          <a:bodyPr wrap="none" rtlCol="0">
            <a:spAutoFit/>
          </a:bodyPr>
          <a:lstStyle/>
          <a:p>
            <a:r>
              <a:rPr lang="fr-FR" sz="1938" dirty="0">
                <a:solidFill>
                  <a:srgbClr val="9BBA28"/>
                </a:solidFill>
                <a:latin typeface="Helvetica Neue" panose="020B0604020202020204" pitchFamily="34" charset="0"/>
                <a:ea typeface="Helvetica Neue" panose="020B0604020202020204" pitchFamily="34" charset="0"/>
              </a:rPr>
              <a:t>Commentaires pour un bon usage</a:t>
            </a:r>
          </a:p>
        </p:txBody>
      </p:sp>
      <p:cxnSp>
        <p:nvCxnSpPr>
          <p:cNvPr id="41" name="Connecteur droit 40">
            <a:extLst>
              <a:ext uri="{FF2B5EF4-FFF2-40B4-BE49-F238E27FC236}">
                <a16:creationId xmlns:a16="http://schemas.microsoft.com/office/drawing/2014/main" id="{13F910A8-8297-498D-96E3-2E1D7231AEFC}"/>
              </a:ext>
            </a:extLst>
          </p:cNvPr>
          <p:cNvCxnSpPr>
            <a:cxnSpLocks/>
          </p:cNvCxnSpPr>
          <p:nvPr userDrawn="1"/>
        </p:nvCxnSpPr>
        <p:spPr>
          <a:xfrm>
            <a:off x="277062" y="4089653"/>
            <a:ext cx="9257085"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 name="Espace réservé du texte 3">
            <a:extLst>
              <a:ext uri="{FF2B5EF4-FFF2-40B4-BE49-F238E27FC236}">
                <a16:creationId xmlns:a16="http://schemas.microsoft.com/office/drawing/2014/main" id="{9F99BB77-974D-44A4-946F-EDC3CC4C9B9A}"/>
              </a:ext>
            </a:extLst>
          </p:cNvPr>
          <p:cNvSpPr>
            <a:spLocks noGrp="1"/>
          </p:cNvSpPr>
          <p:nvPr>
            <p:ph type="body" sz="quarter" idx="10"/>
          </p:nvPr>
        </p:nvSpPr>
        <p:spPr>
          <a:xfrm>
            <a:off x="313740" y="3524689"/>
            <a:ext cx="9231930" cy="197875"/>
          </a:xfrm>
          <a:noFill/>
        </p:spPr>
        <p:txBody>
          <a:bodyPr wrap="square" rtlCol="0">
            <a:spAutoFit/>
          </a:bodyPr>
          <a:lstStyle>
            <a:lvl1pPr>
              <a:defRPr lang="fr-FR" smtClean="0">
                <a:solidFill>
                  <a:schemeClr val="tx1">
                    <a:lumMod val="85000"/>
                    <a:lumOff val="15000"/>
                  </a:schemeClr>
                </a:solidFill>
              </a:defRPr>
            </a:lvl1pPr>
            <a:lvl2pPr>
              <a:defRPr lang="fr-FR" smtClean="0">
                <a:solidFill>
                  <a:schemeClr val="tx1"/>
                </a:solidFill>
              </a:defRPr>
            </a:lvl2pPr>
            <a:lvl3pPr>
              <a:defRPr lang="fr-FR" sz="1246" smtClean="0">
                <a:solidFill>
                  <a:schemeClr val="tx1"/>
                </a:solidFill>
              </a:defRPr>
            </a:lvl3pPr>
            <a:lvl4pPr>
              <a:defRPr lang="fr-FR" sz="1246" smtClean="0">
                <a:solidFill>
                  <a:schemeClr val="tx1"/>
                </a:solidFill>
              </a:defRPr>
            </a:lvl4pPr>
            <a:lvl5pPr>
              <a:defRPr lang="fr-FR" sz="1246">
                <a:solidFill>
                  <a:schemeClr val="tx1"/>
                </a:solidFill>
              </a:defRPr>
            </a:lvl5pPr>
          </a:lstStyle>
          <a:p>
            <a:pPr lvl="0" defTabSz="316520"/>
            <a:r>
              <a:rPr lang="fr-FR" dirty="0"/>
              <a:t>Cliquez pour modifier les styles du texte du masque</a:t>
            </a:r>
          </a:p>
        </p:txBody>
      </p:sp>
      <p:sp>
        <p:nvSpPr>
          <p:cNvPr id="43" name="Espace réservé du texte 3">
            <a:extLst>
              <a:ext uri="{FF2B5EF4-FFF2-40B4-BE49-F238E27FC236}">
                <a16:creationId xmlns:a16="http://schemas.microsoft.com/office/drawing/2014/main" id="{99D817E0-179E-4C5D-819F-663C1CA974FA}"/>
              </a:ext>
            </a:extLst>
          </p:cNvPr>
          <p:cNvSpPr>
            <a:spLocks noGrp="1"/>
          </p:cNvSpPr>
          <p:nvPr>
            <p:ph type="body" sz="quarter" idx="11"/>
          </p:nvPr>
        </p:nvSpPr>
        <p:spPr>
          <a:xfrm>
            <a:off x="315481" y="4146422"/>
            <a:ext cx="9231930" cy="1857350"/>
          </a:xfrm>
          <a:noFill/>
        </p:spPr>
        <p:txBody>
          <a:bodyPr wrap="square" rtlCol="0">
            <a:noAutofit/>
          </a:bodyPr>
          <a:lstStyle>
            <a:lvl1pPr>
              <a:defRPr lang="fr-FR" smtClean="0">
                <a:solidFill>
                  <a:schemeClr val="tx1">
                    <a:lumMod val="85000"/>
                    <a:lumOff val="15000"/>
                  </a:schemeClr>
                </a:solidFill>
              </a:defRPr>
            </a:lvl1pPr>
            <a:lvl2pPr>
              <a:defRPr lang="fr-FR" smtClean="0">
                <a:solidFill>
                  <a:schemeClr val="tx1"/>
                </a:solidFill>
              </a:defRPr>
            </a:lvl2pPr>
            <a:lvl3pPr>
              <a:defRPr lang="fr-FR" sz="1246" smtClean="0">
                <a:solidFill>
                  <a:schemeClr val="tx1"/>
                </a:solidFill>
              </a:defRPr>
            </a:lvl3pPr>
            <a:lvl4pPr>
              <a:defRPr lang="fr-FR" sz="1246" smtClean="0">
                <a:solidFill>
                  <a:schemeClr val="tx1"/>
                </a:solidFill>
              </a:defRPr>
            </a:lvl4pPr>
            <a:lvl5pPr>
              <a:defRPr lang="fr-FR" sz="1246">
                <a:solidFill>
                  <a:schemeClr val="tx1"/>
                </a:solidFill>
              </a:defRPr>
            </a:lvl5pPr>
          </a:lstStyle>
          <a:p>
            <a:pPr lvl="0" defTabSz="316520"/>
            <a:r>
              <a:rPr lang="fr-FR" dirty="0"/>
              <a:t>Cliquez pour modifier les styles du texte du masque</a:t>
            </a:r>
          </a:p>
        </p:txBody>
      </p:sp>
      <p:grpSp>
        <p:nvGrpSpPr>
          <p:cNvPr id="46" name="Groupe 45">
            <a:extLst>
              <a:ext uri="{FF2B5EF4-FFF2-40B4-BE49-F238E27FC236}">
                <a16:creationId xmlns:a16="http://schemas.microsoft.com/office/drawing/2014/main" id="{EE461BCD-7215-4B34-8C4E-E360F647A1FC}"/>
              </a:ext>
            </a:extLst>
          </p:cNvPr>
          <p:cNvGrpSpPr/>
          <p:nvPr userDrawn="1"/>
        </p:nvGrpSpPr>
        <p:grpSpPr>
          <a:xfrm>
            <a:off x="0" y="6368575"/>
            <a:ext cx="9906000" cy="503601"/>
            <a:chOff x="0" y="9199049"/>
            <a:chExt cx="6858000" cy="727424"/>
          </a:xfrm>
        </p:grpSpPr>
        <p:sp>
          <p:nvSpPr>
            <p:cNvPr id="47" name="Rectangle 46">
              <a:extLst>
                <a:ext uri="{FF2B5EF4-FFF2-40B4-BE49-F238E27FC236}">
                  <a16:creationId xmlns:a16="http://schemas.microsoft.com/office/drawing/2014/main" id="{E6074DD3-2EE2-4977-A08D-20E531FB59A6}"/>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46"/>
            </a:p>
          </p:txBody>
        </p:sp>
        <p:sp>
          <p:nvSpPr>
            <p:cNvPr id="48" name="Rectangle 47">
              <a:extLst>
                <a:ext uri="{FF2B5EF4-FFF2-40B4-BE49-F238E27FC236}">
                  <a16:creationId xmlns:a16="http://schemas.microsoft.com/office/drawing/2014/main" id="{A1810820-26DA-43D7-8943-D56CD71F7A92}"/>
                </a:ext>
              </a:extLst>
            </p:cNvPr>
            <p:cNvSpPr/>
            <p:nvPr userDrawn="1"/>
          </p:nvSpPr>
          <p:spPr>
            <a:xfrm>
              <a:off x="1463039" y="9623704"/>
              <a:ext cx="5380548" cy="302769"/>
            </a:xfrm>
            <a:prstGeom prst="rect">
              <a:avLst/>
            </a:prstGeom>
          </p:spPr>
          <p:txBody>
            <a:bodyPr wrap="square">
              <a:spAutoFit/>
            </a:bodyPr>
            <a:lstStyle/>
            <a:p>
              <a:pPr marL="0" marR="0" lvl="0" indent="0" algn="r" defTabSz="316520" rtl="0" eaLnBrk="1" fontAlgn="auto" latinLnBrk="0" hangingPunct="1">
                <a:lnSpc>
                  <a:spcPct val="100000"/>
                </a:lnSpc>
                <a:spcBef>
                  <a:spcPts val="0"/>
                </a:spcBef>
                <a:spcAft>
                  <a:spcPts val="0"/>
                </a:spcAft>
                <a:buClrTx/>
                <a:buSzTx/>
                <a:buFontTx/>
                <a:buNone/>
                <a:tabLst/>
                <a:defRPr/>
              </a:pPr>
              <a:r>
                <a:rPr lang="fr-FR" sz="762" dirty="0">
                  <a:solidFill>
                    <a:prstClr val="black">
                      <a:lumMod val="85000"/>
                      <a:lumOff val="15000"/>
                    </a:prstClr>
                  </a:solidFill>
                  <a:latin typeface="Helvetica Light" panose="020B0403020202020204" pitchFamily="34" charset="0"/>
                </a:rPr>
                <a:t>	</a:t>
              </a:r>
              <a:r>
                <a:rPr lang="fr-FR" sz="762" dirty="0">
                  <a:solidFill>
                    <a:schemeClr val="bg1"/>
                  </a:solidFill>
                  <a:latin typeface="Helvetica Light" panose="020B0403020202020204" pitchFamily="34" charset="0"/>
                </a:rPr>
                <a:t> Référentiel Qualité // Version 0.01 - Octobre 2019</a:t>
              </a:r>
              <a:endParaRPr lang="fr-FR" sz="969" dirty="0">
                <a:solidFill>
                  <a:schemeClr val="bg1"/>
                </a:solidFill>
              </a:endParaRPr>
            </a:p>
          </p:txBody>
        </p:sp>
        <p:pic>
          <p:nvPicPr>
            <p:cNvPr id="49" name="Image 48">
              <a:extLst>
                <a:ext uri="{FF2B5EF4-FFF2-40B4-BE49-F238E27FC236}">
                  <a16:creationId xmlns:a16="http://schemas.microsoft.com/office/drawing/2014/main" id="{FA439B0A-A6AF-4C2F-B8D5-15ABF7957AF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757" y="9199049"/>
              <a:ext cx="715210" cy="715210"/>
            </a:xfrm>
            <a:prstGeom prst="rect">
              <a:avLst/>
            </a:prstGeom>
          </p:spPr>
        </p:pic>
        <p:sp>
          <p:nvSpPr>
            <p:cNvPr id="50" name="Rectangle : coins arrondis 49">
              <a:extLst>
                <a:ext uri="{FF2B5EF4-FFF2-40B4-BE49-F238E27FC236}">
                  <a16:creationId xmlns:a16="http://schemas.microsoft.com/office/drawing/2014/main" id="{B591BE37-43D4-4F00-AEA1-07F10CA1EB92}"/>
                </a:ext>
              </a:extLst>
            </p:cNvPr>
            <p:cNvSpPr/>
            <p:nvPr userDrawn="1"/>
          </p:nvSpPr>
          <p:spPr>
            <a:xfrm>
              <a:off x="3878505" y="9239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831" dirty="0">
                  <a:solidFill>
                    <a:srgbClr val="595959"/>
                  </a:solidFill>
                </a:rPr>
                <a:t>Pharmacie :</a:t>
              </a:r>
            </a:p>
          </p:txBody>
        </p:sp>
      </p:grpSp>
      <p:sp>
        <p:nvSpPr>
          <p:cNvPr id="57" name="Rectangle 56">
            <a:extLst>
              <a:ext uri="{FF2B5EF4-FFF2-40B4-BE49-F238E27FC236}">
                <a16:creationId xmlns:a16="http://schemas.microsoft.com/office/drawing/2014/main" id="{FEF50549-9D7A-4789-A499-0A70431F83C9}"/>
              </a:ext>
            </a:extLst>
          </p:cNvPr>
          <p:cNvSpPr/>
          <p:nvPr userDrawn="1"/>
        </p:nvSpPr>
        <p:spPr>
          <a:xfrm>
            <a:off x="0" y="2"/>
            <a:ext cx="9906000" cy="555978"/>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46"/>
          </a:p>
        </p:txBody>
      </p:sp>
      <p:sp>
        <p:nvSpPr>
          <p:cNvPr id="58" name="ZoneTexte 57">
            <a:extLst>
              <a:ext uri="{FF2B5EF4-FFF2-40B4-BE49-F238E27FC236}">
                <a16:creationId xmlns:a16="http://schemas.microsoft.com/office/drawing/2014/main" id="{5C231EB3-D239-42A7-AAE7-148BD95171E2}"/>
              </a:ext>
            </a:extLst>
          </p:cNvPr>
          <p:cNvSpPr txBox="1"/>
          <p:nvPr userDrawn="1"/>
        </p:nvSpPr>
        <p:spPr>
          <a:xfrm>
            <a:off x="6385486" y="8546"/>
            <a:ext cx="3520515" cy="731611"/>
          </a:xfrm>
          <a:prstGeom prst="rect">
            <a:avLst/>
          </a:prstGeom>
          <a:noFill/>
        </p:spPr>
        <p:txBody>
          <a:bodyPr wrap="none" rtlCol="0">
            <a:spAutoFit/>
          </a:bodyPr>
          <a:lstStyle/>
          <a:p>
            <a:pPr algn="r"/>
            <a:r>
              <a:rPr lang="fr-FR" sz="4154" cap="all" dirty="0">
                <a:solidFill>
                  <a:schemeClr val="bg1"/>
                </a:solidFill>
                <a:latin typeface="Helvetica Neue" panose="020B0604020202020204" pitchFamily="34" charset="0"/>
                <a:ea typeface="Helvetica Neue" panose="020B0604020202020204" pitchFamily="34" charset="0"/>
              </a:rPr>
              <a:t>Procédure</a:t>
            </a:r>
          </a:p>
        </p:txBody>
      </p:sp>
      <p:sp>
        <p:nvSpPr>
          <p:cNvPr id="59" name="Rectangle 58">
            <a:extLst>
              <a:ext uri="{FF2B5EF4-FFF2-40B4-BE49-F238E27FC236}">
                <a16:creationId xmlns:a16="http://schemas.microsoft.com/office/drawing/2014/main" id="{63CB4A4D-CA2E-40DF-BDCF-60CF288FA13B}"/>
              </a:ext>
            </a:extLst>
          </p:cNvPr>
          <p:cNvSpPr/>
          <p:nvPr userDrawn="1"/>
        </p:nvSpPr>
        <p:spPr>
          <a:xfrm>
            <a:off x="0" y="555980"/>
            <a:ext cx="9906000" cy="275237"/>
          </a:xfrm>
          <a:prstGeom prst="rect">
            <a:avLst/>
          </a:prstGeom>
          <a:solidFill>
            <a:srgbClr val="9BB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46"/>
          </a:p>
        </p:txBody>
      </p:sp>
      <p:sp>
        <p:nvSpPr>
          <p:cNvPr id="60" name="Titre 1">
            <a:extLst>
              <a:ext uri="{FF2B5EF4-FFF2-40B4-BE49-F238E27FC236}">
                <a16:creationId xmlns:a16="http://schemas.microsoft.com/office/drawing/2014/main" id="{4D439ED6-7EC5-4891-9849-C2F7B37CB59E}"/>
              </a:ext>
            </a:extLst>
          </p:cNvPr>
          <p:cNvSpPr>
            <a:spLocks noGrp="1"/>
          </p:cNvSpPr>
          <p:nvPr>
            <p:ph type="title"/>
          </p:nvPr>
        </p:nvSpPr>
        <p:spPr>
          <a:xfrm>
            <a:off x="298617" y="588950"/>
            <a:ext cx="9586565" cy="264881"/>
          </a:xfrm>
          <a:noFill/>
        </p:spPr>
        <p:txBody>
          <a:bodyPr wrap="square" rtlCol="0">
            <a:spAutoFit/>
          </a:bodyPr>
          <a:lstStyle>
            <a:lvl1pPr>
              <a:defRPr lang="fr-FR" sz="1246"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316520"/>
            <a:r>
              <a:rPr lang="fr-FR" dirty="0"/>
              <a:t>Modifiez le style du titre</a:t>
            </a:r>
          </a:p>
        </p:txBody>
      </p:sp>
      <p:pic>
        <p:nvPicPr>
          <p:cNvPr id="61" name="Image 60">
            <a:extLst>
              <a:ext uri="{FF2B5EF4-FFF2-40B4-BE49-F238E27FC236}">
                <a16:creationId xmlns:a16="http://schemas.microsoft.com/office/drawing/2014/main" id="{EF7C2457-3AE9-4473-8CA9-00210E07D126}"/>
              </a:ext>
            </a:extLst>
          </p:cNvPr>
          <p:cNvPicPr>
            <a:picLocks noChangeAspect="1"/>
          </p:cNvPicPr>
          <p:nvPr userDrawn="1"/>
        </p:nvPicPr>
        <p:blipFill rotWithShape="1">
          <a:blip r:embed="rId3"/>
          <a:srcRect t="9053" b="6984"/>
          <a:stretch/>
        </p:blipFill>
        <p:spPr>
          <a:xfrm>
            <a:off x="161427" y="-982"/>
            <a:ext cx="1373750" cy="555980"/>
          </a:xfrm>
          <a:prstGeom prst="rect">
            <a:avLst/>
          </a:prstGeom>
        </p:spPr>
      </p:pic>
      <p:pic>
        <p:nvPicPr>
          <p:cNvPr id="62" name="Graphique 61" descr="Tête avec engrenages">
            <a:extLst>
              <a:ext uri="{FF2B5EF4-FFF2-40B4-BE49-F238E27FC236}">
                <a16:creationId xmlns:a16="http://schemas.microsoft.com/office/drawing/2014/main" id="{D567F8D2-178E-4E3F-9EBB-D7F0C4CAA9ED}"/>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5830" y="58030"/>
            <a:ext cx="1004945" cy="481660"/>
          </a:xfrm>
          <a:prstGeom prst="rect">
            <a:avLst/>
          </a:prstGeom>
        </p:spPr>
      </p:pic>
      <p:sp>
        <p:nvSpPr>
          <p:cNvPr id="5" name="Espace réservé du texte 4">
            <a:extLst>
              <a:ext uri="{FF2B5EF4-FFF2-40B4-BE49-F238E27FC236}">
                <a16:creationId xmlns:a16="http://schemas.microsoft.com/office/drawing/2014/main" id="{1DD031C1-C7DA-474B-856B-786E3A801EAF}"/>
              </a:ext>
            </a:extLst>
          </p:cNvPr>
          <p:cNvSpPr>
            <a:spLocks noGrp="1"/>
          </p:cNvSpPr>
          <p:nvPr>
            <p:ph type="body" sz="quarter" idx="12" hasCustomPrompt="1"/>
          </p:nvPr>
        </p:nvSpPr>
        <p:spPr>
          <a:xfrm>
            <a:off x="298616" y="6034054"/>
            <a:ext cx="9307531" cy="287265"/>
          </a:xfrm>
          <a:solidFill>
            <a:schemeClr val="accent3">
              <a:lumMod val="20000"/>
              <a:lumOff val="80000"/>
            </a:schemeClr>
          </a:solidFill>
        </p:spPr>
        <p:txBody>
          <a:bodyPr/>
          <a:lstStyle>
            <a:lvl1pPr>
              <a:defRPr/>
            </a:lvl1pPr>
            <a:lvl2pPr marL="237390" indent="0">
              <a:buNone/>
              <a:defRPr/>
            </a:lvl2pPr>
          </a:lstStyle>
          <a:p>
            <a:pPr lvl="0"/>
            <a:r>
              <a:rPr lang="fr-FR" dirty="0"/>
              <a:t>Commentaires &amp; Références : texte</a:t>
            </a:r>
          </a:p>
          <a:p>
            <a:pPr lvl="1"/>
            <a:endParaRPr lang="fr-FR" dirty="0"/>
          </a:p>
        </p:txBody>
      </p:sp>
    </p:spTree>
    <p:extLst>
      <p:ext uri="{BB962C8B-B14F-4D97-AF65-F5344CB8AC3E}">
        <p14:creationId xmlns:p14="http://schemas.microsoft.com/office/powerpoint/2010/main" val="1095643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20/11/2019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519601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C764DE79-268F-4C1A-8933-263129D2AF90}" type="datetimeFigureOut">
              <a:rPr lang="en-US" dirty="0"/>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‹N°›</a:t>
            </a:fld>
            <a:endParaRPr lang="en-US" dirty="0"/>
          </a:p>
        </p:txBody>
      </p:sp>
    </p:spTree>
    <p:extLst>
      <p:ext uri="{BB962C8B-B14F-4D97-AF65-F5344CB8AC3E}">
        <p14:creationId xmlns:p14="http://schemas.microsoft.com/office/powerpoint/2010/main" val="967129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FAF59C5-48D9-475B-9CF6-C1EC75048466}" type="datetimeFigureOut">
              <a:rPr lang="fr-FR" smtClean="0"/>
              <a:t>20/11/2019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888809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2329" y="2505075"/>
            <a:ext cx="4190702"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14913" y="2505075"/>
            <a:ext cx="4211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FAF59C5-48D9-475B-9CF6-C1EC75048466}" type="datetimeFigureOut">
              <a:rPr lang="fr-FR" smtClean="0"/>
              <a:t>20/11/2019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303826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FAF59C5-48D9-475B-9CF6-C1EC75048466}" type="datetimeFigureOut">
              <a:rPr lang="fr-FR" smtClean="0"/>
              <a:t>20/11/2019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799701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AF59C5-48D9-475B-9CF6-C1EC75048466}" type="datetimeFigureOut">
              <a:rPr lang="fr-FR" smtClean="0"/>
              <a:t>20/11/2019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02348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20/11/2019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081093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20/11/2019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918534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AF59C5-48D9-475B-9CF6-C1EC75048466}" type="datetimeFigureOut">
              <a:rPr lang="fr-FR" smtClean="0"/>
              <a:pPr/>
              <a:t>20/11/2019</a:t>
            </a:fld>
            <a:endParaRPr lang="fr-FR"/>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F7F5F1-9E8F-4C52-9517-C7265C1B6F6E}" type="slidenum">
              <a:rPr lang="fr-FR" smtClean="0"/>
              <a:pPr/>
              <a:t>‹N°›</a:t>
            </a:fld>
            <a:endParaRPr lang="fr-FR"/>
          </a:p>
        </p:txBody>
      </p:sp>
    </p:spTree>
    <p:extLst>
      <p:ext uri="{BB962C8B-B14F-4D97-AF65-F5344CB8AC3E}">
        <p14:creationId xmlns:p14="http://schemas.microsoft.com/office/powerpoint/2010/main" val="253379399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 Id="rId4" Type="http://schemas.openxmlformats.org/officeDocument/2006/relationships/image" Target="../media/image7.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7B4C4"/>
        </a:solidFill>
        <a:effectLst/>
      </p:bgPr>
    </p:bg>
    <p:spTree>
      <p:nvGrpSpPr>
        <p:cNvPr id="1" name=""/>
        <p:cNvGrpSpPr/>
        <p:nvPr/>
      </p:nvGrpSpPr>
      <p:grpSpPr>
        <a:xfrm>
          <a:off x="0" y="0"/>
          <a:ext cx="0" cy="0"/>
          <a:chOff x="0" y="0"/>
          <a:chExt cx="0" cy="0"/>
        </a:xfrm>
      </p:grpSpPr>
      <p:pic>
        <p:nvPicPr>
          <p:cNvPr id="19" name="Image 18">
            <a:extLst>
              <a:ext uri="{FF2B5EF4-FFF2-40B4-BE49-F238E27FC236}">
                <a16:creationId xmlns:a16="http://schemas.microsoft.com/office/drawing/2014/main" id="{F6E1DB81-8DFB-47DB-9AEF-02809596B6CC}"/>
              </a:ext>
            </a:extLst>
          </p:cNvPr>
          <p:cNvPicPr>
            <a:picLocks noChangeAspect="1"/>
          </p:cNvPicPr>
          <p:nvPr/>
        </p:nvPicPr>
        <p:blipFill rotWithShape="1">
          <a:blip r:embed="rId2"/>
          <a:srcRect t="7793"/>
          <a:stretch/>
        </p:blipFill>
        <p:spPr>
          <a:xfrm>
            <a:off x="6640054" y="3860"/>
            <a:ext cx="1633400" cy="1506104"/>
          </a:xfrm>
          <a:prstGeom prst="rect">
            <a:avLst/>
          </a:prstGeom>
        </p:spPr>
      </p:pic>
      <p:sp>
        <p:nvSpPr>
          <p:cNvPr id="7" name="Espace réservé du texte 6">
            <a:extLst>
              <a:ext uri="{FF2B5EF4-FFF2-40B4-BE49-F238E27FC236}">
                <a16:creationId xmlns:a16="http://schemas.microsoft.com/office/drawing/2014/main" id="{5DA9EDF4-1CFF-4FFE-890C-63D6FFF57A68}"/>
              </a:ext>
            </a:extLst>
          </p:cNvPr>
          <p:cNvSpPr>
            <a:spLocks noGrp="1"/>
          </p:cNvSpPr>
          <p:nvPr>
            <p:ph type="body" idx="1"/>
          </p:nvPr>
        </p:nvSpPr>
        <p:spPr>
          <a:xfrm>
            <a:off x="5409246" y="3975509"/>
            <a:ext cx="4095017" cy="2294637"/>
          </a:xfrm>
        </p:spPr>
        <p:txBody>
          <a:bodyPr>
            <a:normAutofit/>
          </a:bodyPr>
          <a:lstStyle/>
          <a:p>
            <a:pPr algn="ctr">
              <a:spcAft>
                <a:spcPts val="831"/>
              </a:spcAft>
              <a:defRPr/>
            </a:pPr>
            <a:r>
              <a:rPr lang="fr-FR" sz="1600" dirty="0">
                <a:solidFill>
                  <a:schemeClr val="bg1"/>
                </a:solidFill>
                <a:latin typeface="Helvetica Light" panose="020B0403020202020204" pitchFamily="34" charset="0"/>
              </a:rPr>
              <a:t>Le rôle du pharmacien va au-delà de la dispensation de médicaments. Il a également des missions de dépistage, de prévention et de suivi du patient.</a:t>
            </a:r>
          </a:p>
          <a:p>
            <a:pPr algn="ctr">
              <a:spcAft>
                <a:spcPts val="831"/>
              </a:spcAft>
              <a:defRPr/>
            </a:pPr>
            <a:r>
              <a:rPr lang="fr-FR" sz="1600" dirty="0">
                <a:solidFill>
                  <a:schemeClr val="bg1"/>
                </a:solidFill>
                <a:latin typeface="Helvetica Light" panose="020B0403020202020204" pitchFamily="34" charset="0"/>
              </a:rPr>
              <a:t>Ce document vous présente les services et les prestations dont vous ou vos proches pouvez bénéficier à l’officine</a:t>
            </a:r>
          </a:p>
        </p:txBody>
      </p:sp>
      <p:sp>
        <p:nvSpPr>
          <p:cNvPr id="10" name="Rectangle 9">
            <a:extLst>
              <a:ext uri="{FF2B5EF4-FFF2-40B4-BE49-F238E27FC236}">
                <a16:creationId xmlns:a16="http://schemas.microsoft.com/office/drawing/2014/main" id="{A48BD669-C1DF-4C3F-9E4E-9D056E14667A}"/>
              </a:ext>
            </a:extLst>
          </p:cNvPr>
          <p:cNvSpPr/>
          <p:nvPr/>
        </p:nvSpPr>
        <p:spPr>
          <a:xfrm>
            <a:off x="5237285" y="1597417"/>
            <a:ext cx="4457109" cy="1626343"/>
          </a:xfrm>
          <a:prstGeom prst="rect">
            <a:avLst/>
          </a:prstGeom>
        </p:spPr>
        <p:txBody>
          <a:bodyPr wrap="square">
            <a:spAutoFit/>
          </a:bodyPr>
          <a:lstStyle/>
          <a:p>
            <a:pPr algn="ctr"/>
            <a:r>
              <a:rPr lang="fr-FR" sz="2492" dirty="0">
                <a:solidFill>
                  <a:schemeClr val="bg1"/>
                </a:solidFill>
                <a:latin typeface="Helvetica Neue" panose="020B0604020202020204" pitchFamily="34" charset="0"/>
                <a:ea typeface="Helvetica Neue" panose="020B0604020202020204" pitchFamily="34" charset="0"/>
                <a:cs typeface="+mj-cs"/>
              </a:rPr>
              <a:t>Découvrez les services d'accompagnement des patients proposés par votre pharmacie</a:t>
            </a:r>
          </a:p>
        </p:txBody>
      </p:sp>
      <p:sp>
        <p:nvSpPr>
          <p:cNvPr id="13" name="Demi-cadre 12">
            <a:extLst>
              <a:ext uri="{FF2B5EF4-FFF2-40B4-BE49-F238E27FC236}">
                <a16:creationId xmlns:a16="http://schemas.microsoft.com/office/drawing/2014/main" id="{7C04DE41-966A-4740-9F57-F1FA4F455A10}"/>
              </a:ext>
            </a:extLst>
          </p:cNvPr>
          <p:cNvSpPr/>
          <p:nvPr/>
        </p:nvSpPr>
        <p:spPr>
          <a:xfrm>
            <a:off x="5289051" y="3634241"/>
            <a:ext cx="448615" cy="448615"/>
          </a:xfrm>
          <a:prstGeom prst="halfFram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46">
              <a:solidFill>
                <a:schemeClr val="tx1"/>
              </a:solidFill>
            </a:endParaRPr>
          </a:p>
        </p:txBody>
      </p:sp>
      <p:sp>
        <p:nvSpPr>
          <p:cNvPr id="14" name="Demi-cadre 13">
            <a:extLst>
              <a:ext uri="{FF2B5EF4-FFF2-40B4-BE49-F238E27FC236}">
                <a16:creationId xmlns:a16="http://schemas.microsoft.com/office/drawing/2014/main" id="{35F894B9-9776-4375-9D2A-6D84D17346ED}"/>
              </a:ext>
            </a:extLst>
          </p:cNvPr>
          <p:cNvSpPr/>
          <p:nvPr/>
        </p:nvSpPr>
        <p:spPr>
          <a:xfrm rot="5400000">
            <a:off x="9175842" y="3634241"/>
            <a:ext cx="448615" cy="448615"/>
          </a:xfrm>
          <a:prstGeom prst="halfFram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46">
              <a:solidFill>
                <a:schemeClr val="tx1"/>
              </a:solidFill>
            </a:endParaRPr>
          </a:p>
        </p:txBody>
      </p:sp>
      <p:sp>
        <p:nvSpPr>
          <p:cNvPr id="15" name="Demi-cadre 14">
            <a:extLst>
              <a:ext uri="{FF2B5EF4-FFF2-40B4-BE49-F238E27FC236}">
                <a16:creationId xmlns:a16="http://schemas.microsoft.com/office/drawing/2014/main" id="{B1B835F9-D280-40C8-94C7-CBB1D14B0082}"/>
              </a:ext>
            </a:extLst>
          </p:cNvPr>
          <p:cNvSpPr/>
          <p:nvPr/>
        </p:nvSpPr>
        <p:spPr>
          <a:xfrm flipV="1">
            <a:off x="5289051" y="5869161"/>
            <a:ext cx="448615" cy="448615"/>
          </a:xfrm>
          <a:prstGeom prst="halfFram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46">
              <a:solidFill>
                <a:schemeClr val="tx1"/>
              </a:solidFill>
            </a:endParaRPr>
          </a:p>
        </p:txBody>
      </p:sp>
      <p:sp>
        <p:nvSpPr>
          <p:cNvPr id="16" name="Demi-cadre 15">
            <a:extLst>
              <a:ext uri="{FF2B5EF4-FFF2-40B4-BE49-F238E27FC236}">
                <a16:creationId xmlns:a16="http://schemas.microsoft.com/office/drawing/2014/main" id="{E6BCF592-1D07-4FF9-8733-660B9FA92BF6}"/>
              </a:ext>
            </a:extLst>
          </p:cNvPr>
          <p:cNvSpPr/>
          <p:nvPr/>
        </p:nvSpPr>
        <p:spPr>
          <a:xfrm rot="16200000" flipV="1">
            <a:off x="9175842" y="5869161"/>
            <a:ext cx="448615" cy="448615"/>
          </a:xfrm>
          <a:prstGeom prst="halfFram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46">
              <a:solidFill>
                <a:schemeClr val="tx1"/>
              </a:solidFill>
            </a:endParaRPr>
          </a:p>
        </p:txBody>
      </p:sp>
      <p:sp>
        <p:nvSpPr>
          <p:cNvPr id="21" name="Rectangle 20">
            <a:extLst>
              <a:ext uri="{FF2B5EF4-FFF2-40B4-BE49-F238E27FC236}">
                <a16:creationId xmlns:a16="http://schemas.microsoft.com/office/drawing/2014/main" id="{058F18F9-C75A-4ABD-9FEA-0E0EC68D69C5}"/>
              </a:ext>
            </a:extLst>
          </p:cNvPr>
          <p:cNvSpPr/>
          <p:nvPr/>
        </p:nvSpPr>
        <p:spPr>
          <a:xfrm>
            <a:off x="5237285" y="6552532"/>
            <a:ext cx="4668715" cy="305468"/>
          </a:xfrm>
          <a:prstGeom prst="rect">
            <a:avLst/>
          </a:prstGeom>
        </p:spPr>
        <p:txBody>
          <a:bodyPr wrap="square">
            <a:spAutoFit/>
          </a:bodyPr>
          <a:lstStyle/>
          <a:p>
            <a:pPr algn="ctr"/>
            <a:r>
              <a:rPr lang="fr-FR" sz="762" dirty="0">
                <a:solidFill>
                  <a:schemeClr val="accent3">
                    <a:lumMod val="50000"/>
                  </a:schemeClr>
                </a:solidFill>
                <a:latin typeface="Helvetica Light" panose="020B0403020202020204" pitchFamily="34" charset="0"/>
              </a:rPr>
              <a:t>Document destiné à la patientèle</a:t>
            </a:r>
          </a:p>
          <a:p>
            <a:pPr algn="ctr"/>
            <a:r>
              <a:rPr lang="fr-FR" sz="623" dirty="0">
                <a:solidFill>
                  <a:schemeClr val="accent3">
                    <a:lumMod val="50000"/>
                  </a:schemeClr>
                </a:solidFill>
                <a:latin typeface="Helvetica Light" panose="020B0403020202020204" pitchFamily="34" charset="0"/>
              </a:rPr>
              <a:t>Ordre National des Pharmaciens // Référentiel Qualité // </a:t>
            </a:r>
            <a:r>
              <a:rPr lang="fr-FR" sz="623">
                <a:solidFill>
                  <a:schemeClr val="accent3">
                    <a:lumMod val="50000"/>
                  </a:schemeClr>
                </a:solidFill>
                <a:latin typeface="Helvetica Light" panose="020B0403020202020204" pitchFamily="34" charset="0"/>
              </a:rPr>
              <a:t>Version 2.01 </a:t>
            </a:r>
            <a:r>
              <a:rPr lang="fr-FR" sz="623" dirty="0">
                <a:solidFill>
                  <a:schemeClr val="accent3">
                    <a:lumMod val="50000"/>
                  </a:schemeClr>
                </a:solidFill>
                <a:latin typeface="Helvetica Light" panose="020B0403020202020204" pitchFamily="34" charset="0"/>
              </a:rPr>
              <a:t>– D.21 </a:t>
            </a:r>
            <a:r>
              <a:rPr lang="fr-FR" sz="623">
                <a:solidFill>
                  <a:schemeClr val="accent3">
                    <a:lumMod val="50000"/>
                  </a:schemeClr>
                </a:solidFill>
                <a:latin typeface="Helvetica Light" panose="020B0403020202020204" pitchFamily="34" charset="0"/>
              </a:rPr>
              <a:t>- Novembre </a:t>
            </a:r>
            <a:r>
              <a:rPr lang="fr-FR" sz="623" dirty="0">
                <a:solidFill>
                  <a:schemeClr val="accent3">
                    <a:lumMod val="50000"/>
                  </a:schemeClr>
                </a:solidFill>
                <a:latin typeface="Helvetica Light" panose="020B0403020202020204" pitchFamily="34" charset="0"/>
              </a:rPr>
              <a:t>2019</a:t>
            </a:r>
            <a:endParaRPr lang="fr-FR" sz="623" dirty="0">
              <a:solidFill>
                <a:schemeClr val="accent3">
                  <a:lumMod val="50000"/>
                </a:schemeClr>
              </a:solidFill>
            </a:endParaRPr>
          </a:p>
        </p:txBody>
      </p:sp>
      <p:cxnSp>
        <p:nvCxnSpPr>
          <p:cNvPr id="12" name="Connecteur droit 11">
            <a:extLst>
              <a:ext uri="{FF2B5EF4-FFF2-40B4-BE49-F238E27FC236}">
                <a16:creationId xmlns:a16="http://schemas.microsoft.com/office/drawing/2014/main" id="{06D79FE9-BB39-4106-BE00-DBB1FF98F5DB}"/>
              </a:ext>
            </a:extLst>
          </p:cNvPr>
          <p:cNvCxnSpPr>
            <a:cxnSpLocks/>
          </p:cNvCxnSpPr>
          <p:nvPr/>
        </p:nvCxnSpPr>
        <p:spPr>
          <a:xfrm>
            <a:off x="4920293" y="0"/>
            <a:ext cx="32707" cy="6858000"/>
          </a:xfrm>
          <a:prstGeom prst="line">
            <a:avLst/>
          </a:prstGeom>
        </p:spPr>
        <p:style>
          <a:lnRef idx="1">
            <a:schemeClr val="accent1"/>
          </a:lnRef>
          <a:fillRef idx="0">
            <a:schemeClr val="accent1"/>
          </a:fillRef>
          <a:effectRef idx="0">
            <a:schemeClr val="accent1"/>
          </a:effectRef>
          <a:fontRef idx="minor">
            <a:schemeClr val="tx1"/>
          </a:fontRef>
        </p:style>
      </p:cxnSp>
      <p:sp>
        <p:nvSpPr>
          <p:cNvPr id="22" name="Espace réservé du texte 6">
            <a:extLst>
              <a:ext uri="{FF2B5EF4-FFF2-40B4-BE49-F238E27FC236}">
                <a16:creationId xmlns:a16="http://schemas.microsoft.com/office/drawing/2014/main" id="{0D5F5A18-04DC-437F-B0F5-3A8E46D30195}"/>
              </a:ext>
            </a:extLst>
          </p:cNvPr>
          <p:cNvSpPr txBox="1">
            <a:spLocks/>
          </p:cNvSpPr>
          <p:nvPr/>
        </p:nvSpPr>
        <p:spPr>
          <a:xfrm>
            <a:off x="441600" y="1988565"/>
            <a:ext cx="4095017" cy="2294637"/>
          </a:xfrm>
          <a:prstGeom prst="rect">
            <a:avLst/>
          </a:prstGeom>
        </p:spPr>
        <p:txBody>
          <a:bodyPr vert="horz" lIns="91440" tIns="45720" rIns="91440" bIns="45720" rtlCol="0">
            <a:normAutofit fontScale="8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gn="ctr">
              <a:spcAft>
                <a:spcPts val="831"/>
              </a:spcAft>
              <a:defRPr/>
            </a:pPr>
            <a:r>
              <a:rPr lang="fr-FR" sz="1600" dirty="0">
                <a:solidFill>
                  <a:schemeClr val="bg1"/>
                </a:solidFill>
                <a:latin typeface="Helvetica Light" panose="020B0403020202020204" pitchFamily="34" charset="0"/>
              </a:rPr>
              <a:t>Les différentes prestations et les différents services proposés à la pharmacie sont réalisés dans le cadre strict de la réglementation. </a:t>
            </a:r>
          </a:p>
          <a:p>
            <a:pPr algn="ctr">
              <a:spcAft>
                <a:spcPts val="831"/>
              </a:spcAft>
              <a:defRPr/>
            </a:pPr>
            <a:r>
              <a:rPr lang="fr-FR" sz="1600" dirty="0">
                <a:solidFill>
                  <a:schemeClr val="bg1"/>
                </a:solidFill>
                <a:latin typeface="Helvetica Light" panose="020B0403020202020204" pitchFamily="34" charset="0"/>
              </a:rPr>
              <a:t>Toutes les activités listées sont systématiquement réalisées par des collaborateurs qualifiés et formés spécifiquement à la thématique.</a:t>
            </a:r>
          </a:p>
          <a:p>
            <a:pPr algn="ctr">
              <a:spcAft>
                <a:spcPts val="831"/>
              </a:spcAft>
              <a:defRPr/>
            </a:pPr>
            <a:r>
              <a:rPr lang="fr-FR" sz="1600" dirty="0">
                <a:solidFill>
                  <a:schemeClr val="bg1"/>
                </a:solidFill>
                <a:latin typeface="Helvetica Light" panose="020B0403020202020204" pitchFamily="34" charset="0"/>
              </a:rPr>
              <a:t>À chaque fois que cela est nécessaire votre pharmacien se propose de transmettre à votre médecin les informations permettant d’assurer un suivi optimal de votre santé.</a:t>
            </a:r>
          </a:p>
        </p:txBody>
      </p:sp>
      <p:pic>
        <p:nvPicPr>
          <p:cNvPr id="23" name="Graphique 22" descr="Poignée de main">
            <a:extLst>
              <a:ext uri="{FF2B5EF4-FFF2-40B4-BE49-F238E27FC236}">
                <a16:creationId xmlns:a16="http://schemas.microsoft.com/office/drawing/2014/main" id="{590398FC-C0A3-481B-BE0F-3F49E05242F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818579" y="136327"/>
            <a:ext cx="1276350" cy="1276350"/>
          </a:xfrm>
          <a:prstGeom prst="rect">
            <a:avLst/>
          </a:prstGeom>
        </p:spPr>
      </p:pic>
    </p:spTree>
    <p:extLst>
      <p:ext uri="{BB962C8B-B14F-4D97-AF65-F5344CB8AC3E}">
        <p14:creationId xmlns:p14="http://schemas.microsoft.com/office/powerpoint/2010/main" val="2457138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C51AD14-A6D3-4DD8-89D1-B301DAC577A6}"/>
              </a:ext>
            </a:extLst>
          </p:cNvPr>
          <p:cNvSpPr/>
          <p:nvPr/>
        </p:nvSpPr>
        <p:spPr>
          <a:xfrm>
            <a:off x="0" y="0"/>
            <a:ext cx="9906000" cy="412942"/>
          </a:xfrm>
          <a:prstGeom prst="rect">
            <a:avLst/>
          </a:prstGeom>
          <a:solidFill>
            <a:srgbClr val="67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bg1"/>
              </a:solidFill>
            </a:endParaRPr>
          </a:p>
        </p:txBody>
      </p:sp>
      <p:graphicFrame>
        <p:nvGraphicFramePr>
          <p:cNvPr id="4" name="Tableau 3">
            <a:extLst>
              <a:ext uri="{FF2B5EF4-FFF2-40B4-BE49-F238E27FC236}">
                <a16:creationId xmlns:a16="http://schemas.microsoft.com/office/drawing/2014/main" id="{59889C99-5D08-4C99-859B-24CD6871943B}"/>
              </a:ext>
            </a:extLst>
          </p:cNvPr>
          <p:cNvGraphicFramePr>
            <a:graphicFrameLocks noGrp="1"/>
          </p:cNvGraphicFramePr>
          <p:nvPr>
            <p:extLst>
              <p:ext uri="{D42A27DB-BD31-4B8C-83A1-F6EECF244321}">
                <p14:modId xmlns:p14="http://schemas.microsoft.com/office/powerpoint/2010/main" val="3558317660"/>
              </p:ext>
            </p:extLst>
          </p:nvPr>
        </p:nvGraphicFramePr>
        <p:xfrm>
          <a:off x="131187" y="456552"/>
          <a:ext cx="9580578" cy="6336635"/>
        </p:xfrm>
        <a:graphic>
          <a:graphicData uri="http://schemas.openxmlformats.org/drawingml/2006/table">
            <a:tbl>
              <a:tblPr>
                <a:tableStyleId>{5C22544A-7EE6-4342-B048-85BDC9FD1C3A}</a:tableStyleId>
              </a:tblPr>
              <a:tblGrid>
                <a:gridCol w="4404954">
                  <a:extLst>
                    <a:ext uri="{9D8B030D-6E8A-4147-A177-3AD203B41FA5}">
                      <a16:colId xmlns:a16="http://schemas.microsoft.com/office/drawing/2014/main" val="1694810116"/>
                    </a:ext>
                  </a:extLst>
                </a:gridCol>
                <a:gridCol w="3609788">
                  <a:extLst>
                    <a:ext uri="{9D8B030D-6E8A-4147-A177-3AD203B41FA5}">
                      <a16:colId xmlns:a16="http://schemas.microsoft.com/office/drawing/2014/main" val="3286101827"/>
                    </a:ext>
                  </a:extLst>
                </a:gridCol>
                <a:gridCol w="1565836">
                  <a:extLst>
                    <a:ext uri="{9D8B030D-6E8A-4147-A177-3AD203B41FA5}">
                      <a16:colId xmlns:a16="http://schemas.microsoft.com/office/drawing/2014/main" val="2344791004"/>
                    </a:ext>
                  </a:extLst>
                </a:gridCol>
              </a:tblGrid>
              <a:tr h="519977">
                <a:tc>
                  <a:txBody>
                    <a:bodyPr/>
                    <a:lstStyle/>
                    <a:p>
                      <a:pPr algn="ctr" fontAlgn="ctr"/>
                      <a:r>
                        <a:rPr lang="fr-FR" sz="1050" u="none" strike="noStrike" dirty="0">
                          <a:solidFill>
                            <a:schemeClr val="tx1">
                              <a:lumMod val="75000"/>
                              <a:lumOff val="25000"/>
                            </a:schemeClr>
                          </a:solidFill>
                          <a:effectLst/>
                          <a:latin typeface="Helvetica Neue" panose="020B0604020202020204" pitchFamily="34" charset="0"/>
                          <a:ea typeface="Helvetica Neue" panose="020B0604020202020204" pitchFamily="34" charset="0"/>
                        </a:rPr>
                        <a:t>Thématiques</a:t>
                      </a:r>
                      <a:endParaRPr lang="fr-FR" sz="1050" b="0" i="0" u="none" strike="noStrike" dirty="0">
                        <a:solidFill>
                          <a:schemeClr val="tx1">
                            <a:lumMod val="75000"/>
                            <a:lumOff val="25000"/>
                          </a:schemeClr>
                        </a:solidFill>
                        <a:effectLst/>
                        <a:latin typeface="Helvetica Neue" panose="020B0604020202020204" pitchFamily="34" charset="0"/>
                        <a:ea typeface="Helvetica Neue" panose="020B0604020202020204" pitchFamily="34" charset="0"/>
                      </a:endParaRPr>
                    </a:p>
                  </a:txBody>
                  <a:tcPr marL="3199" marR="3199" marT="3199" marB="0" anchor="ctr">
                    <a:lnL w="12700" cmpd="sng">
                      <a:noFill/>
                    </a:lnL>
                    <a:lnR w="9525" cap="flat" cmpd="sng" algn="ctr">
                      <a:solidFill>
                        <a:schemeClr val="tx1">
                          <a:lumMod val="85000"/>
                          <a:lumOff val="15000"/>
                        </a:schemeClr>
                      </a:solidFill>
                      <a:prstDash val="solid"/>
                      <a:round/>
                      <a:headEnd type="none" w="med" len="med"/>
                      <a:tailEnd type="none" w="med" len="med"/>
                    </a:lnR>
                    <a:lnT w="12700" cmpd="sng">
                      <a:noFill/>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fr-FR" sz="1050" u="none" strike="noStrike" dirty="0">
                          <a:solidFill>
                            <a:schemeClr val="tx1">
                              <a:lumMod val="75000"/>
                              <a:lumOff val="25000"/>
                            </a:schemeClr>
                          </a:solidFill>
                          <a:effectLst/>
                          <a:latin typeface="Helvetica Neue" panose="020B0604020202020204" pitchFamily="34" charset="0"/>
                          <a:ea typeface="Helvetica Neue" panose="020B0604020202020204" pitchFamily="34" charset="0"/>
                        </a:rPr>
                        <a:t>Patientèle Concernée</a:t>
                      </a:r>
                      <a:endParaRPr lang="fr-FR" sz="1050" b="0" i="0" u="none" strike="noStrike" dirty="0">
                        <a:solidFill>
                          <a:schemeClr val="tx1">
                            <a:lumMod val="75000"/>
                            <a:lumOff val="25000"/>
                          </a:schemeClr>
                        </a:solidFill>
                        <a:effectLst/>
                        <a:latin typeface="Helvetica Neue" panose="020B0604020202020204" pitchFamily="34" charset="0"/>
                        <a:ea typeface="Helvetica Neue" panose="020B0604020202020204" pitchFamily="34" charset="0"/>
                      </a:endParaRPr>
                    </a:p>
                  </a:txBody>
                  <a:tcPr marL="3199" marR="3199" marT="3199" marB="0" anchor="ctr">
                    <a:lnL w="9525" cap="flat" cmpd="sng" algn="ctr">
                      <a:solidFill>
                        <a:schemeClr val="tx1">
                          <a:lumMod val="85000"/>
                          <a:lumOff val="15000"/>
                        </a:schemeClr>
                      </a:solidFill>
                      <a:prstDash val="solid"/>
                      <a:round/>
                      <a:headEnd type="none" w="med" len="med"/>
                      <a:tailEnd type="none" w="med" len="med"/>
                    </a:lnL>
                    <a:lnR w="9525" cap="flat" cmpd="sng" algn="ctr">
                      <a:solidFill>
                        <a:schemeClr val="tx1">
                          <a:lumMod val="85000"/>
                          <a:lumOff val="15000"/>
                        </a:schemeClr>
                      </a:solidFill>
                      <a:prstDash val="solid"/>
                      <a:round/>
                      <a:headEnd type="none" w="med" len="med"/>
                      <a:tailEnd type="none" w="med" len="med"/>
                    </a:lnR>
                    <a:lnT w="12700" cmpd="sng">
                      <a:noFill/>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fr-FR" sz="800" b="0" i="0" u="none" strike="noStrike" dirty="0">
                          <a:solidFill>
                            <a:schemeClr val="tx1">
                              <a:lumMod val="75000"/>
                              <a:lumOff val="25000"/>
                            </a:schemeClr>
                          </a:solidFill>
                          <a:effectLst/>
                          <a:latin typeface="Helvetica Neue" panose="020B0604020202020204" pitchFamily="34" charset="0"/>
                          <a:ea typeface="Helvetica Neue" panose="020B0604020202020204" pitchFamily="34" charset="0"/>
                        </a:rPr>
                        <a:t>Tarif &amp; Prise en Charge</a:t>
                      </a:r>
                    </a:p>
                  </a:txBody>
                  <a:tcPr marL="3199" marR="3199" marT="3199" marB="0" anchor="ctr">
                    <a:lnL w="9525" cap="flat" cmpd="sng" algn="ctr">
                      <a:solidFill>
                        <a:schemeClr val="tx1">
                          <a:lumMod val="85000"/>
                          <a:lumOff val="15000"/>
                        </a:schemeClr>
                      </a:solidFill>
                      <a:prstDash val="solid"/>
                      <a:round/>
                      <a:headEnd type="none" w="med" len="med"/>
                      <a:tailEnd type="none" w="med" len="med"/>
                    </a:lnL>
                    <a:lnR w="9525" cap="flat" cmpd="sng" algn="ctr">
                      <a:solidFill>
                        <a:schemeClr val="tx1">
                          <a:lumMod val="85000"/>
                          <a:lumOff val="15000"/>
                        </a:schemeClr>
                      </a:solidFill>
                      <a:prstDash val="solid"/>
                      <a:round/>
                      <a:headEnd type="none" w="med" len="med"/>
                      <a:tailEnd type="none" w="med" len="med"/>
                    </a:lnR>
                    <a:lnT w="12700" cmpd="sng">
                      <a:noFill/>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71869160"/>
                  </a:ext>
                </a:extLst>
              </a:tr>
              <a:tr h="779370">
                <a:tc>
                  <a:txBody>
                    <a:bodyPr/>
                    <a:lstStyle/>
                    <a:p>
                      <a:pPr algn="l" fontAlgn="b"/>
                      <a:r>
                        <a:rPr lang="fr-FR" sz="1050" u="none" strike="noStrike" kern="1200" dirty="0">
                          <a:solidFill>
                            <a:srgbClr val="67B4C4"/>
                          </a:solidFill>
                          <a:effectLst/>
                          <a:latin typeface="Helvetica Neue" panose="020B0604020202020204" pitchFamily="34" charset="0"/>
                          <a:ea typeface="Helvetica Neue" panose="020B0604020202020204" pitchFamily="34" charset="0"/>
                          <a:cs typeface="+mn-cs"/>
                        </a:rPr>
                        <a:t>Bilan Partagé de Médication </a:t>
                      </a:r>
                      <a:br>
                        <a:rPr lang="fr-FR" sz="1000" u="none" strike="noStrike" dirty="0">
                          <a:solidFill>
                            <a:srgbClr val="9BBA28"/>
                          </a:solidFill>
                          <a:effectLst/>
                          <a:latin typeface="Helvetica Light" panose="020B0403020202020204" pitchFamily="34" charset="0"/>
                        </a:rPr>
                      </a:br>
                      <a:r>
                        <a:rPr lang="fr-FR" sz="1000" u="none" strike="noStrike" dirty="0">
                          <a:solidFill>
                            <a:schemeClr val="tx1">
                              <a:lumMod val="75000"/>
                              <a:lumOff val="25000"/>
                            </a:schemeClr>
                          </a:solidFill>
                          <a:effectLst/>
                          <a:latin typeface="Helvetica Light" panose="020B0403020202020204" pitchFamily="34" charset="0"/>
                        </a:rPr>
                        <a:t>La pharmacie propose un bilan de médication pour vous aider à mieux prendre vos traitements (éviter les oublis, respecter les horaires de prise, connaître les précautions d’usage et les modes d’administration) mais aussi éviter les risques de contre-indication ou d’interactions</a:t>
                      </a:r>
                      <a:endParaRPr lang="fr-FR" sz="1000" b="0" i="0" u="none" strike="noStrike" dirty="0">
                        <a:solidFill>
                          <a:schemeClr val="tx1">
                            <a:lumMod val="75000"/>
                            <a:lumOff val="25000"/>
                          </a:schemeClr>
                        </a:solidFill>
                        <a:effectLst/>
                        <a:latin typeface="Helvetica Light" panose="020B0403020202020204" pitchFamily="34" charset="0"/>
                      </a:endParaRPr>
                    </a:p>
                  </a:txBody>
                  <a:tcPr marL="36000" marR="36000" marT="36000" marB="36000" anchor="ctr">
                    <a:lnL w="12700" cmpd="sng">
                      <a:noFill/>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fr-FR" sz="900" u="none" strike="noStrike" dirty="0">
                          <a:solidFill>
                            <a:schemeClr val="tx1">
                              <a:lumMod val="75000"/>
                              <a:lumOff val="25000"/>
                            </a:schemeClr>
                          </a:solidFill>
                          <a:effectLst/>
                          <a:latin typeface="Helvetica Light" panose="020B0403020202020204" pitchFamily="34" charset="0"/>
                        </a:rPr>
                        <a:t>Patients de 65 ans et plus, souffrant d'une affection de longue durée (ALD), </a:t>
                      </a:r>
                      <a:br>
                        <a:rPr lang="fr-FR" sz="900" u="none" strike="noStrike" dirty="0">
                          <a:solidFill>
                            <a:schemeClr val="tx1">
                              <a:lumMod val="75000"/>
                              <a:lumOff val="25000"/>
                            </a:schemeClr>
                          </a:solidFill>
                          <a:effectLst/>
                          <a:latin typeface="Helvetica Light" panose="020B0403020202020204" pitchFamily="34" charset="0"/>
                        </a:rPr>
                      </a:br>
                      <a:r>
                        <a:rPr lang="fr-FR" sz="900" u="none" strike="noStrike" dirty="0">
                          <a:solidFill>
                            <a:schemeClr val="tx1">
                              <a:lumMod val="75000"/>
                              <a:lumOff val="25000"/>
                            </a:schemeClr>
                          </a:solidFill>
                          <a:effectLst/>
                          <a:latin typeface="Helvetica Light" panose="020B0403020202020204" pitchFamily="34" charset="0"/>
                        </a:rPr>
                        <a:t>ou toute personne âgée de 75 ans et plus, bénéficiant de traitements pour lesquels au moins cinq molécules sont prescrites pour une durée de six mois</a:t>
                      </a:r>
                      <a:endParaRPr lang="fr-FR" sz="900" b="0" i="0" u="none" strike="noStrike" dirty="0">
                        <a:solidFill>
                          <a:schemeClr val="tx1">
                            <a:lumMod val="75000"/>
                            <a:lumOff val="25000"/>
                          </a:schemeClr>
                        </a:solidFill>
                        <a:effectLst/>
                        <a:latin typeface="Helvetica Light" panose="020B0403020202020204" pitchFamily="34" charset="0"/>
                      </a:endParaRPr>
                    </a:p>
                  </a:txBody>
                  <a:tcPr marL="36000" marR="36000" marT="36000" marB="36000" anchor="ctr">
                    <a:lnL w="9525" cap="flat" cmpd="sng" algn="ctr">
                      <a:solidFill>
                        <a:schemeClr val="tx1">
                          <a:lumMod val="85000"/>
                          <a:lumOff val="15000"/>
                        </a:schemeClr>
                      </a:solidFill>
                      <a:prstDash val="solid"/>
                      <a:round/>
                      <a:headEnd type="none" w="med" len="med"/>
                      <a:tailEnd type="none" w="med" len="med"/>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chemeClr val="bg1">
                            <a:lumMod val="75000"/>
                          </a:schemeClr>
                        </a:solidFill>
                        <a:effectLst/>
                        <a:uLnTx/>
                        <a:uFillTx/>
                        <a:latin typeface="Helvetica Light" panose="020B0403020202020204" pitchFamily="34" charset="0"/>
                        <a:ea typeface="+mn-ea"/>
                        <a:cs typeface="+mn-cs"/>
                      </a:endParaRPr>
                    </a:p>
                  </a:txBody>
                  <a:tcPr marL="3199" marR="3199" marT="3199" marB="0" anchor="ctr">
                    <a:lnL w="9525" cap="flat" cmpd="sng" algn="ctr">
                      <a:solidFill>
                        <a:schemeClr val="tx1">
                          <a:lumMod val="85000"/>
                          <a:lumOff val="15000"/>
                        </a:schemeClr>
                      </a:solidFill>
                      <a:prstDash val="solid"/>
                      <a:round/>
                      <a:headEnd type="none" w="med" len="med"/>
                      <a:tailEnd type="none" w="med" len="med"/>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76220301"/>
                  </a:ext>
                </a:extLst>
              </a:tr>
              <a:tr h="51828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fr-FR" sz="1050" b="0" i="0" u="none" strike="noStrike" kern="1200" cap="none" spc="0" normalizeH="0" baseline="0" noProof="0" dirty="0">
                          <a:ln>
                            <a:noFill/>
                          </a:ln>
                          <a:solidFill>
                            <a:srgbClr val="67B4C4"/>
                          </a:solidFill>
                          <a:effectLst/>
                          <a:uLnTx/>
                          <a:uFillTx/>
                          <a:latin typeface="Helvetica Neue" panose="020B0604020202020204" pitchFamily="34" charset="0"/>
                          <a:ea typeface="Helvetica Neue" panose="020B0604020202020204" pitchFamily="34" charset="0"/>
                          <a:cs typeface="+mn-cs"/>
                        </a:rPr>
                        <a:t>Education Thérapeutique Patient</a:t>
                      </a:r>
                      <a:br>
                        <a:rPr kumimoji="0" lang="fr-FR" sz="1000" b="0" i="0" u="none" strike="noStrike" kern="1200" cap="none" spc="0" normalizeH="0" baseline="0" noProof="0" dirty="0">
                          <a:ln>
                            <a:noFill/>
                          </a:ln>
                          <a:solidFill>
                            <a:prstClr val="black">
                              <a:lumMod val="75000"/>
                              <a:lumOff val="25000"/>
                            </a:prstClr>
                          </a:solidFill>
                          <a:effectLst/>
                          <a:uLnTx/>
                          <a:uFillTx/>
                          <a:latin typeface="Helvetica Light" panose="020B0403020202020204" pitchFamily="34" charset="0"/>
                          <a:ea typeface="+mn-ea"/>
                          <a:cs typeface="+mn-cs"/>
                        </a:rPr>
                      </a:br>
                      <a:r>
                        <a:rPr kumimoji="0" lang="fr-FR" sz="1000" b="0" i="0" u="none" strike="noStrike" kern="1200" cap="none" spc="0" normalizeH="0" baseline="0" noProof="0" dirty="0">
                          <a:ln>
                            <a:noFill/>
                          </a:ln>
                          <a:solidFill>
                            <a:prstClr val="black">
                              <a:lumMod val="75000"/>
                              <a:lumOff val="25000"/>
                            </a:prstClr>
                          </a:solidFill>
                          <a:effectLst/>
                          <a:uLnTx/>
                          <a:uFillTx/>
                          <a:latin typeface="Helvetica Light" panose="020B0403020202020204" pitchFamily="34" charset="0"/>
                          <a:ea typeface="+mn-ea"/>
                          <a:cs typeface="+mn-cs"/>
                        </a:rPr>
                        <a:t>La pharmacie propose un accompagnement des patients chroniques pour mieux appréhender leurs traitements et leurs pathologies</a:t>
                      </a:r>
                    </a:p>
                  </a:txBody>
                  <a:tcPr marL="36000" marR="36000" marT="36000" marB="36000" anchor="ctr">
                    <a:lnL w="12700" cmpd="sng">
                      <a:noFill/>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900" u="none" strike="noStrike" dirty="0">
                          <a:solidFill>
                            <a:schemeClr val="tx1">
                              <a:lumMod val="75000"/>
                              <a:lumOff val="25000"/>
                            </a:schemeClr>
                          </a:solidFill>
                          <a:effectLst/>
                          <a:latin typeface="Helvetica Light" panose="020B0403020202020204" pitchFamily="34" charset="0"/>
                        </a:rPr>
                        <a:t>Patients chroniques pouvant être inclus dans le programme d'éducation thérapeutique patient (se renseigner au comptoir)</a:t>
                      </a:r>
                      <a:endParaRPr lang="fr-FR" sz="900" b="0" i="0" u="none" strike="noStrike" dirty="0">
                        <a:solidFill>
                          <a:schemeClr val="tx1">
                            <a:lumMod val="75000"/>
                            <a:lumOff val="25000"/>
                          </a:schemeClr>
                        </a:solidFill>
                        <a:effectLst/>
                        <a:latin typeface="Helvetica Light" panose="020B0403020202020204" pitchFamily="34" charset="0"/>
                      </a:endParaRPr>
                    </a:p>
                  </a:txBody>
                  <a:tcPr marL="36000" marR="36000" marT="36000" marB="36000" anchor="ctr">
                    <a:lnL w="9525" cap="flat" cmpd="sng" algn="ctr">
                      <a:solidFill>
                        <a:schemeClr val="tx1">
                          <a:lumMod val="85000"/>
                          <a:lumOff val="15000"/>
                        </a:schemeClr>
                      </a:solidFill>
                      <a:prstDash val="solid"/>
                      <a:round/>
                      <a:headEnd type="none" w="med" len="med"/>
                      <a:tailEnd type="none" w="med" len="med"/>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chemeClr val="bg1">
                            <a:lumMod val="75000"/>
                          </a:schemeClr>
                        </a:solidFill>
                        <a:effectLst/>
                        <a:uLnTx/>
                        <a:uFillTx/>
                        <a:latin typeface="Helvetica Light" panose="020B0403020202020204" pitchFamily="34" charset="0"/>
                        <a:ea typeface="+mn-ea"/>
                        <a:cs typeface="+mn-cs"/>
                      </a:endParaRPr>
                    </a:p>
                  </a:txBody>
                  <a:tcPr marL="3199" marR="3199" marT="3199" marB="0" anchor="ctr">
                    <a:lnL w="9525" cap="flat" cmpd="sng" algn="ctr">
                      <a:solidFill>
                        <a:schemeClr val="tx1">
                          <a:lumMod val="85000"/>
                          <a:lumOff val="15000"/>
                        </a:schemeClr>
                      </a:solidFill>
                      <a:prstDash val="solid"/>
                      <a:round/>
                      <a:headEnd type="none" w="med" len="med"/>
                      <a:tailEnd type="none" w="med" len="med"/>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88951832"/>
                  </a:ext>
                </a:extLst>
              </a:tr>
              <a:tr h="532217">
                <a:tc>
                  <a:txBody>
                    <a:bodyPr/>
                    <a:lstStyle/>
                    <a:p>
                      <a:pPr algn="l" fontAlgn="b"/>
                      <a:r>
                        <a:rPr lang="fr-FR" sz="1050" u="none" strike="noStrike" kern="1200" dirty="0">
                          <a:solidFill>
                            <a:srgbClr val="67B4C4"/>
                          </a:solidFill>
                          <a:effectLst/>
                          <a:latin typeface="Helvetica Neue" panose="020B0604020202020204" pitchFamily="34" charset="0"/>
                          <a:ea typeface="Helvetica Neue" panose="020B0604020202020204" pitchFamily="34" charset="0"/>
                          <a:cs typeface="+mn-cs"/>
                        </a:rPr>
                        <a:t>Suivi des patients sous antivitamines K (AVK) ou anticoagulants oraux (AOD)</a:t>
                      </a:r>
                      <a:br>
                        <a:rPr lang="fr-FR" sz="1000" u="none" strike="noStrike" dirty="0">
                          <a:solidFill>
                            <a:schemeClr val="tx1">
                              <a:lumMod val="75000"/>
                              <a:lumOff val="25000"/>
                            </a:schemeClr>
                          </a:solidFill>
                          <a:effectLst/>
                          <a:latin typeface="Helvetica Light" panose="020B0403020202020204" pitchFamily="34" charset="0"/>
                        </a:rPr>
                      </a:br>
                      <a:r>
                        <a:rPr lang="fr-FR" sz="1000" u="none" strike="noStrike" dirty="0">
                          <a:solidFill>
                            <a:schemeClr val="tx1">
                              <a:lumMod val="75000"/>
                              <a:lumOff val="25000"/>
                            </a:schemeClr>
                          </a:solidFill>
                          <a:effectLst/>
                          <a:latin typeface="Helvetica Light" panose="020B0403020202020204" pitchFamily="34" charset="0"/>
                        </a:rPr>
                        <a:t>La pharmacie propose un suivi pour sécuriser l’utilisation des traitements</a:t>
                      </a:r>
                      <a:endParaRPr lang="fr-FR" sz="1000" b="0" i="0" u="none" strike="noStrike" dirty="0">
                        <a:solidFill>
                          <a:schemeClr val="tx1">
                            <a:lumMod val="75000"/>
                            <a:lumOff val="25000"/>
                          </a:schemeClr>
                        </a:solidFill>
                        <a:effectLst/>
                        <a:latin typeface="Helvetica Light" panose="020B0403020202020204" pitchFamily="34" charset="0"/>
                      </a:endParaRPr>
                    </a:p>
                  </a:txBody>
                  <a:tcPr marL="36000" marR="36000" marT="36000" marB="36000" anchor="ctr">
                    <a:lnL w="12700" cmpd="sng">
                      <a:noFill/>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fr-FR" sz="900" u="none" strike="noStrike" dirty="0">
                          <a:solidFill>
                            <a:schemeClr val="tx1">
                              <a:lumMod val="75000"/>
                              <a:lumOff val="25000"/>
                            </a:schemeClr>
                          </a:solidFill>
                          <a:effectLst/>
                          <a:latin typeface="Helvetica Light" panose="020B0403020202020204" pitchFamily="34" charset="0"/>
                        </a:rPr>
                        <a:t>Patients répondant aux critères fixés par l'assurance maladie</a:t>
                      </a:r>
                      <a:endParaRPr lang="fr-FR" sz="900" b="0" i="0" u="none" strike="noStrike" dirty="0">
                        <a:solidFill>
                          <a:schemeClr val="tx1">
                            <a:lumMod val="75000"/>
                            <a:lumOff val="25000"/>
                          </a:schemeClr>
                        </a:solidFill>
                        <a:effectLst/>
                        <a:latin typeface="Helvetica Light" panose="020B0403020202020204" pitchFamily="34" charset="0"/>
                      </a:endParaRPr>
                    </a:p>
                  </a:txBody>
                  <a:tcPr marL="36000" marR="36000" marT="36000" marB="36000" anchor="ctr">
                    <a:lnL w="9525" cap="flat" cmpd="sng" algn="ctr">
                      <a:solidFill>
                        <a:schemeClr val="tx1">
                          <a:lumMod val="85000"/>
                          <a:lumOff val="15000"/>
                        </a:schemeClr>
                      </a:solidFill>
                      <a:prstDash val="solid"/>
                      <a:round/>
                      <a:headEnd type="none" w="med" len="med"/>
                      <a:tailEnd type="none" w="med" len="med"/>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chemeClr val="bg1">
                            <a:lumMod val="75000"/>
                          </a:schemeClr>
                        </a:solidFill>
                        <a:effectLst/>
                        <a:uLnTx/>
                        <a:uFillTx/>
                        <a:latin typeface="Helvetica Light" panose="020B0403020202020204" pitchFamily="34" charset="0"/>
                        <a:ea typeface="+mn-ea"/>
                        <a:cs typeface="+mn-cs"/>
                      </a:endParaRPr>
                    </a:p>
                  </a:txBody>
                  <a:tcPr marL="3199" marR="3199" marT="3199" marB="0" anchor="ctr">
                    <a:lnL w="9525" cap="flat" cmpd="sng" algn="ctr">
                      <a:solidFill>
                        <a:schemeClr val="tx1">
                          <a:lumMod val="85000"/>
                          <a:lumOff val="15000"/>
                        </a:schemeClr>
                      </a:solidFill>
                      <a:prstDash val="solid"/>
                      <a:round/>
                      <a:headEnd type="none" w="med" len="med"/>
                      <a:tailEnd type="none" w="med" len="med"/>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40018594"/>
                  </a:ext>
                </a:extLst>
              </a:tr>
              <a:tr h="256992">
                <a:tc>
                  <a:txBody>
                    <a:bodyPr/>
                    <a:lstStyle/>
                    <a:p>
                      <a:pPr algn="l" fontAlgn="b"/>
                      <a:r>
                        <a:rPr lang="fr-FR" sz="1050" u="none" strike="noStrike" kern="1200" dirty="0">
                          <a:solidFill>
                            <a:srgbClr val="67B4C4"/>
                          </a:solidFill>
                          <a:effectLst/>
                          <a:latin typeface="Helvetica Neue" panose="020B0604020202020204" pitchFamily="34" charset="0"/>
                          <a:ea typeface="Helvetica Neue" panose="020B0604020202020204" pitchFamily="34" charset="0"/>
                          <a:cs typeface="+mn-cs"/>
                        </a:rPr>
                        <a:t>Suivi des patients asthmatiques</a:t>
                      </a:r>
                    </a:p>
                  </a:txBody>
                  <a:tcPr marL="36000" marR="36000" marT="36000" marB="36000" anchor="ctr">
                    <a:lnL w="12700" cmpd="sng">
                      <a:noFill/>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fr-FR" sz="900" u="none" strike="noStrike">
                          <a:solidFill>
                            <a:schemeClr val="tx1">
                              <a:lumMod val="75000"/>
                              <a:lumOff val="25000"/>
                            </a:schemeClr>
                          </a:solidFill>
                          <a:effectLst/>
                          <a:latin typeface="Helvetica Light" panose="020B0403020202020204" pitchFamily="34" charset="0"/>
                        </a:rPr>
                        <a:t>Patients répondant aux critères fixés par l'assurance maladie</a:t>
                      </a:r>
                      <a:endParaRPr lang="fr-FR" sz="900" b="0" i="0" u="none" strike="noStrike">
                        <a:solidFill>
                          <a:schemeClr val="tx1">
                            <a:lumMod val="75000"/>
                            <a:lumOff val="25000"/>
                          </a:schemeClr>
                        </a:solidFill>
                        <a:effectLst/>
                        <a:latin typeface="Helvetica Light" panose="020B0403020202020204" pitchFamily="34" charset="0"/>
                      </a:endParaRPr>
                    </a:p>
                  </a:txBody>
                  <a:tcPr marL="36000" marR="36000" marT="36000" marB="36000" anchor="ctr">
                    <a:lnL w="9525" cap="flat" cmpd="sng" algn="ctr">
                      <a:solidFill>
                        <a:schemeClr val="tx1">
                          <a:lumMod val="85000"/>
                          <a:lumOff val="15000"/>
                        </a:schemeClr>
                      </a:solidFill>
                      <a:prstDash val="solid"/>
                      <a:round/>
                      <a:headEnd type="none" w="med" len="med"/>
                      <a:tailEnd type="none" w="med" len="med"/>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chemeClr val="bg1">
                            <a:lumMod val="75000"/>
                          </a:schemeClr>
                        </a:solidFill>
                        <a:effectLst/>
                        <a:uLnTx/>
                        <a:uFillTx/>
                        <a:latin typeface="Helvetica Light" panose="020B0403020202020204" pitchFamily="34" charset="0"/>
                        <a:ea typeface="+mn-ea"/>
                        <a:cs typeface="+mn-cs"/>
                      </a:endParaRPr>
                    </a:p>
                  </a:txBody>
                  <a:tcPr marL="3199" marR="3199" marT="3199" marB="0" anchor="ctr">
                    <a:lnL w="9525" cap="flat" cmpd="sng" algn="ctr">
                      <a:solidFill>
                        <a:schemeClr val="tx1">
                          <a:lumMod val="85000"/>
                          <a:lumOff val="15000"/>
                        </a:schemeClr>
                      </a:solidFill>
                      <a:prstDash val="solid"/>
                      <a:round/>
                      <a:headEnd type="none" w="med" len="med"/>
                      <a:tailEnd type="none" w="med" len="med"/>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57122980"/>
                  </a:ext>
                </a:extLst>
              </a:tr>
              <a:tr h="643648">
                <a:tc>
                  <a:txBody>
                    <a:bodyPr/>
                    <a:lstStyle/>
                    <a:p>
                      <a:pPr algn="l" fontAlgn="b"/>
                      <a:r>
                        <a:rPr lang="fr-FR" sz="1050" u="none" strike="noStrike" kern="1200" dirty="0">
                          <a:solidFill>
                            <a:srgbClr val="67B4C4"/>
                          </a:solidFill>
                          <a:effectLst/>
                          <a:latin typeface="Helvetica Neue" panose="020B0604020202020204" pitchFamily="34" charset="0"/>
                          <a:ea typeface="Helvetica Neue" panose="020B0604020202020204" pitchFamily="34" charset="0"/>
                          <a:cs typeface="+mn-cs"/>
                        </a:rPr>
                        <a:t>Téléconsultation</a:t>
                      </a:r>
                      <a:br>
                        <a:rPr lang="fr-FR" sz="1000" u="none" strike="noStrike" dirty="0">
                          <a:solidFill>
                            <a:schemeClr val="tx1">
                              <a:lumMod val="75000"/>
                              <a:lumOff val="25000"/>
                            </a:schemeClr>
                          </a:solidFill>
                          <a:effectLst/>
                          <a:latin typeface="Helvetica Light" panose="020B0403020202020204" pitchFamily="34" charset="0"/>
                        </a:rPr>
                      </a:br>
                      <a:r>
                        <a:rPr lang="fr-FR" sz="1000" u="none" strike="noStrike" dirty="0">
                          <a:solidFill>
                            <a:schemeClr val="tx1">
                              <a:lumMod val="75000"/>
                              <a:lumOff val="25000"/>
                            </a:schemeClr>
                          </a:solidFill>
                          <a:effectLst/>
                          <a:latin typeface="Helvetica Light" panose="020B0403020202020204" pitchFamily="34" charset="0"/>
                        </a:rPr>
                        <a:t>La pharmacie propose aux patients qui le souhaitent des consultations à distance avec un médecin (généraliste ou spécialiste). Ces consultations sont prises en charge sous certaines conditions</a:t>
                      </a:r>
                      <a:endParaRPr lang="fr-FR" sz="1000" b="0" i="0" u="none" strike="noStrike" dirty="0">
                        <a:solidFill>
                          <a:schemeClr val="tx1">
                            <a:lumMod val="75000"/>
                            <a:lumOff val="25000"/>
                          </a:schemeClr>
                        </a:solidFill>
                        <a:effectLst/>
                        <a:latin typeface="Helvetica Light" panose="020B0403020202020204" pitchFamily="34" charset="0"/>
                      </a:endParaRPr>
                    </a:p>
                  </a:txBody>
                  <a:tcPr marL="36000" marR="36000" marT="36000" marB="36000" anchor="ctr">
                    <a:lnL w="12700" cmpd="sng">
                      <a:noFill/>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fr-FR" sz="900" u="none" strike="noStrike" dirty="0">
                          <a:solidFill>
                            <a:schemeClr val="tx1">
                              <a:lumMod val="75000"/>
                              <a:lumOff val="25000"/>
                            </a:schemeClr>
                          </a:solidFill>
                          <a:effectLst/>
                          <a:latin typeface="Helvetica Light" panose="020B0403020202020204" pitchFamily="34" charset="0"/>
                        </a:rPr>
                        <a:t>Tout public (sous réserve de répondre aux critères prévus par l'assurance maladie)</a:t>
                      </a:r>
                      <a:endParaRPr lang="fr-FR" sz="900" b="0" i="0" u="none" strike="noStrike" dirty="0">
                        <a:solidFill>
                          <a:schemeClr val="tx1">
                            <a:lumMod val="75000"/>
                            <a:lumOff val="25000"/>
                          </a:schemeClr>
                        </a:solidFill>
                        <a:effectLst/>
                        <a:latin typeface="Helvetica Light" panose="020B0403020202020204" pitchFamily="34" charset="0"/>
                      </a:endParaRPr>
                    </a:p>
                  </a:txBody>
                  <a:tcPr marL="36000" marR="36000" marT="36000" marB="36000" anchor="ctr">
                    <a:lnL w="9525" cap="flat" cmpd="sng" algn="ctr">
                      <a:solidFill>
                        <a:schemeClr val="tx1">
                          <a:lumMod val="85000"/>
                          <a:lumOff val="15000"/>
                        </a:schemeClr>
                      </a:solidFill>
                      <a:prstDash val="solid"/>
                      <a:round/>
                      <a:headEnd type="none" w="med" len="med"/>
                      <a:tailEnd type="none" w="med" len="med"/>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chemeClr val="bg1">
                            <a:lumMod val="75000"/>
                          </a:schemeClr>
                        </a:solidFill>
                        <a:effectLst/>
                        <a:uLnTx/>
                        <a:uFillTx/>
                        <a:latin typeface="Helvetica Light" panose="020B0403020202020204" pitchFamily="34" charset="0"/>
                        <a:ea typeface="+mn-ea"/>
                        <a:cs typeface="+mn-cs"/>
                      </a:endParaRPr>
                    </a:p>
                  </a:txBody>
                  <a:tcPr marL="3199" marR="3199" marT="3199" marB="0" anchor="ctr">
                    <a:lnL w="9525" cap="flat" cmpd="sng" algn="ctr">
                      <a:solidFill>
                        <a:schemeClr val="tx1">
                          <a:lumMod val="85000"/>
                          <a:lumOff val="15000"/>
                        </a:schemeClr>
                      </a:solidFill>
                      <a:prstDash val="solid"/>
                      <a:round/>
                      <a:headEnd type="none" w="med" len="med"/>
                      <a:tailEnd type="none" w="med" len="med"/>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79459278"/>
                  </a:ext>
                </a:extLst>
              </a:tr>
              <a:tr h="645298">
                <a:tc>
                  <a:txBody>
                    <a:bodyPr/>
                    <a:lstStyle/>
                    <a:p>
                      <a:pPr algn="l" fontAlgn="b"/>
                      <a:endParaRPr lang="fr-FR" sz="1050" u="none" strike="noStrike" kern="1200" dirty="0">
                        <a:solidFill>
                          <a:srgbClr val="67B4C4"/>
                        </a:solidFill>
                        <a:effectLst/>
                        <a:latin typeface="Helvetica Neue" panose="020B0604020202020204" pitchFamily="34" charset="0"/>
                        <a:ea typeface="Helvetica Neue" panose="020B0604020202020204" pitchFamily="34" charset="0"/>
                        <a:cs typeface="+mn-cs"/>
                      </a:endParaRPr>
                    </a:p>
                    <a:p>
                      <a:pPr algn="l" fontAlgn="b"/>
                      <a:r>
                        <a:rPr lang="fr-FR" sz="1050" u="none" strike="noStrike" kern="1200" dirty="0">
                          <a:solidFill>
                            <a:srgbClr val="67B4C4"/>
                          </a:solidFill>
                          <a:effectLst/>
                          <a:latin typeface="Helvetica Neue" panose="020B0604020202020204" pitchFamily="34" charset="0"/>
                          <a:ea typeface="Helvetica Neue" panose="020B0604020202020204" pitchFamily="34" charset="0"/>
                          <a:cs typeface="+mn-cs"/>
                        </a:rPr>
                        <a:t>Vaccination Antigrippale</a:t>
                      </a:r>
                      <a:br>
                        <a:rPr lang="fr-FR" sz="1000" u="none" strike="noStrike" dirty="0">
                          <a:solidFill>
                            <a:schemeClr val="tx1">
                              <a:lumMod val="75000"/>
                              <a:lumOff val="25000"/>
                            </a:schemeClr>
                          </a:solidFill>
                          <a:effectLst/>
                          <a:latin typeface="Helvetica Light" panose="020B0403020202020204" pitchFamily="34" charset="0"/>
                        </a:rPr>
                      </a:br>
                      <a:r>
                        <a:rPr lang="fr-FR" sz="1000" u="none" strike="noStrike" dirty="0">
                          <a:solidFill>
                            <a:schemeClr val="tx1">
                              <a:lumMod val="75000"/>
                              <a:lumOff val="25000"/>
                            </a:schemeClr>
                          </a:solidFill>
                          <a:effectLst/>
                          <a:latin typeface="Helvetica Light" panose="020B0403020202020204" pitchFamily="34" charset="0"/>
                        </a:rPr>
                        <a:t>(uniquement durant la campagne de vaccination)</a:t>
                      </a:r>
                      <a:endParaRPr lang="fr-FR" sz="1000" b="0" i="0" u="none" strike="noStrike" dirty="0">
                        <a:solidFill>
                          <a:schemeClr val="tx1">
                            <a:lumMod val="75000"/>
                            <a:lumOff val="25000"/>
                          </a:schemeClr>
                        </a:solidFill>
                        <a:effectLst/>
                        <a:latin typeface="Helvetica Light" panose="020B0403020202020204" pitchFamily="34" charset="0"/>
                      </a:endParaRPr>
                    </a:p>
                    <a:p>
                      <a:pPr algn="l" fontAlgn="b"/>
                      <a:endParaRPr lang="fr-FR" sz="1000" b="0" i="0" u="none" strike="noStrike" dirty="0">
                        <a:solidFill>
                          <a:schemeClr val="tx1">
                            <a:lumMod val="75000"/>
                            <a:lumOff val="25000"/>
                          </a:schemeClr>
                        </a:solidFill>
                        <a:effectLst/>
                        <a:latin typeface="Helvetica Light" panose="020B0403020202020204" pitchFamily="34" charset="0"/>
                      </a:endParaRPr>
                    </a:p>
                  </a:txBody>
                  <a:tcPr marL="36000" marR="36000" marT="36000" marB="36000" anchor="ctr">
                    <a:lnL w="12700" cmpd="sng">
                      <a:noFill/>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900" b="0" i="0" u="none" strike="noStrike">
                          <a:solidFill>
                            <a:schemeClr val="tx1">
                              <a:lumMod val="75000"/>
                              <a:lumOff val="25000"/>
                            </a:schemeClr>
                          </a:solidFill>
                          <a:effectLst/>
                          <a:latin typeface="Helvetica Light" panose="020B0403020202020204" pitchFamily="34" charset="0"/>
                        </a:rPr>
                        <a:t>Les personnes majeures ciblées par les recommandations vaccinales en vigueur </a:t>
                      </a:r>
                      <a:endParaRPr lang="fr-FR" sz="900" b="0" i="0" u="none" strike="noStrike" dirty="0">
                        <a:solidFill>
                          <a:schemeClr val="tx1">
                            <a:lumMod val="75000"/>
                            <a:lumOff val="25000"/>
                          </a:schemeClr>
                        </a:solidFill>
                        <a:effectLst/>
                        <a:latin typeface="Helvetica Light" panose="020B0403020202020204" pitchFamily="34" charset="0"/>
                      </a:endParaRPr>
                    </a:p>
                  </a:txBody>
                  <a:tcPr marL="36000" marR="36000" marT="36000" marB="36000" anchor="ctr">
                    <a:lnL w="9525" cap="flat" cmpd="sng" algn="ctr">
                      <a:solidFill>
                        <a:schemeClr val="tx1">
                          <a:lumMod val="85000"/>
                          <a:lumOff val="15000"/>
                        </a:schemeClr>
                      </a:solidFill>
                      <a:prstDash val="solid"/>
                      <a:round/>
                      <a:headEnd type="none" w="med" len="med"/>
                      <a:tailEnd type="none" w="med" len="med"/>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chemeClr val="bg1">
                            <a:lumMod val="75000"/>
                          </a:schemeClr>
                        </a:solidFill>
                        <a:effectLst/>
                        <a:uLnTx/>
                        <a:uFillTx/>
                        <a:latin typeface="Helvetica Light" panose="020B0403020202020204" pitchFamily="34" charset="0"/>
                        <a:ea typeface="+mn-ea"/>
                        <a:cs typeface="+mn-cs"/>
                      </a:endParaRPr>
                    </a:p>
                  </a:txBody>
                  <a:tcPr marL="3199" marR="3199" marT="3199" marB="0" anchor="ctr">
                    <a:lnL w="9525" cap="flat" cmpd="sng" algn="ctr">
                      <a:solidFill>
                        <a:schemeClr val="tx1">
                          <a:lumMod val="85000"/>
                          <a:lumOff val="15000"/>
                        </a:schemeClr>
                      </a:solidFill>
                      <a:prstDash val="solid"/>
                      <a:round/>
                      <a:headEnd type="none" w="med" len="med"/>
                      <a:tailEnd type="none" w="med" len="med"/>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81457785"/>
                  </a:ext>
                </a:extLst>
              </a:tr>
              <a:tr h="645298">
                <a:tc>
                  <a:txBody>
                    <a:bodyPr/>
                    <a:lstStyle/>
                    <a:p>
                      <a:pPr algn="l" fontAlgn="b"/>
                      <a:r>
                        <a:rPr lang="fr-FR" sz="1050" u="none" strike="noStrike" kern="1200" dirty="0">
                          <a:solidFill>
                            <a:srgbClr val="67B4C4"/>
                          </a:solidFill>
                          <a:effectLst/>
                          <a:latin typeface="Helvetica Neue" panose="020B0604020202020204" pitchFamily="34" charset="0"/>
                          <a:ea typeface="Helvetica Neue" panose="020B0604020202020204" pitchFamily="34" charset="0"/>
                          <a:cs typeface="+mn-cs"/>
                        </a:rPr>
                        <a:t>Dépistage des maladies infectieuses et des maladies non transmissibles</a:t>
                      </a:r>
                      <a:br>
                        <a:rPr lang="fr-FR" sz="1000" u="none" strike="noStrike" dirty="0">
                          <a:solidFill>
                            <a:schemeClr val="tx1">
                              <a:lumMod val="75000"/>
                              <a:lumOff val="25000"/>
                            </a:schemeClr>
                          </a:solidFill>
                          <a:effectLst/>
                          <a:latin typeface="Helvetica Light" panose="020B0403020202020204" pitchFamily="34" charset="0"/>
                        </a:rPr>
                      </a:br>
                      <a:r>
                        <a:rPr lang="fr-FR" sz="1000" u="none" strike="noStrike" dirty="0">
                          <a:solidFill>
                            <a:schemeClr val="tx1">
                              <a:lumMod val="75000"/>
                              <a:lumOff val="25000"/>
                            </a:schemeClr>
                          </a:solidFill>
                          <a:effectLst/>
                          <a:latin typeface="Helvetica Light" panose="020B0403020202020204" pitchFamily="34" charset="0"/>
                        </a:rPr>
                        <a:t>La pharmacie propose des Tests Rapides d'Orientation Diagnostique (TROD) pour dépister certaines pathologies</a:t>
                      </a:r>
                      <a:endParaRPr lang="fr-FR" sz="1000" b="0" i="0" u="none" strike="noStrike" dirty="0">
                        <a:solidFill>
                          <a:schemeClr val="tx1">
                            <a:lumMod val="75000"/>
                            <a:lumOff val="25000"/>
                          </a:schemeClr>
                        </a:solidFill>
                        <a:effectLst/>
                        <a:latin typeface="Helvetica Light" panose="020B0403020202020204" pitchFamily="34" charset="0"/>
                      </a:endParaRPr>
                    </a:p>
                  </a:txBody>
                  <a:tcPr marL="36000" marR="36000" marT="36000" marB="36000" anchor="ctr">
                    <a:lnL w="12700" cmpd="sng">
                      <a:noFill/>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fr-FR" sz="900" u="none" strike="noStrike">
                          <a:solidFill>
                            <a:schemeClr val="tx1">
                              <a:lumMod val="75000"/>
                              <a:lumOff val="25000"/>
                            </a:schemeClr>
                          </a:solidFill>
                          <a:effectLst/>
                          <a:latin typeface="Helvetica Light" panose="020B0403020202020204" pitchFamily="34" charset="0"/>
                        </a:rPr>
                        <a:t>Patients répondant aux critères fixés par l'assurance maladie</a:t>
                      </a:r>
                      <a:endParaRPr lang="fr-FR" sz="900" b="0" i="0" u="none" strike="noStrike" dirty="0">
                        <a:solidFill>
                          <a:schemeClr val="tx1">
                            <a:lumMod val="75000"/>
                            <a:lumOff val="25000"/>
                          </a:schemeClr>
                        </a:solidFill>
                        <a:effectLst/>
                        <a:latin typeface="Helvetica Light" panose="020B0403020202020204" pitchFamily="34" charset="0"/>
                      </a:endParaRPr>
                    </a:p>
                  </a:txBody>
                  <a:tcPr marL="36000" marR="36000" marT="36000" marB="36000" anchor="ctr">
                    <a:lnL w="9525" cap="flat" cmpd="sng" algn="ctr">
                      <a:solidFill>
                        <a:schemeClr val="tx1">
                          <a:lumMod val="85000"/>
                          <a:lumOff val="15000"/>
                        </a:schemeClr>
                      </a:solidFill>
                      <a:prstDash val="solid"/>
                      <a:round/>
                      <a:headEnd type="none" w="med" len="med"/>
                      <a:tailEnd type="none" w="med" len="med"/>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chemeClr val="bg1">
                            <a:lumMod val="75000"/>
                          </a:schemeClr>
                        </a:solidFill>
                        <a:effectLst/>
                        <a:uLnTx/>
                        <a:uFillTx/>
                        <a:latin typeface="Helvetica Light" panose="020B0403020202020204" pitchFamily="34" charset="0"/>
                        <a:ea typeface="+mn-ea"/>
                        <a:cs typeface="+mn-cs"/>
                      </a:endParaRPr>
                    </a:p>
                  </a:txBody>
                  <a:tcPr marL="3199" marR="3199" marT="3199" marB="0" anchor="ctr">
                    <a:lnL w="9525" cap="flat" cmpd="sng" algn="ctr">
                      <a:solidFill>
                        <a:schemeClr val="tx1">
                          <a:lumMod val="85000"/>
                          <a:lumOff val="15000"/>
                        </a:schemeClr>
                      </a:solidFill>
                      <a:prstDash val="solid"/>
                      <a:round/>
                      <a:headEnd type="none" w="med" len="med"/>
                      <a:tailEnd type="none" w="med" len="med"/>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8825605"/>
                  </a:ext>
                </a:extLst>
              </a:tr>
              <a:tr h="367193">
                <a:tc>
                  <a:txBody>
                    <a:bodyPr/>
                    <a:lstStyle/>
                    <a:p>
                      <a:pPr algn="l" fontAlgn="b"/>
                      <a:r>
                        <a:rPr lang="fr-FR" sz="1050" u="none" strike="noStrike" kern="1200" dirty="0">
                          <a:solidFill>
                            <a:srgbClr val="67B4C4"/>
                          </a:solidFill>
                          <a:effectLst/>
                          <a:latin typeface="Helvetica Neue" panose="020B0604020202020204" pitchFamily="34" charset="0"/>
                          <a:ea typeface="Helvetica Neue" panose="020B0604020202020204" pitchFamily="34" charset="0"/>
                          <a:cs typeface="+mn-cs"/>
                        </a:rPr>
                        <a:t>Mise en piluliers des traitements</a:t>
                      </a:r>
                    </a:p>
                  </a:txBody>
                  <a:tcPr marL="36000" marR="36000" marT="36000" marB="36000" anchor="ctr">
                    <a:lnL w="12700" cmpd="sng">
                      <a:noFill/>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fr-FR" sz="900" u="none" strike="noStrike">
                          <a:solidFill>
                            <a:schemeClr val="tx1">
                              <a:lumMod val="75000"/>
                              <a:lumOff val="25000"/>
                            </a:schemeClr>
                          </a:solidFill>
                          <a:effectLst/>
                          <a:latin typeface="Helvetica Light" panose="020B0403020202020204" pitchFamily="34" charset="0"/>
                        </a:rPr>
                        <a:t>Pour les patients polymédiqués pouvant rencontrer des difficultés dans la prise de leur traitement</a:t>
                      </a:r>
                      <a:endParaRPr lang="fr-FR" sz="900" b="0" i="0" u="none" strike="noStrike">
                        <a:solidFill>
                          <a:schemeClr val="tx1">
                            <a:lumMod val="75000"/>
                            <a:lumOff val="25000"/>
                          </a:schemeClr>
                        </a:solidFill>
                        <a:effectLst/>
                        <a:latin typeface="Helvetica Light" panose="020B0403020202020204" pitchFamily="34" charset="0"/>
                      </a:endParaRPr>
                    </a:p>
                  </a:txBody>
                  <a:tcPr marL="36000" marR="36000" marT="36000" marB="36000" anchor="ctr">
                    <a:lnL w="9525" cap="flat" cmpd="sng" algn="ctr">
                      <a:solidFill>
                        <a:schemeClr val="tx1">
                          <a:lumMod val="85000"/>
                          <a:lumOff val="15000"/>
                        </a:schemeClr>
                      </a:solidFill>
                      <a:prstDash val="solid"/>
                      <a:round/>
                      <a:headEnd type="none" w="med" len="med"/>
                      <a:tailEnd type="none" w="med" len="med"/>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chemeClr val="bg1">
                            <a:lumMod val="75000"/>
                          </a:schemeClr>
                        </a:solidFill>
                        <a:effectLst/>
                        <a:uLnTx/>
                        <a:uFillTx/>
                        <a:latin typeface="Helvetica Light" panose="020B0403020202020204" pitchFamily="34" charset="0"/>
                        <a:ea typeface="+mn-ea"/>
                        <a:cs typeface="+mn-cs"/>
                      </a:endParaRPr>
                    </a:p>
                  </a:txBody>
                  <a:tcPr marL="3199" marR="3199" marT="3199" marB="0" anchor="ctr">
                    <a:lnL w="9525" cap="flat" cmpd="sng" algn="ctr">
                      <a:solidFill>
                        <a:schemeClr val="tx1">
                          <a:lumMod val="85000"/>
                          <a:lumOff val="15000"/>
                        </a:schemeClr>
                      </a:solidFill>
                      <a:prstDash val="solid"/>
                      <a:round/>
                      <a:headEnd type="none" w="med" len="med"/>
                      <a:tailEnd type="none" w="med" len="med"/>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29103765"/>
                  </a:ext>
                </a:extLst>
              </a:tr>
              <a:tr h="518289">
                <a:tc>
                  <a:txBody>
                    <a:bodyPr/>
                    <a:lstStyle/>
                    <a:p>
                      <a:pPr algn="l" fontAlgn="b"/>
                      <a:r>
                        <a:rPr lang="fr-FR" sz="1050" u="none" strike="noStrike" kern="1200" dirty="0">
                          <a:solidFill>
                            <a:srgbClr val="67B4C4"/>
                          </a:solidFill>
                          <a:effectLst/>
                          <a:latin typeface="Helvetica Neue" panose="020B0604020202020204" pitchFamily="34" charset="0"/>
                          <a:ea typeface="Helvetica Neue" panose="020B0604020202020204" pitchFamily="34" charset="0"/>
                          <a:cs typeface="+mn-cs"/>
                        </a:rPr>
                        <a:t>Location de matériel médical</a:t>
                      </a:r>
                      <a:br>
                        <a:rPr lang="fr-FR" sz="1000" u="none" strike="noStrike" dirty="0">
                          <a:solidFill>
                            <a:schemeClr val="tx1">
                              <a:lumMod val="75000"/>
                              <a:lumOff val="25000"/>
                            </a:schemeClr>
                          </a:solidFill>
                          <a:effectLst/>
                          <a:latin typeface="Helvetica Light" panose="020B0403020202020204" pitchFamily="34" charset="0"/>
                        </a:rPr>
                      </a:br>
                      <a:r>
                        <a:rPr lang="fr-FR" sz="1000" u="none" strike="noStrike" dirty="0">
                          <a:solidFill>
                            <a:schemeClr val="tx1">
                              <a:lumMod val="75000"/>
                              <a:lumOff val="25000"/>
                            </a:schemeClr>
                          </a:solidFill>
                          <a:effectLst/>
                          <a:latin typeface="Helvetica Light" panose="020B0403020202020204" pitchFamily="34" charset="0"/>
                        </a:rPr>
                        <a:t>La pharmacie propose la location de différents matériels : fauteuils roulants, lits médicalisés, déambulateurs, tire-laits...</a:t>
                      </a:r>
                      <a:endParaRPr lang="fr-FR" sz="1000" b="0" i="0" u="none" strike="noStrike" dirty="0">
                        <a:solidFill>
                          <a:schemeClr val="tx1">
                            <a:lumMod val="75000"/>
                            <a:lumOff val="25000"/>
                          </a:schemeClr>
                        </a:solidFill>
                        <a:effectLst/>
                        <a:latin typeface="Helvetica Light" panose="020B0403020202020204" pitchFamily="34" charset="0"/>
                      </a:endParaRPr>
                    </a:p>
                  </a:txBody>
                  <a:tcPr marL="36000" marR="36000" marT="36000" marB="36000" anchor="ctr">
                    <a:lnL w="12700" cmpd="sng">
                      <a:noFill/>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fr-FR" sz="900" u="none" strike="noStrike" dirty="0">
                          <a:solidFill>
                            <a:schemeClr val="tx1">
                              <a:lumMod val="75000"/>
                              <a:lumOff val="25000"/>
                            </a:schemeClr>
                          </a:solidFill>
                          <a:effectLst/>
                          <a:latin typeface="Helvetica Light" panose="020B0403020202020204" pitchFamily="34" charset="0"/>
                        </a:rPr>
                        <a:t>Tout public</a:t>
                      </a:r>
                      <a:endParaRPr lang="fr-FR" sz="900" b="0" i="0" u="none" strike="noStrike" dirty="0">
                        <a:solidFill>
                          <a:schemeClr val="tx1">
                            <a:lumMod val="75000"/>
                            <a:lumOff val="25000"/>
                          </a:schemeClr>
                        </a:solidFill>
                        <a:effectLst/>
                        <a:latin typeface="Helvetica Light" panose="020B0403020202020204" pitchFamily="34" charset="0"/>
                      </a:endParaRPr>
                    </a:p>
                  </a:txBody>
                  <a:tcPr marL="36000" marR="36000" marT="36000" marB="36000" anchor="ctr">
                    <a:lnL w="9525" cap="flat" cmpd="sng" algn="ctr">
                      <a:solidFill>
                        <a:schemeClr val="tx1">
                          <a:lumMod val="85000"/>
                          <a:lumOff val="15000"/>
                        </a:schemeClr>
                      </a:solidFill>
                      <a:prstDash val="solid"/>
                      <a:round/>
                      <a:headEnd type="none" w="med" len="med"/>
                      <a:tailEnd type="none" w="med" len="med"/>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chemeClr val="bg1">
                            <a:lumMod val="75000"/>
                          </a:schemeClr>
                        </a:solidFill>
                        <a:effectLst/>
                        <a:uLnTx/>
                        <a:uFillTx/>
                        <a:latin typeface="Helvetica Light" panose="020B0403020202020204" pitchFamily="34" charset="0"/>
                        <a:ea typeface="+mn-ea"/>
                        <a:cs typeface="+mn-cs"/>
                      </a:endParaRPr>
                    </a:p>
                  </a:txBody>
                  <a:tcPr marL="3199" marR="3199" marT="3199" marB="0" anchor="ctr">
                    <a:lnL w="9525" cap="flat" cmpd="sng" algn="ctr">
                      <a:solidFill>
                        <a:schemeClr val="tx1">
                          <a:lumMod val="85000"/>
                          <a:lumOff val="15000"/>
                        </a:schemeClr>
                      </a:solidFill>
                      <a:prstDash val="solid"/>
                      <a:round/>
                      <a:headEnd type="none" w="med" len="med"/>
                      <a:tailEnd type="none" w="med" len="med"/>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4271428"/>
                  </a:ext>
                </a:extLst>
              </a:tr>
              <a:tr h="330275">
                <a:tc>
                  <a:txBody>
                    <a:bodyPr/>
                    <a:lstStyle/>
                    <a:p>
                      <a:pPr marL="0" algn="l" defTabSz="914400" rtl="0" eaLnBrk="1" fontAlgn="b" latinLnBrk="0" hangingPunct="1"/>
                      <a:r>
                        <a:rPr lang="fr-FR" sz="1050" u="none" strike="noStrike" kern="1200" dirty="0">
                          <a:solidFill>
                            <a:srgbClr val="67B4C4"/>
                          </a:solidFill>
                          <a:effectLst/>
                          <a:latin typeface="Helvetica Neue" panose="020B0604020202020204" pitchFamily="34" charset="0"/>
                          <a:ea typeface="Helvetica Neue" panose="020B0604020202020204" pitchFamily="34" charset="0"/>
                          <a:cs typeface="+mn-cs"/>
                        </a:rPr>
                        <a:t>Livraison des médicaments à domicile</a:t>
                      </a:r>
                    </a:p>
                  </a:txBody>
                  <a:tcPr marL="36000" marR="36000" marT="36000" marB="36000" anchor="ctr">
                    <a:lnL w="12700" cmpd="sng">
                      <a:noFill/>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fr-FR" sz="900" u="none" strike="noStrike" dirty="0">
                          <a:solidFill>
                            <a:schemeClr val="tx1">
                              <a:lumMod val="75000"/>
                              <a:lumOff val="25000"/>
                            </a:schemeClr>
                          </a:solidFill>
                          <a:effectLst/>
                          <a:latin typeface="Helvetica Light" panose="020B0403020202020204" pitchFamily="34" charset="0"/>
                        </a:rPr>
                        <a:t>Pour les patients sous traitement éprouvant de réelles difficultés à se rendre à l'officine</a:t>
                      </a:r>
                      <a:endParaRPr lang="fr-FR" sz="900" b="0" i="0" u="none" strike="noStrike" dirty="0">
                        <a:solidFill>
                          <a:schemeClr val="tx1">
                            <a:lumMod val="75000"/>
                            <a:lumOff val="25000"/>
                          </a:schemeClr>
                        </a:solidFill>
                        <a:effectLst/>
                        <a:latin typeface="Helvetica Light" panose="020B0403020202020204" pitchFamily="34" charset="0"/>
                      </a:endParaRPr>
                    </a:p>
                  </a:txBody>
                  <a:tcPr marL="36000" marR="36000" marT="36000" marB="36000" anchor="ctr">
                    <a:lnL w="9525" cap="flat" cmpd="sng" algn="ctr">
                      <a:solidFill>
                        <a:schemeClr val="tx1">
                          <a:lumMod val="85000"/>
                          <a:lumOff val="15000"/>
                        </a:schemeClr>
                      </a:solidFill>
                      <a:prstDash val="solid"/>
                      <a:round/>
                      <a:headEnd type="none" w="med" len="med"/>
                      <a:tailEnd type="none" w="med" len="med"/>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chemeClr val="bg1">
                            <a:lumMod val="75000"/>
                          </a:schemeClr>
                        </a:solidFill>
                        <a:effectLst/>
                        <a:uLnTx/>
                        <a:uFillTx/>
                        <a:latin typeface="Helvetica Light" panose="020B0403020202020204" pitchFamily="34" charset="0"/>
                        <a:ea typeface="+mn-ea"/>
                        <a:cs typeface="+mn-cs"/>
                      </a:endParaRPr>
                    </a:p>
                  </a:txBody>
                  <a:tcPr marL="3199" marR="3199" marT="3199" marB="0" anchor="ctr">
                    <a:lnL w="9525" cap="flat" cmpd="sng" algn="ctr">
                      <a:solidFill>
                        <a:schemeClr val="tx1">
                          <a:lumMod val="85000"/>
                          <a:lumOff val="15000"/>
                        </a:schemeClr>
                      </a:solidFill>
                      <a:prstDash val="solid"/>
                      <a:round/>
                      <a:headEnd type="none" w="med" len="med"/>
                      <a:tailEnd type="none" w="med" len="med"/>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9525" cap="flat" cmpd="sng" algn="ctr">
                      <a:solidFill>
                        <a:schemeClr val="tx1">
                          <a:lumMod val="85000"/>
                          <a:lumOff val="1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31041497"/>
                  </a:ext>
                </a:extLst>
              </a:tr>
              <a:tr h="283026">
                <a:tc>
                  <a:txBody>
                    <a:bodyPr/>
                    <a:lstStyle/>
                    <a:p>
                      <a:pPr marL="0" algn="l" defTabSz="914400" rtl="0" eaLnBrk="1" fontAlgn="b" latinLnBrk="0" hangingPunct="1"/>
                      <a:r>
                        <a:rPr lang="fr-FR" sz="1050" u="none" strike="noStrike" kern="1200" dirty="0">
                          <a:solidFill>
                            <a:srgbClr val="67B4C4"/>
                          </a:solidFill>
                          <a:effectLst/>
                          <a:latin typeface="Helvetica Neue" panose="020B0604020202020204" pitchFamily="34" charset="0"/>
                          <a:ea typeface="Helvetica Neue" panose="020B0604020202020204" pitchFamily="34" charset="0"/>
                          <a:cs typeface="+mn-cs"/>
                        </a:rPr>
                        <a:t>Autre : </a:t>
                      </a:r>
                    </a:p>
                  </a:txBody>
                  <a:tcPr marL="36000" marR="36000" marT="36000" marB="36000" anchor="ctr">
                    <a:lnL w="12700" cmpd="sng">
                      <a:noFill/>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l" fontAlgn="b"/>
                      <a:endParaRPr lang="fr-FR" sz="900" b="0" i="0" u="none" strike="noStrike" dirty="0">
                        <a:solidFill>
                          <a:schemeClr val="tx1">
                            <a:lumMod val="75000"/>
                            <a:lumOff val="25000"/>
                          </a:schemeClr>
                        </a:solidFill>
                        <a:effectLst/>
                        <a:latin typeface="Helvetica Light" panose="020B0403020202020204" pitchFamily="34" charset="0"/>
                      </a:endParaRPr>
                    </a:p>
                  </a:txBody>
                  <a:tcPr marL="36000" marR="36000" marT="36000" marB="36000" anchor="ctr">
                    <a:lnL w="9525" cap="flat" cmpd="sng" algn="ctr">
                      <a:solidFill>
                        <a:schemeClr val="tx1">
                          <a:lumMod val="85000"/>
                          <a:lumOff val="15000"/>
                        </a:schemeClr>
                      </a:solidFill>
                      <a:prstDash val="solid"/>
                      <a:round/>
                      <a:headEnd type="none" w="med" len="med"/>
                      <a:tailEnd type="none" w="med" len="med"/>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chemeClr val="bg1">
                            <a:lumMod val="75000"/>
                          </a:schemeClr>
                        </a:solidFill>
                        <a:effectLst/>
                        <a:uLnTx/>
                        <a:uFillTx/>
                        <a:latin typeface="Helvetica Light" panose="020B0403020202020204" pitchFamily="34" charset="0"/>
                        <a:ea typeface="+mn-ea"/>
                        <a:cs typeface="+mn-cs"/>
                      </a:endParaRPr>
                    </a:p>
                  </a:txBody>
                  <a:tcPr marL="3199" marR="3199" marT="3199" marB="0" anchor="ctr">
                    <a:lnL w="9525" cap="flat" cmpd="sng" algn="ctr">
                      <a:solidFill>
                        <a:schemeClr val="tx1">
                          <a:lumMod val="85000"/>
                          <a:lumOff val="15000"/>
                        </a:schemeClr>
                      </a:solidFill>
                      <a:prstDash val="solid"/>
                      <a:round/>
                      <a:headEnd type="none" w="med" len="med"/>
                      <a:tailEnd type="none" w="med" len="med"/>
                    </a:lnL>
                    <a:lnR w="9525" cap="flat" cmpd="sng" algn="ctr">
                      <a:solidFill>
                        <a:schemeClr val="tx1">
                          <a:lumMod val="85000"/>
                          <a:lumOff val="15000"/>
                        </a:schemeClr>
                      </a:solidFill>
                      <a:prstDash val="solid"/>
                      <a:round/>
                      <a:headEnd type="none" w="med" len="med"/>
                      <a:tailEnd type="none" w="med" len="med"/>
                    </a:lnR>
                    <a:lnT w="9525" cap="flat" cmpd="sng" algn="ctr">
                      <a:solidFill>
                        <a:schemeClr val="tx1">
                          <a:lumMod val="85000"/>
                          <a:lumOff val="1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38520909"/>
                  </a:ext>
                </a:extLst>
              </a:tr>
            </a:tbl>
          </a:graphicData>
        </a:graphic>
      </p:graphicFrame>
      <p:sp>
        <p:nvSpPr>
          <p:cNvPr id="5" name="Rectangle 4">
            <a:extLst>
              <a:ext uri="{FF2B5EF4-FFF2-40B4-BE49-F238E27FC236}">
                <a16:creationId xmlns:a16="http://schemas.microsoft.com/office/drawing/2014/main" id="{E6AA915F-3310-4B8A-95BF-DE15D6DCC5D8}"/>
              </a:ext>
            </a:extLst>
          </p:cNvPr>
          <p:cNvSpPr/>
          <p:nvPr/>
        </p:nvSpPr>
        <p:spPr>
          <a:xfrm>
            <a:off x="0" y="43610"/>
            <a:ext cx="9906000" cy="369332"/>
          </a:xfrm>
          <a:prstGeom prst="rect">
            <a:avLst/>
          </a:prstGeom>
        </p:spPr>
        <p:txBody>
          <a:bodyPr wrap="square">
            <a:spAutoFit/>
          </a:bodyPr>
          <a:lstStyle/>
          <a:p>
            <a:pPr algn="ctr"/>
            <a:r>
              <a:rPr lang="fr-FR" dirty="0">
                <a:solidFill>
                  <a:schemeClr val="bg1"/>
                </a:solidFill>
                <a:latin typeface="Helvetica Neue" panose="020B0604020202020204" pitchFamily="34" charset="0"/>
                <a:ea typeface="Helvetica Neue" panose="020B0604020202020204" pitchFamily="34" charset="0"/>
              </a:rPr>
              <a:t>Services d'accompagnement des patients à la pharmacie :</a:t>
            </a:r>
            <a:endParaRPr lang="fr-FR" dirty="0">
              <a:solidFill>
                <a:schemeClr val="bg1"/>
              </a:solidFill>
            </a:endParaRPr>
          </a:p>
        </p:txBody>
      </p:sp>
    </p:spTree>
    <p:extLst>
      <p:ext uri="{BB962C8B-B14F-4D97-AF65-F5344CB8AC3E}">
        <p14:creationId xmlns:p14="http://schemas.microsoft.com/office/powerpoint/2010/main" val="3670258394"/>
      </p:ext>
    </p:extLst>
  </p:cSld>
  <p:clrMapOvr>
    <a:masterClrMapping/>
  </p:clrMapOvr>
</p:sld>
</file>

<file path=ppt/theme/theme1.xml><?xml version="1.0" encoding="utf-8"?>
<a:theme xmlns:a="http://schemas.openxmlformats.org/drawingml/2006/main" name="Thème Office">
  <a:themeElements>
    <a:clrScheme name="Aelia">
      <a:dk1>
        <a:sysClr val="windowText" lastClr="000000"/>
      </a:dk1>
      <a:lt1>
        <a:sysClr val="window" lastClr="FFFFFF"/>
      </a:lt1>
      <a:dk2>
        <a:srgbClr val="373545"/>
      </a:dk2>
      <a:lt2>
        <a:srgbClr val="CEDBE6"/>
      </a:lt2>
      <a:accent1>
        <a:srgbClr val="3494BA"/>
      </a:accent1>
      <a:accent2>
        <a:srgbClr val="009999"/>
      </a:accent2>
      <a:accent3>
        <a:srgbClr val="81B9B9"/>
      </a:accent3>
      <a:accent4>
        <a:srgbClr val="708F98"/>
      </a:accent4>
      <a:accent5>
        <a:srgbClr val="84ACB6"/>
      </a:accent5>
      <a:accent6>
        <a:srgbClr val="2683C6"/>
      </a:accent6>
      <a:hlink>
        <a:srgbClr val="6B9F25"/>
      </a:hlink>
      <a:folHlink>
        <a:srgbClr val="9F6715"/>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362</TotalTime>
  <Words>325</Words>
  <Application>Microsoft Office PowerPoint</Application>
  <PresentationFormat>Format A4 (210 x 297 mm)</PresentationFormat>
  <Paragraphs>34</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Calibri Light</vt:lpstr>
      <vt:lpstr>Helvetica Light</vt:lpstr>
      <vt:lpstr>Helvetica Neue</vt:lpstr>
      <vt:lpstr>Thème Office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Schellenberg Frédéric</dc:creator>
  <cp:lastModifiedBy>Schellenberg Frédéric</cp:lastModifiedBy>
  <cp:revision>74</cp:revision>
  <cp:lastPrinted>2019-09-16T07:21:18Z</cp:lastPrinted>
  <dcterms:created xsi:type="dcterms:W3CDTF">2019-09-09T06:31:24Z</dcterms:created>
  <dcterms:modified xsi:type="dcterms:W3CDTF">2019-11-20T19:57:10Z</dcterms:modified>
</cp:coreProperties>
</file>