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558"/>
  </p:normalViewPr>
  <p:slideViewPr>
    <p:cSldViewPr snapToGrid="0">
      <p:cViewPr varScale="1">
        <p:scale>
          <a:sx n="70" d="100"/>
          <a:sy n="70" d="100"/>
        </p:scale>
        <p:origin x="3726" y="90"/>
      </p:cViewPr>
      <p:guideLst>
        <p:guide orient="horz" pos="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  <a:r>
              <a:rPr lang="fr-FR" dirty="0"/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</a:t>
            </a:r>
            <a:r>
              <a:rPr lang="fr-FR" dirty="0">
                <a:solidFill>
                  <a:schemeClr val="tx1"/>
                </a:solidFill>
              </a:rPr>
              <a:t>/ </a:t>
            </a:r>
            <a:r>
              <a:rPr lang="fr-FR" dirty="0"/>
              <a:t>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1955677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3493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3170019" y="10033158"/>
            <a:ext cx="0" cy="287088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1999" y="9983386"/>
            <a:ext cx="2562146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accent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324" y="1818268"/>
            <a:ext cx="6482936" cy="399096"/>
          </a:xfrm>
        </p:spPr>
        <p:txBody>
          <a:bodyPr/>
          <a:lstStyle/>
          <a:p>
            <a:r>
              <a:rPr lang="fr-FR" sz="1800" dirty="0" smtClean="0"/>
              <a:t>Les règles à respecter au sein de l’équipe</a:t>
            </a:r>
            <a:endParaRPr lang="fr-FR" sz="1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M.16 </a:t>
            </a:r>
            <a:r>
              <a:rPr lang="fr-FR" dirty="0"/>
              <a:t>L'accueil &amp; la confidentialité à l'officine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2.10 </a:t>
            </a:r>
            <a:r>
              <a:rPr lang="fr-FR" dirty="0" smtClean="0">
                <a:solidFill>
                  <a:schemeClr val="tx1"/>
                </a:solidFill>
              </a:rPr>
              <a:t>/</a:t>
            </a:r>
            <a:r>
              <a:rPr lang="fr-FR" dirty="0" smtClean="0"/>
              <a:t> </a:t>
            </a:r>
            <a:r>
              <a:rPr lang="fr-FR" dirty="0" smtClean="0"/>
              <a:t>Avril </a:t>
            </a:r>
            <a:r>
              <a:rPr lang="fr-FR" dirty="0" smtClean="0"/>
              <a:t>2026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633858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dirty="0"/>
              <a:t>1.1 </a:t>
            </a:r>
            <a:r>
              <a:rPr lang="fr-FR" b="0" dirty="0"/>
              <a:t>Accueil et identification de l’usager du système de </a:t>
            </a:r>
            <a:r>
              <a:rPr lang="fr-FR" b="0" dirty="0" smtClean="0"/>
              <a:t>santé</a:t>
            </a:r>
          </a:p>
          <a:p>
            <a:r>
              <a:rPr lang="fr-FR" dirty="0" smtClean="0"/>
              <a:t>1.2 </a:t>
            </a:r>
            <a:r>
              <a:rPr lang="fr-FR" b="0" dirty="0"/>
              <a:t>Écoute et information de l’usager du système de santé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41220" y="9939635"/>
            <a:ext cx="408389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3299461" y="9979817"/>
            <a:ext cx="3054271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Accueil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besoins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56411" y="1768553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7CF0611A-621D-49BD-317A-CFC483527CD2}"/>
              </a:ext>
            </a:extLst>
          </p:cNvPr>
          <p:cNvSpPr txBox="1">
            <a:spLocks/>
          </p:cNvSpPr>
          <p:nvPr/>
        </p:nvSpPr>
        <p:spPr>
          <a:xfrm>
            <a:off x="349843" y="2476004"/>
            <a:ext cx="2254655" cy="53214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lnSpc>
                <a:spcPts val="1220"/>
              </a:lnSpc>
              <a:buNone/>
            </a:pPr>
            <a:r>
              <a:rPr lang="fr-FR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présentation personnelle : 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Tenue / blouse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propre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soignée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Port obligatoire du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badge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364588" y="3435196"/>
            <a:ext cx="2253145" cy="103665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lnSpc>
                <a:spcPts val="1220"/>
              </a:lnSpc>
              <a:buNone/>
            </a:pP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comptoirs : </a:t>
            </a:r>
            <a:endParaRPr lang="fr-FR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encombrés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Précédés d’une ligne de confidentialité (1m50)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places assises à proximité pour l’attente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18213C6-C5B6-48DE-85A8-EFC4C0C843C5}"/>
              </a:ext>
            </a:extLst>
          </p:cNvPr>
          <p:cNvGrpSpPr/>
          <p:nvPr/>
        </p:nvGrpSpPr>
        <p:grpSpPr>
          <a:xfrm>
            <a:off x="349843" y="2218210"/>
            <a:ext cx="1140562" cy="211541"/>
            <a:chOff x="4820850" y="4231021"/>
            <a:chExt cx="1140562" cy="211541"/>
          </a:xfrm>
        </p:grpSpPr>
        <p:sp>
          <p:nvSpPr>
            <p:cNvPr id="25" name="Ellipse 24">
              <a:extLst>
                <a:ext uri="{FF2B5EF4-FFF2-40B4-BE49-F238E27FC236}">
                  <a16:creationId xmlns:a16="http://schemas.microsoft.com/office/drawing/2014/main" id="{4F090028-5A44-9CE8-E1D5-BE67C954563A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EBD22574-EB6E-9D5F-A2C7-D450F7FAB7DF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2ACDABF2-D1FC-7671-9564-372F0C28A4F3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08B36153-8235-6EAC-74F6-E115F84DF6C7}"/>
              </a:ext>
            </a:extLst>
          </p:cNvPr>
          <p:cNvGrpSpPr/>
          <p:nvPr/>
        </p:nvGrpSpPr>
        <p:grpSpPr>
          <a:xfrm>
            <a:off x="364586" y="3177403"/>
            <a:ext cx="1140562" cy="211541"/>
            <a:chOff x="4820850" y="4231021"/>
            <a:chExt cx="1140562" cy="211541"/>
          </a:xfrm>
        </p:grpSpPr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02A9E561-9191-1CED-8905-71E3B90C1625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5FB08470-1C18-D5D6-D90E-421A629B45F0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orme libre 32">
              <a:extLst>
                <a:ext uri="{FF2B5EF4-FFF2-40B4-BE49-F238E27FC236}">
                  <a16:creationId xmlns:a16="http://schemas.microsoft.com/office/drawing/2014/main" id="{3ECE4FD9-43EA-EFE8-0154-EFD6F215C8F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BC6A9B13-FD6C-D97A-3AC4-B324E167A68A}"/>
              </a:ext>
            </a:extLst>
          </p:cNvPr>
          <p:cNvSpPr txBox="1">
            <a:spLocks/>
          </p:cNvSpPr>
          <p:nvPr/>
        </p:nvSpPr>
        <p:spPr>
          <a:xfrm>
            <a:off x="2934029" y="2538868"/>
            <a:ext cx="4290512" cy="84812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L’accueil dans l’officine :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Contact visuel dès l’entrée du patient, sourire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jamais s’adresser au patient depuis l’arrière de l’officine (échanger toujours en face-à-face)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Ne jamais quitter son poste avant le départ du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7CE82CDB-C40C-4427-5AD2-6DACA095EEE5}"/>
              </a:ext>
            </a:extLst>
          </p:cNvPr>
          <p:cNvGrpSpPr/>
          <p:nvPr/>
        </p:nvGrpSpPr>
        <p:grpSpPr>
          <a:xfrm>
            <a:off x="2934029" y="2224739"/>
            <a:ext cx="1140562" cy="267875"/>
            <a:chOff x="4820850" y="4231021"/>
            <a:chExt cx="1140562" cy="211541"/>
          </a:xfrm>
        </p:grpSpPr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A3F36C45-2B54-5195-BC66-DD8611C6A459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ECE5B0AB-F72C-A04B-9E16-EC24C62F2CD0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orme libre 37">
              <a:extLst>
                <a:ext uri="{FF2B5EF4-FFF2-40B4-BE49-F238E27FC236}">
                  <a16:creationId xmlns:a16="http://schemas.microsoft.com/office/drawing/2014/main" id="{B760B276-B6C1-B090-1347-E6DE5C82C54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9" name="Espace réservé du contenu 2">
            <a:extLst>
              <a:ext uri="{FF2B5EF4-FFF2-40B4-BE49-F238E27FC236}">
                <a16:creationId xmlns:a16="http://schemas.microsoft.com/office/drawing/2014/main" id="{6704A284-9EA9-F8BF-2182-822105ACE130}"/>
              </a:ext>
            </a:extLst>
          </p:cNvPr>
          <p:cNvSpPr txBox="1">
            <a:spLocks/>
          </p:cNvSpPr>
          <p:nvPr/>
        </p:nvSpPr>
        <p:spPr>
          <a:xfrm>
            <a:off x="2965855" y="3823052"/>
            <a:ext cx="4306790" cy="105075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>
                <a:latin typeface="Helvetica Neue" panose="020B0604020202020204" pitchFamily="34" charset="0"/>
                <a:ea typeface="Helvetica Neue" panose="020B0604020202020204" pitchFamily="34" charset="0"/>
              </a:rPr>
              <a:t>L’accueil téléphonique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Se présenter et présenter l’officine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Ne pas interrompre la prise en charge des patients au comptoir (mise en attente des appels si nécessaire)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Converser avec discrétion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Activer le répondeur lorsque l’officine est fermée</a:t>
            </a: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8FD39432-E54B-9552-E16C-BB15E0775117}"/>
              </a:ext>
            </a:extLst>
          </p:cNvPr>
          <p:cNvGrpSpPr/>
          <p:nvPr/>
        </p:nvGrpSpPr>
        <p:grpSpPr>
          <a:xfrm>
            <a:off x="2929148" y="3526864"/>
            <a:ext cx="1140562" cy="211541"/>
            <a:chOff x="4820850" y="4231021"/>
            <a:chExt cx="1140562" cy="211541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DCC3B803-3710-66FB-5EC6-0781522EE006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B5FD1C4C-79AC-736C-2AEB-EE330102608F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orme libre 43">
              <a:extLst>
                <a:ext uri="{FF2B5EF4-FFF2-40B4-BE49-F238E27FC236}">
                  <a16:creationId xmlns:a16="http://schemas.microsoft.com/office/drawing/2014/main" id="{68E2FA97-E070-FF85-7DF1-20E36900BE4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356410" y="4761123"/>
            <a:ext cx="2213768" cy="117793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lnSpc>
                <a:spcPts val="1220"/>
              </a:lnSpc>
              <a:buNone/>
            </a:pPr>
            <a:r>
              <a:rPr lang="fr-FR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prise en charge </a:t>
            </a:r>
            <a:r>
              <a:rPr lang="fr-FR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personnes </a:t>
            </a:r>
            <a:r>
              <a:rPr lang="fr-FR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situation de handicap : </a:t>
            </a:r>
            <a:endParaRPr lang="fr-FR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accès adapté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comptoir adapté (hauteur, espace…)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Un passage vers le comptoir dégagé de toute entrave</a:t>
            </a:r>
          </a:p>
          <a:p>
            <a:pPr marL="0" lvl="2" indent="0" algn="just">
              <a:lnSpc>
                <a:spcPts val="1220"/>
              </a:lnSpc>
              <a:buNone/>
            </a:pP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08B36153-8235-6EAC-74F6-E115F84DF6C7}"/>
              </a:ext>
            </a:extLst>
          </p:cNvPr>
          <p:cNvGrpSpPr/>
          <p:nvPr/>
        </p:nvGrpSpPr>
        <p:grpSpPr>
          <a:xfrm>
            <a:off x="348912" y="4587997"/>
            <a:ext cx="1140562" cy="211541"/>
            <a:chOff x="4820850" y="4231021"/>
            <a:chExt cx="1140562" cy="211541"/>
          </a:xfrm>
        </p:grpSpPr>
        <p:sp>
          <p:nvSpPr>
            <p:cNvPr id="59" name="Ellipse 58">
              <a:extLst>
                <a:ext uri="{FF2B5EF4-FFF2-40B4-BE49-F238E27FC236}">
                  <a16:creationId xmlns:a16="http://schemas.microsoft.com/office/drawing/2014/main" id="{02A9E561-9191-1CED-8905-71E3B90C1625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Ellipse 59">
              <a:extLst>
                <a:ext uri="{FF2B5EF4-FFF2-40B4-BE49-F238E27FC236}">
                  <a16:creationId xmlns:a16="http://schemas.microsoft.com/office/drawing/2014/main" id="{5FB08470-1C18-D5D6-D90E-421A629B45F0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orme libre 60">
              <a:extLst>
                <a:ext uri="{FF2B5EF4-FFF2-40B4-BE49-F238E27FC236}">
                  <a16:creationId xmlns:a16="http://schemas.microsoft.com/office/drawing/2014/main" id="{3ECE4FD9-43EA-EFE8-0154-EFD6F215C8F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3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356411" y="6381248"/>
            <a:ext cx="2199710" cy="1040416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lnSpc>
                <a:spcPts val="1220"/>
              </a:lnSpc>
              <a:buNone/>
            </a:pP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L’espace de confidentialité: </a:t>
            </a:r>
            <a:endParaRPr lang="fr-FR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Clairement signalé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Adapté aux personnes à mobilité réduite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Propre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rangé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Equipé selon l’usage (vaccination, entretiens,…)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08B36153-8235-6EAC-74F6-E115F84DF6C7}"/>
              </a:ext>
            </a:extLst>
          </p:cNvPr>
          <p:cNvGrpSpPr/>
          <p:nvPr/>
        </p:nvGrpSpPr>
        <p:grpSpPr>
          <a:xfrm>
            <a:off x="360454" y="6056165"/>
            <a:ext cx="1140562" cy="211541"/>
            <a:chOff x="4820850" y="4231021"/>
            <a:chExt cx="1140562" cy="211541"/>
          </a:xfrm>
        </p:grpSpPr>
        <p:sp>
          <p:nvSpPr>
            <p:cNvPr id="65" name="Ellipse 64">
              <a:extLst>
                <a:ext uri="{FF2B5EF4-FFF2-40B4-BE49-F238E27FC236}">
                  <a16:creationId xmlns:a16="http://schemas.microsoft.com/office/drawing/2014/main" id="{02A9E561-9191-1CED-8905-71E3B90C1625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5FB08470-1C18-D5D6-D90E-421A629B45F0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orme libre 67">
              <a:extLst>
                <a:ext uri="{FF2B5EF4-FFF2-40B4-BE49-F238E27FC236}">
                  <a16:creationId xmlns:a16="http://schemas.microsoft.com/office/drawing/2014/main" id="{3ECE4FD9-43EA-EFE8-0154-EFD6F215C8F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0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374449" y="8027948"/>
            <a:ext cx="2230049" cy="166907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lnSpc>
                <a:spcPts val="1220"/>
              </a:lnSpc>
              <a:buNone/>
            </a:pPr>
            <a:r>
              <a:rPr lang="fr-FR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informations pratiques : </a:t>
            </a:r>
            <a:endParaRPr lang="fr-FR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Horaires d’ouvertures (en façade &amp; sur le répondeur tél.)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Nom 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pharmaciens et diplôme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Numéros d'urgences &amp; Informations gardes (en façade)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Croix verte allumée lorsque l’officine est ouverte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Coordonnées de l’officine à jour sur les moteurs de recherche</a:t>
            </a: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08B36153-8235-6EAC-74F6-E115F84DF6C7}"/>
              </a:ext>
            </a:extLst>
          </p:cNvPr>
          <p:cNvGrpSpPr/>
          <p:nvPr/>
        </p:nvGrpSpPr>
        <p:grpSpPr>
          <a:xfrm>
            <a:off x="416592" y="7772337"/>
            <a:ext cx="1140562" cy="211541"/>
            <a:chOff x="4820850" y="4231021"/>
            <a:chExt cx="1140562" cy="211541"/>
          </a:xfrm>
        </p:grpSpPr>
        <p:sp>
          <p:nvSpPr>
            <p:cNvPr id="74" name="Ellipse 73">
              <a:extLst>
                <a:ext uri="{FF2B5EF4-FFF2-40B4-BE49-F238E27FC236}">
                  <a16:creationId xmlns:a16="http://schemas.microsoft.com/office/drawing/2014/main" id="{02A9E561-9191-1CED-8905-71E3B90C1625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Ellipse 75">
              <a:extLst>
                <a:ext uri="{FF2B5EF4-FFF2-40B4-BE49-F238E27FC236}">
                  <a16:creationId xmlns:a16="http://schemas.microsoft.com/office/drawing/2014/main" id="{5FB08470-1C18-D5D6-D90E-421A629B45F0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orme libre 76">
              <a:extLst>
                <a:ext uri="{FF2B5EF4-FFF2-40B4-BE49-F238E27FC236}">
                  <a16:creationId xmlns:a16="http://schemas.microsoft.com/office/drawing/2014/main" id="{3ECE4FD9-43EA-EFE8-0154-EFD6F215C8F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Espace réservé du contenu 2">
            <a:extLst>
              <a:ext uri="{FF2B5EF4-FFF2-40B4-BE49-F238E27FC236}">
                <a16:creationId xmlns:a16="http://schemas.microsoft.com/office/drawing/2014/main" id="{6704A284-9EA9-F8BF-2182-822105ACE130}"/>
              </a:ext>
            </a:extLst>
          </p:cNvPr>
          <p:cNvSpPr txBox="1">
            <a:spLocks/>
          </p:cNvSpPr>
          <p:nvPr/>
        </p:nvSpPr>
        <p:spPr>
          <a:xfrm>
            <a:off x="2982135" y="5248312"/>
            <a:ext cx="4290510" cy="216074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>
                <a:latin typeface="Helvetica Neue" panose="020B0604020202020204" pitchFamily="34" charset="0"/>
                <a:ea typeface="Helvetica Neue" panose="020B0604020202020204" pitchFamily="34" charset="0"/>
              </a:rPr>
              <a:t>La discrétion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 comptoir rester discret afin que les autres patients ne puissent obtenir des informations protégées par le secret professionnel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Proposer au patient l’alternative de l’espace confidentialité si nécessaire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Préserver le secret lors des échanges avec les éventuels tiers du patient qui viendraient à l’officine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Détruire de manière appropriée les documents comportant des informations sur les patients (broyeur par ex.)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Toujours solliciter l’accord du patient avant de transmettre des informations le concernant à d’autres professionnels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santé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échanges entre les collaborateurs se font avec discrétion dans le back-office de la pharmacie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FD39432-E54B-9552-E16C-BB15E0775117}"/>
              </a:ext>
            </a:extLst>
          </p:cNvPr>
          <p:cNvGrpSpPr/>
          <p:nvPr/>
        </p:nvGrpSpPr>
        <p:grpSpPr>
          <a:xfrm>
            <a:off x="2934029" y="4989208"/>
            <a:ext cx="1140562" cy="211541"/>
            <a:chOff x="4820850" y="4231021"/>
            <a:chExt cx="1140562" cy="211541"/>
          </a:xfrm>
        </p:grpSpPr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DCC3B803-3710-66FB-5EC6-0781522EE006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B5FD1C4C-79AC-736C-2AEB-EE330102608F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orme libre 81">
              <a:extLst>
                <a:ext uri="{FF2B5EF4-FFF2-40B4-BE49-F238E27FC236}">
                  <a16:creationId xmlns:a16="http://schemas.microsoft.com/office/drawing/2014/main" id="{68E2FA97-E070-FF85-7DF1-20E36900BE4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" name="Espace réservé du contenu 2">
            <a:extLst>
              <a:ext uri="{FF2B5EF4-FFF2-40B4-BE49-F238E27FC236}">
                <a16:creationId xmlns:a16="http://schemas.microsoft.com/office/drawing/2014/main" id="{6704A284-9EA9-F8BF-2182-822105ACE130}"/>
              </a:ext>
            </a:extLst>
          </p:cNvPr>
          <p:cNvSpPr txBox="1">
            <a:spLocks/>
          </p:cNvSpPr>
          <p:nvPr/>
        </p:nvSpPr>
        <p:spPr>
          <a:xfrm>
            <a:off x="2934029" y="7811259"/>
            <a:ext cx="4290512" cy="199335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>
                <a:latin typeface="Helvetica Neue" panose="020B0604020202020204" pitchFamily="34" charset="0"/>
                <a:ea typeface="Helvetica Neue" panose="020B0604020202020204" pitchFamily="34" charset="0"/>
              </a:rPr>
              <a:t>La </a:t>
            </a:r>
            <a:r>
              <a:rPr lang="fr-FR" dirty="0">
                <a:latin typeface="Helvetica Neue" panose="020B0604020202020204" pitchFamily="34" charset="0"/>
                <a:ea typeface="Helvetica Neue" panose="020B0604020202020204" pitchFamily="34" charset="0"/>
              </a:rPr>
              <a:t>relation patient : </a:t>
            </a:r>
            <a:endParaRPr lang="fr-FR" dirty="0">
              <a:latin typeface="Helvetica Neue" panose="020B0604020202020204" pitchFamily="34" charset="0"/>
              <a:ea typeface="Helvetica Neue" panose="020B0604020202020204" pitchFamily="34" charset="0"/>
            </a:endParaRP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Être à l’écoute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Reformuler ou faire reformuler pour s’assurer de la bonne compréhension des attentes du patient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Expliquer systématiquement tout refus ou impossibilité de satisfaire une demande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Argumenter ses choix produits (indication, effets, conseils d’utilisations)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Rappeler les précautions d’emploi 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Retranscrire par écrit si nécessaire les points clefs</a:t>
            </a:r>
          </a:p>
          <a:p>
            <a:pPr marL="171450" lvl="2" indent="-171450" algn="just">
              <a:lnSpc>
                <a:spcPct val="90000"/>
              </a:lnSpc>
              <a:spcAft>
                <a:spcPts val="2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Information prix (remboursement , dépassement...)</a:t>
            </a:r>
          </a:p>
        </p:txBody>
      </p:sp>
      <p:grpSp>
        <p:nvGrpSpPr>
          <p:cNvPr id="84" name="Groupe 83">
            <a:extLst>
              <a:ext uri="{FF2B5EF4-FFF2-40B4-BE49-F238E27FC236}">
                <a16:creationId xmlns:a16="http://schemas.microsoft.com/office/drawing/2014/main" id="{8FD39432-E54B-9552-E16C-BB15E0775117}"/>
              </a:ext>
            </a:extLst>
          </p:cNvPr>
          <p:cNvGrpSpPr/>
          <p:nvPr/>
        </p:nvGrpSpPr>
        <p:grpSpPr>
          <a:xfrm>
            <a:off x="2934029" y="7517692"/>
            <a:ext cx="1140562" cy="211541"/>
            <a:chOff x="4820850" y="4231021"/>
            <a:chExt cx="1140562" cy="211541"/>
          </a:xfrm>
        </p:grpSpPr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DCC3B803-3710-66FB-5EC6-0781522EE006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B5FD1C4C-79AC-736C-2AEB-EE330102608F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orme libre 86">
              <a:extLst>
                <a:ext uri="{FF2B5EF4-FFF2-40B4-BE49-F238E27FC236}">
                  <a16:creationId xmlns:a16="http://schemas.microsoft.com/office/drawing/2014/main" id="{68E2FA97-E070-FF85-7DF1-20E36900BE4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9" name="Connecteur droit 8"/>
          <p:cNvCxnSpPr/>
          <p:nvPr/>
        </p:nvCxnSpPr>
        <p:spPr>
          <a:xfrm>
            <a:off x="2757525" y="2204871"/>
            <a:ext cx="11662" cy="7581572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B0EB0-AD3B-C866-2814-31C4B3C5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DD5E1-9C80-E60B-7B3E-E00628A6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B3266C-46B4-357A-E6AC-56945D108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014" y="1975810"/>
            <a:ext cx="2631093" cy="399096"/>
          </a:xfrm>
        </p:spPr>
        <p:txBody>
          <a:bodyPr/>
          <a:lstStyle/>
          <a:p>
            <a:r>
              <a:rPr lang="fr-FR" sz="1800" dirty="0"/>
              <a:t>Les Clés du Dialogue </a:t>
            </a:r>
            <a:r>
              <a:rPr lang="fr-FR" sz="1800" dirty="0" smtClean="0"/>
              <a:t>: s’aider </a:t>
            </a:r>
            <a:r>
              <a:rPr lang="fr-FR" sz="1800" dirty="0"/>
              <a:t>de la démarche ACROPOLE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0B98D-C35E-1BE7-D3C3-CAE18BD1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A451F5-2E7A-61AC-2D5A-B143875883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M.16 </a:t>
            </a:r>
            <a:r>
              <a:rPr lang="fr-FR" dirty="0"/>
              <a:t>L'accueil &amp; la confidentialité à l'officine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547D4-1EFE-2F55-F077-BB55E895FA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F833AC8-DDE9-6665-AF9B-353D4B93F0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BA9DB229-0A9B-410A-FDCB-3F1C47E57C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141220" y="9939635"/>
            <a:ext cx="408389" cy="490067"/>
          </a:xfrm>
          <a:prstGeom prst="rect">
            <a:avLst/>
          </a:prstGeom>
        </p:spPr>
      </p:pic>
      <p:grpSp>
        <p:nvGrpSpPr>
          <p:cNvPr id="66" name="Groupe 65">
            <a:extLst>
              <a:ext uri="{FF2B5EF4-FFF2-40B4-BE49-F238E27FC236}">
                <a16:creationId xmlns:a16="http://schemas.microsoft.com/office/drawing/2014/main" id="{AF082B2F-87DB-8F41-B712-A8FC5E381343}"/>
              </a:ext>
            </a:extLst>
          </p:cNvPr>
          <p:cNvGrpSpPr/>
          <p:nvPr/>
        </p:nvGrpSpPr>
        <p:grpSpPr>
          <a:xfrm>
            <a:off x="377102" y="1926095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2A2E392F-CB37-425E-2EBE-97FDE71A28FC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7AAA3EDE-7264-3A9A-797A-F119D93CA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824" y="10401255"/>
            <a:ext cx="1700927" cy="161841"/>
          </a:xfrm>
        </p:spPr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2.10 </a:t>
            </a:r>
            <a:r>
              <a:rPr lang="fr-FR" dirty="0" smtClean="0">
                <a:solidFill>
                  <a:schemeClr val="tx1"/>
                </a:solidFill>
              </a:rPr>
              <a:t>/</a:t>
            </a:r>
            <a:r>
              <a:rPr lang="fr-FR" dirty="0" smtClean="0"/>
              <a:t> </a:t>
            </a:r>
            <a:r>
              <a:rPr lang="fr-FR" dirty="0" smtClean="0"/>
              <a:t>Avril </a:t>
            </a:r>
            <a:r>
              <a:rPr lang="fr-FR" dirty="0" smtClean="0"/>
              <a:t>2026</a:t>
            </a:r>
            <a:endParaRPr lang="en-US" dirty="0"/>
          </a:p>
        </p:txBody>
      </p:sp>
      <p:sp>
        <p:nvSpPr>
          <p:cNvPr id="24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633858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dirty="0"/>
              <a:t>1.1 </a:t>
            </a:r>
            <a:r>
              <a:rPr lang="fr-FR" b="0" dirty="0"/>
              <a:t>Accueil et identification de l’usager du système de </a:t>
            </a:r>
            <a:r>
              <a:rPr lang="fr-FR" b="0" dirty="0" smtClean="0"/>
              <a:t>santé</a:t>
            </a:r>
          </a:p>
          <a:p>
            <a:r>
              <a:rPr lang="fr-FR" dirty="0" smtClean="0"/>
              <a:t>1.2 </a:t>
            </a:r>
            <a:r>
              <a:rPr lang="fr-FR" b="0" dirty="0"/>
              <a:t>Écoute et information de l’usager du système de santé</a:t>
            </a:r>
            <a:endParaRPr lang="en-US" dirty="0"/>
          </a:p>
        </p:txBody>
      </p:sp>
      <p:sp>
        <p:nvSpPr>
          <p:cNvPr id="25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3299461" y="9979817"/>
            <a:ext cx="3054271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Accueil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besoins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8DCBB26-EA07-D54D-B863-EF86E3191154}"/>
              </a:ext>
            </a:extLst>
          </p:cNvPr>
          <p:cNvSpPr txBox="1"/>
          <p:nvPr/>
        </p:nvSpPr>
        <p:spPr>
          <a:xfrm>
            <a:off x="660573" y="9012211"/>
            <a:ext cx="2297859" cy="726270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lIns="180000" tIns="108000" anchor="t">
            <a:noAutofit/>
          </a:bodyPr>
          <a:lstStyle/>
          <a:p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:</a:t>
            </a:r>
          </a:p>
          <a:p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Accueil pharmaceutique des patients sans ordonnance - ONP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A5F58EC-3D82-460E-8416-396A7F83EBF1}"/>
              </a:ext>
            </a:extLst>
          </p:cNvPr>
          <p:cNvSpPr txBox="1"/>
          <p:nvPr/>
        </p:nvSpPr>
        <p:spPr>
          <a:xfrm>
            <a:off x="364586" y="2819045"/>
            <a:ext cx="305820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ACCUEILLIR </a:t>
            </a: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Se rendre entièrement disponible pour prendre en charge son interlocuteur est une exigence prioritaire.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Bien appréhender l’objet de l’entretien nécessite de laisser au demandeur le temps de s’exprimer. L’écoute doit être attentive. 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RECHERCHER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Compléter les demandes exposées par des questions ouvertes et des questions  fermées est indispensable.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ORDONNER (reformuler)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Remettre en ordre les déclarations permet de s’assurer que rien n’a été omis.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PRÉCONISER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L’analyse de l’ensemble des informations collectées permet une évaluation qui détermine la conduite à tenir.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Expliquer les raisons de la décision prise pour favoriser l’adhésion au traitement. Associer les conseils hygiéno-diététiques pour en renforcer l’efficacité.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LIBELLER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Plan de prise et/ou posologie sur les boites.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ENTÉRINER :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S’assurer de la compréhension et de l’absence de questions du patient, ouvrir sur une autre demande et prendre congé. </a:t>
            </a:r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3FB3266C-46B4-357A-E6AC-56945D108360}"/>
              </a:ext>
            </a:extLst>
          </p:cNvPr>
          <p:cNvSpPr txBox="1">
            <a:spLocks/>
          </p:cNvSpPr>
          <p:nvPr/>
        </p:nvSpPr>
        <p:spPr>
          <a:xfrm>
            <a:off x="4293971" y="2099000"/>
            <a:ext cx="2483795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dévouement</a:t>
            </a:r>
            <a:endParaRPr lang="fr-FR" sz="1800" dirty="0"/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AF082B2F-87DB-8F41-B712-A8FC5E381343}"/>
              </a:ext>
            </a:extLst>
          </p:cNvPr>
          <p:cNvGrpSpPr/>
          <p:nvPr/>
        </p:nvGrpSpPr>
        <p:grpSpPr>
          <a:xfrm>
            <a:off x="3919059" y="2049285"/>
            <a:ext cx="290053" cy="292100"/>
            <a:chOff x="225503" y="2443266"/>
            <a:chExt cx="290053" cy="292100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2A2E392F-CB37-425E-2EBE-97FDE71A28FC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7AAA3EDE-7264-3A9A-797A-F119D93CA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A5F58EC-3D82-460E-8416-396A7F83EBF1}"/>
              </a:ext>
            </a:extLst>
          </p:cNvPr>
          <p:cNvSpPr txBox="1"/>
          <p:nvPr/>
        </p:nvSpPr>
        <p:spPr>
          <a:xfrm>
            <a:off x="3867211" y="2450210"/>
            <a:ext cx="3337313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 pharmacien en tant que professionnel de santé doit faire preuve du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même dévouement envers toutes les personnes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qui ont recours à son art.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 pharmacien doit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traiter les patients de manière égalitaire sans discrimination aucune et leur dispenser la même qualité de soins et de prestations, indépendamment par exemple de caractéristiques liées à l’âge, au sexe ou à tout autre critère subjectif.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Les convictions personnelles du pharmacien ne doivent pas s’opposer à la mise en œuvre de ces principes. </a:t>
            </a:r>
          </a:p>
        </p:txBody>
      </p:sp>
      <p:sp>
        <p:nvSpPr>
          <p:cNvPr id="35" name="Espace réservé du contenu 2">
            <a:extLst>
              <a:ext uri="{FF2B5EF4-FFF2-40B4-BE49-F238E27FC236}">
                <a16:creationId xmlns:a16="http://schemas.microsoft.com/office/drawing/2014/main" id="{3FB3266C-46B4-357A-E6AC-56945D108360}"/>
              </a:ext>
            </a:extLst>
          </p:cNvPr>
          <p:cNvSpPr txBox="1">
            <a:spLocks/>
          </p:cNvSpPr>
          <p:nvPr/>
        </p:nvSpPr>
        <p:spPr>
          <a:xfrm>
            <a:off x="4367302" y="5324536"/>
            <a:ext cx="2926704" cy="3491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</a:t>
            </a:r>
            <a:r>
              <a:rPr lang="fr-FR" sz="1800" dirty="0"/>
              <a:t>secret médical</a:t>
            </a:r>
            <a:endParaRPr lang="fr-FR" sz="1800" dirty="0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F082B2F-87DB-8F41-B712-A8FC5E381343}"/>
              </a:ext>
            </a:extLst>
          </p:cNvPr>
          <p:cNvGrpSpPr/>
          <p:nvPr/>
        </p:nvGrpSpPr>
        <p:grpSpPr>
          <a:xfrm>
            <a:off x="3958746" y="5231984"/>
            <a:ext cx="290053" cy="292100"/>
            <a:chOff x="225503" y="2443266"/>
            <a:chExt cx="290053" cy="292100"/>
          </a:xfrm>
        </p:grpSpPr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2A2E392F-CB37-425E-2EBE-97FDE71A28FC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7AAA3EDE-7264-3A9A-797A-F119D93CA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5A5F58EC-3D82-460E-8416-396A7F83EBF1}"/>
              </a:ext>
            </a:extLst>
          </p:cNvPr>
          <p:cNvSpPr txBox="1"/>
          <p:nvPr/>
        </p:nvSpPr>
        <p:spPr>
          <a:xfrm>
            <a:off x="3886200" y="5689218"/>
            <a:ext cx="333731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Il s'impose à tous les professionnels de santé.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Il protège les informations relatives à la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dimension médicale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du patient et au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respect de la vie privée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. Il couvre également l’identité du patient. 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Toute personne prise en charge par l’officine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 droit au respect de sa vie privée et du secret des informations la concernant.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Il concerne l’ensemble des collaborateurs de l’officine.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La conservation et la divulgation des informations sur support informatique sont strictement réglementées (RGPD). </a:t>
            </a:r>
          </a:p>
          <a:p>
            <a:pPr marL="171450" indent="-171450" algn="just">
              <a:spcAft>
                <a:spcPts val="600"/>
              </a:spcAft>
              <a:buClr>
                <a:srgbClr val="812A4D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En cas de diagnostic ou de pronostic grave, le secret professionnel ne s'oppose pas à ce que la famille, les proches de la personne malade ou la personne de confiance reçoivent les informations nécessaires destinées à leur permettre d'apporter un soutien direct à celle-ci, sauf opposition de sa part.</a:t>
            </a:r>
          </a:p>
        </p:txBody>
      </p:sp>
      <p:cxnSp>
        <p:nvCxnSpPr>
          <p:cNvPr id="40" name="Connecteur droit 39"/>
          <p:cNvCxnSpPr/>
          <p:nvPr/>
        </p:nvCxnSpPr>
        <p:spPr>
          <a:xfrm>
            <a:off x="3727638" y="2112152"/>
            <a:ext cx="11662" cy="7581572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3960866" y="5040080"/>
            <a:ext cx="333314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8579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719</TotalTime>
  <Words>900</Words>
  <Application>Microsoft Office PowerPoint</Application>
  <PresentationFormat>Personnalisé</PresentationFormat>
  <Paragraphs>93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Azo Sans</vt:lpstr>
      <vt:lpstr>Courier New</vt:lpstr>
      <vt:lpstr>Helvetica Neue</vt:lpstr>
      <vt:lpstr>Thème Office</vt:lpstr>
      <vt:lpstr>mémo</vt:lpstr>
      <vt:lpstr>mémo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</dc:title>
  <dc:creator>Sébastien QUESSON</dc:creator>
  <cp:lastModifiedBy>Cécile LUGAND</cp:lastModifiedBy>
  <cp:revision>143</cp:revision>
  <dcterms:created xsi:type="dcterms:W3CDTF">2025-12-16T10:16:15Z</dcterms:created>
  <dcterms:modified xsi:type="dcterms:W3CDTF">2026-04-07T09:27:51Z</dcterms:modified>
</cp:coreProperties>
</file>