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59"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66"/>
    <p:restoredTop sz="94626"/>
  </p:normalViewPr>
  <p:slideViewPr>
    <p:cSldViewPr snapToGrid="0">
      <p:cViewPr varScale="1">
        <p:scale>
          <a:sx n="70" d="100"/>
          <a:sy n="70" d="100"/>
        </p:scale>
        <p:origin x="3726" y="96"/>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07/04/2026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solidFill>
                  <a:schemeClr val="bg2"/>
                </a:solidFill>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bg2"/>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2"/>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solidFill>
                  <a:schemeClr val="bg2"/>
                </a:solidFill>
              </a:defRPr>
            </a:lvl1pPr>
          </a:lstStyle>
          <a:p>
            <a:r>
              <a:rPr lang="fr-FR" dirty="0"/>
              <a:t>Version 2.2 / Mois année </a:t>
            </a:r>
            <a:endParaRPr lang="en-US" dirty="0"/>
          </a:p>
        </p:txBody>
      </p:sp>
      <p:sp>
        <p:nvSpPr>
          <p:cNvPr id="5" name="Footer Placeholder 4"/>
          <p:cNvSpPr>
            <a:spLocks noGrp="1"/>
          </p:cNvSpPr>
          <p:nvPr>
            <p:ph type="ftr" sz="quarter" idx="11"/>
          </p:nvPr>
        </p:nvSpPr>
        <p:spPr>
          <a:xfrm>
            <a:off x="665603" y="9979818"/>
            <a:ext cx="2131036" cy="409702"/>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bg2"/>
            </a:solidFill>
          </a:ln>
        </p:spPr>
        <p:txBody>
          <a:bodyPr lIns="72000" tIns="0" rIns="0" bIns="0" anchor="ctr">
            <a:noAutofit/>
          </a:bodyPr>
          <a:lstStyle>
            <a:lvl1pPr>
              <a:buFontTx/>
              <a:buNone/>
              <a:defRPr sz="1600" b="0">
                <a:solidFill>
                  <a:schemeClr val="bg2"/>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bg2"/>
            </a:solidFill>
          </a:ln>
        </p:spPr>
        <p:txBody>
          <a:bodyPr tIns="72000" rIns="0" bIns="0">
            <a:noAutofit/>
          </a:bodyPr>
          <a:lstStyle>
            <a:lvl1pPr>
              <a:buFontTx/>
              <a:buNone/>
              <a:defRPr sz="700">
                <a:solidFill>
                  <a:schemeClr val="bg2"/>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bg2"/>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3367">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bg2"/>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3"/>
          </p:nvPr>
        </p:nvSpPr>
        <p:spPr>
          <a:xfrm>
            <a:off x="665603" y="9979818"/>
            <a:ext cx="2024356"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/2</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3493"/>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flipH="1">
            <a:off x="3657600" y="10024452"/>
            <a:ext cx="99" cy="320437"/>
          </a:xfrm>
          <a:prstGeom prst="line">
            <a:avLst/>
          </a:prstGeom>
          <a:ln w="6350">
            <a:solidFill>
              <a:schemeClr val="accent2"/>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2903220" y="9983386"/>
            <a:ext cx="2630925"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bg2"/>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3.sv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9.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p:txBody>
          <a:bodyPr/>
          <a:lstStyle/>
          <a:p>
            <a:r>
              <a:rPr lang="fr-FR" dirty="0"/>
              <a:t>mémo</a:t>
            </a:r>
          </a:p>
        </p:txBody>
      </p:sp>
      <p:sp>
        <p:nvSpPr>
          <p:cNvPr id="3" name="Espace réservé du contenu 2">
            <a:extLst>
              <a:ext uri="{FF2B5EF4-FFF2-40B4-BE49-F238E27FC236}">
                <a16:creationId xmlns:a16="http://schemas.microsoft.com/office/drawing/2014/main" id="{6B22F8DC-FE66-F0E9-108A-5CE9C2F7E4EB}"/>
              </a:ext>
            </a:extLst>
          </p:cNvPr>
          <p:cNvSpPr>
            <a:spLocks noGrp="1"/>
          </p:cNvSpPr>
          <p:nvPr>
            <p:ph idx="1"/>
          </p:nvPr>
        </p:nvSpPr>
        <p:spPr>
          <a:xfrm>
            <a:off x="752015" y="2004521"/>
            <a:ext cx="5562320" cy="399096"/>
          </a:xfrm>
        </p:spPr>
        <p:txBody>
          <a:bodyPr/>
          <a:lstStyle/>
          <a:p>
            <a:r>
              <a:rPr lang="fr-FR" dirty="0"/>
              <a:t>Le Double contrôle, en pratique :</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a:t>/2</a:t>
            </a:r>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smtClean="0"/>
              <a:t>M.11 </a:t>
            </a:r>
            <a:r>
              <a:rPr lang="fr-FR" dirty="0"/>
              <a:t>Le double contrôle</a:t>
            </a:r>
            <a:endParaRPr lang="fr-FR" b="0"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a:xfrm>
            <a:off x="5243513" y="937614"/>
            <a:ext cx="1980000" cy="720000"/>
          </a:xfrm>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2.10</a:t>
            </a:r>
            <a:r>
              <a:rPr lang="fr-FR" dirty="0" smtClean="0">
                <a:solidFill>
                  <a:schemeClr val="tx1"/>
                </a:solidFill>
              </a:rPr>
              <a:t> </a:t>
            </a:r>
            <a:r>
              <a:rPr lang="fr-FR" dirty="0">
                <a:solidFill>
                  <a:schemeClr val="tx1"/>
                </a:solidFill>
              </a:rPr>
              <a:t>/</a:t>
            </a:r>
            <a:r>
              <a:rPr lang="fr-FR" dirty="0"/>
              <a:t> </a:t>
            </a:r>
            <a:r>
              <a:rPr lang="fr-FR" dirty="0" smtClean="0"/>
              <a:t>Avril </a:t>
            </a:r>
            <a:r>
              <a:rPr lang="fr-FR" dirty="0" smtClean="0"/>
              <a:t>2026 </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2" y="9979818"/>
            <a:ext cx="3060577" cy="409702"/>
          </a:xfrm>
        </p:spPr>
        <p:txBody>
          <a:bodyPr/>
          <a:lstStyle/>
          <a:p>
            <a:r>
              <a:rPr lang="en-US" dirty="0" smtClean="0"/>
              <a:t>Sous-theme :</a:t>
            </a:r>
          </a:p>
          <a:p>
            <a:r>
              <a:rPr lang="fr-FR" b="0" dirty="0"/>
              <a:t>2.1 Dispensation en officine et à domicile de médicaments sur prescription</a:t>
            </a:r>
            <a:endParaRPr lang="en-US" b="0" dirty="0"/>
          </a:p>
        </p:txBody>
      </p:sp>
      <p:pic>
        <p:nvPicPr>
          <p:cNvPr id="41" name="Graphique 40">
            <a:extLst>
              <a:ext uri="{FF2B5EF4-FFF2-40B4-BE49-F238E27FC236}">
                <a16:creationId xmlns:a16="http://schemas.microsoft.com/office/drawing/2014/main" id="{DCD27629-E795-ACB4-3E21-EAE224419228}"/>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41220" y="9956913"/>
            <a:ext cx="408389" cy="455510"/>
          </a:xfrm>
          <a:prstGeom prst="rect">
            <a:avLst/>
          </a:prstGeom>
        </p:spPr>
      </p:pic>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3761009" y="9983933"/>
            <a:ext cx="2830591"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8 : Double </a:t>
            </a:r>
            <a:r>
              <a:rPr lang="en-US" dirty="0" err="1" smtClean="0">
                <a:latin typeface="Arial" panose="020B0604020202020204" pitchFamily="34" charset="0"/>
                <a:cs typeface="Arial" panose="020B0604020202020204" pitchFamily="34" charset="0"/>
              </a:rPr>
              <a:t>contrôle</a:t>
            </a:r>
            <a:endParaRPr lang="en-US" dirty="0">
              <a:latin typeface="Arial" panose="020B0604020202020204" pitchFamily="34" charset="0"/>
              <a:cs typeface="Arial" panose="020B0604020202020204" pitchFamily="34" charset="0"/>
            </a:endParaRPr>
          </a:p>
        </p:txBody>
      </p:sp>
      <p:sp>
        <p:nvSpPr>
          <p:cNvPr id="48" name="Espace réservé du contenu 2">
            <a:extLst>
              <a:ext uri="{FF2B5EF4-FFF2-40B4-BE49-F238E27FC236}">
                <a16:creationId xmlns:a16="http://schemas.microsoft.com/office/drawing/2014/main" id="{ED0E3B48-A700-5838-DBEB-054168CDB5CB}"/>
              </a:ext>
            </a:extLst>
          </p:cNvPr>
          <p:cNvSpPr txBox="1">
            <a:spLocks/>
          </p:cNvSpPr>
          <p:nvPr/>
        </p:nvSpPr>
        <p:spPr>
          <a:xfrm>
            <a:off x="806333" y="2426266"/>
            <a:ext cx="6164836" cy="487871"/>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3"/>
            <a:r>
              <a:rPr lang="fr-FR" dirty="0">
                <a:latin typeface="Arial" panose="020B0604020202020204" pitchFamily="34" charset="0"/>
                <a:cs typeface="Arial" panose="020B0604020202020204" pitchFamily="34" charset="0"/>
              </a:rPr>
              <a:t>Lors des dispensations des erreurs peuvent survenir. La mise en place d’un double contrôle permet de détecter ces erreurs et de les corriger. C’est un élément indispensable d’un système d’assurance qualité à l’officine</a:t>
            </a:r>
            <a:r>
              <a:rPr lang="fr-FR" dirty="0" smtClean="0">
                <a:latin typeface="Arial" panose="020B0604020202020204" pitchFamily="34" charset="0"/>
                <a:cs typeface="Arial" panose="020B0604020202020204" pitchFamily="34" charset="0"/>
              </a:rPr>
              <a:t>. </a:t>
            </a:r>
            <a:endParaRPr lang="fr-FR" dirty="0">
              <a:latin typeface="Arial" panose="020B0604020202020204" pitchFamily="34" charset="0"/>
              <a:cs typeface="Arial" panose="020B0604020202020204" pitchFamily="34" charset="0"/>
            </a:endParaRPr>
          </a:p>
        </p:txBody>
      </p:sp>
      <p:sp>
        <p:nvSpPr>
          <p:cNvPr id="54" name="Forme libre 53">
            <a:extLst>
              <a:ext uri="{FF2B5EF4-FFF2-40B4-BE49-F238E27FC236}">
                <a16:creationId xmlns:a16="http://schemas.microsoft.com/office/drawing/2014/main" id="{B32017C4-1B1B-D6C5-C37A-23288D365705}"/>
              </a:ext>
            </a:extLst>
          </p:cNvPr>
          <p:cNvSpPr/>
          <p:nvPr/>
        </p:nvSpPr>
        <p:spPr>
          <a:xfrm>
            <a:off x="394950" y="3713247"/>
            <a:ext cx="6732118" cy="69773"/>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3920338 w 3920338"/>
              <a:gd name="csY0" fmla="*/ 0 h 56057"/>
              <a:gd name="csX1" fmla="*/ 3391038 w 3920338"/>
              <a:gd name="csY1" fmla="*/ 0 h 56057"/>
              <a:gd name="csX2" fmla="*/ 3350076 w 3920338"/>
              <a:gd name="csY2" fmla="*/ 56057 h 56057"/>
              <a:gd name="csX3" fmla="*/ 3309115 w 3920338"/>
              <a:gd name="csY3" fmla="*/ 0 h 56057"/>
              <a:gd name="csX4" fmla="*/ 0 w 3920338"/>
              <a:gd name="csY4" fmla="*/ 0 h 56057"/>
              <a:gd name="csX0" fmla="*/ 6732118 w 6732118"/>
              <a:gd name="csY0" fmla="*/ 0 h 69773"/>
              <a:gd name="csX1" fmla="*/ 3391038 w 6732118"/>
              <a:gd name="csY1" fmla="*/ 13716 h 69773"/>
              <a:gd name="csX2" fmla="*/ 3350076 w 6732118"/>
              <a:gd name="csY2" fmla="*/ 69773 h 69773"/>
              <a:gd name="csX3" fmla="*/ 3309115 w 6732118"/>
              <a:gd name="csY3" fmla="*/ 13716 h 69773"/>
              <a:gd name="csX4" fmla="*/ 0 w 6732118"/>
              <a:gd name="csY4" fmla="*/ 13716 h 69773"/>
            </a:gdLst>
            <a:ahLst/>
            <a:cxnLst>
              <a:cxn ang="0">
                <a:pos x="csX0" y="csY0"/>
              </a:cxn>
              <a:cxn ang="0">
                <a:pos x="csX1" y="csY1"/>
              </a:cxn>
              <a:cxn ang="0">
                <a:pos x="csX2" y="csY2"/>
              </a:cxn>
              <a:cxn ang="0">
                <a:pos x="csX3" y="csY3"/>
              </a:cxn>
              <a:cxn ang="0">
                <a:pos x="csX4" y="csY4"/>
              </a:cxn>
            </a:cxnLst>
            <a:rect l="l" t="t" r="r" b="b"/>
            <a:pathLst>
              <a:path w="6732118" h="69773">
                <a:moveTo>
                  <a:pt x="6732118" y="0"/>
                </a:moveTo>
                <a:lnTo>
                  <a:pt x="3391038" y="13716"/>
                </a:lnTo>
                <a:lnTo>
                  <a:pt x="3350076" y="69773"/>
                </a:lnTo>
                <a:lnTo>
                  <a:pt x="3309115" y="13716"/>
                </a:lnTo>
                <a:lnTo>
                  <a:pt x="0" y="13716"/>
                </a:lnTo>
              </a:path>
            </a:pathLst>
          </a:custGeom>
          <a:noFill/>
          <a:ln w="31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55" name="Espace réservé du contenu 2">
            <a:extLst>
              <a:ext uri="{FF2B5EF4-FFF2-40B4-BE49-F238E27FC236}">
                <a16:creationId xmlns:a16="http://schemas.microsoft.com/office/drawing/2014/main" id="{3657DFE4-83C2-7610-5718-1567C3FFF5B4}"/>
              </a:ext>
            </a:extLst>
          </p:cNvPr>
          <p:cNvSpPr txBox="1">
            <a:spLocks/>
          </p:cNvSpPr>
          <p:nvPr/>
        </p:nvSpPr>
        <p:spPr>
          <a:xfrm>
            <a:off x="752015" y="3016726"/>
            <a:ext cx="6219154" cy="647964"/>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1"/>
            <a:r>
              <a:rPr lang="fr-FR" sz="1050" dirty="0">
                <a:solidFill>
                  <a:schemeClr val="bg2"/>
                </a:solidFill>
                <a:latin typeface="Arial" panose="020B0604020202020204" pitchFamily="34" charset="0"/>
                <a:cs typeface="Arial" panose="020B0604020202020204" pitchFamily="34" charset="0"/>
              </a:rPr>
              <a:t>Le double contrôle ne concerne pas uniquement la vérification de ce qui a été délivré au regard de ce qui a été prescrit mais doit intégrer une analyse pharmaceutique. </a:t>
            </a:r>
          </a:p>
          <a:p>
            <a:pPr lvl="1"/>
            <a:r>
              <a:rPr lang="fr-FR" sz="1050" dirty="0">
                <a:solidFill>
                  <a:schemeClr val="bg2"/>
                </a:solidFill>
                <a:latin typeface="Arial" panose="020B0604020202020204" pitchFamily="34" charset="0"/>
                <a:cs typeface="Arial" panose="020B0604020202020204" pitchFamily="34" charset="0"/>
              </a:rPr>
              <a:t>Cependant, il ne </a:t>
            </a:r>
            <a:r>
              <a:rPr lang="fr-FR" sz="1050" dirty="0">
                <a:solidFill>
                  <a:schemeClr val="bg2"/>
                </a:solidFill>
                <a:latin typeface="Arial" panose="020B0604020202020204" pitchFamily="34" charset="0"/>
                <a:cs typeface="Arial" panose="020B0604020202020204" pitchFamily="34" charset="0"/>
              </a:rPr>
              <a:t>remplace en aucun cas l’analyse pharmaceutique effectuée </a:t>
            </a:r>
            <a:r>
              <a:rPr lang="fr-FR" sz="1050" dirty="0">
                <a:solidFill>
                  <a:schemeClr val="bg2"/>
                </a:solidFill>
                <a:latin typeface="Arial" panose="020B0604020202020204" pitchFamily="34" charset="0"/>
                <a:cs typeface="Arial" panose="020B0604020202020204" pitchFamily="34" charset="0"/>
              </a:rPr>
              <a:t> par </a:t>
            </a:r>
            <a:r>
              <a:rPr lang="fr-FR" sz="1050" dirty="0">
                <a:solidFill>
                  <a:schemeClr val="bg2"/>
                </a:solidFill>
                <a:latin typeface="Arial" panose="020B0604020202020204" pitchFamily="34" charset="0"/>
                <a:cs typeface="Arial" panose="020B0604020202020204" pitchFamily="34" charset="0"/>
              </a:rPr>
              <a:t>un pharmacien au moment de la dispensation</a:t>
            </a:r>
            <a:r>
              <a:rPr lang="fr-FR" sz="1050" dirty="0">
                <a:solidFill>
                  <a:schemeClr val="bg2"/>
                </a:solidFill>
                <a:latin typeface="Arial" panose="020B0604020202020204" pitchFamily="34" charset="0"/>
                <a:cs typeface="Arial" panose="020B0604020202020204" pitchFamily="34" charset="0"/>
              </a:rPr>
              <a:t>. </a:t>
            </a:r>
          </a:p>
        </p:txBody>
      </p:sp>
      <p:graphicFrame>
        <p:nvGraphicFramePr>
          <p:cNvPr id="69" name="Tableau 68">
            <a:extLst>
              <a:ext uri="{FF2B5EF4-FFF2-40B4-BE49-F238E27FC236}">
                <a16:creationId xmlns:a16="http://schemas.microsoft.com/office/drawing/2014/main" id="{1C201E37-D62A-440D-03D6-D0B5E9CF63A9}"/>
              </a:ext>
            </a:extLst>
          </p:cNvPr>
          <p:cNvGraphicFramePr>
            <a:graphicFrameLocks noGrp="1"/>
          </p:cNvGraphicFramePr>
          <p:nvPr>
            <p:extLst>
              <p:ext uri="{D42A27DB-BD31-4B8C-83A1-F6EECF244321}">
                <p14:modId xmlns:p14="http://schemas.microsoft.com/office/powerpoint/2010/main" val="930173253"/>
              </p:ext>
            </p:extLst>
          </p:nvPr>
        </p:nvGraphicFramePr>
        <p:xfrm>
          <a:off x="364585" y="3838918"/>
          <a:ext cx="6858928" cy="4562574"/>
        </p:xfrm>
        <a:graphic>
          <a:graphicData uri="http://schemas.openxmlformats.org/drawingml/2006/table">
            <a:tbl>
              <a:tblPr firstRow="1" bandRow="1">
                <a:tableStyleId>{5C22544A-7EE6-4342-B048-85BDC9FD1C3A}</a:tableStyleId>
              </a:tblPr>
              <a:tblGrid>
                <a:gridCol w="1049392">
                  <a:extLst>
                    <a:ext uri="{9D8B030D-6E8A-4147-A177-3AD203B41FA5}">
                      <a16:colId xmlns:a16="http://schemas.microsoft.com/office/drawing/2014/main" val="3990266307"/>
                    </a:ext>
                  </a:extLst>
                </a:gridCol>
                <a:gridCol w="2622337">
                  <a:extLst>
                    <a:ext uri="{9D8B030D-6E8A-4147-A177-3AD203B41FA5}">
                      <a16:colId xmlns:a16="http://schemas.microsoft.com/office/drawing/2014/main" val="1980154713"/>
                    </a:ext>
                  </a:extLst>
                </a:gridCol>
                <a:gridCol w="3187199">
                  <a:extLst>
                    <a:ext uri="{9D8B030D-6E8A-4147-A177-3AD203B41FA5}">
                      <a16:colId xmlns:a16="http://schemas.microsoft.com/office/drawing/2014/main" val="1808884131"/>
                    </a:ext>
                  </a:extLst>
                </a:gridCol>
              </a:tblGrid>
              <a:tr h="396000">
                <a:tc gridSpan="3">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100" dirty="0">
                          <a:solidFill>
                            <a:srgbClr val="000000"/>
                          </a:solidFill>
                          <a:effectLst/>
                          <a:latin typeface="Arial" panose="020B0604020202020204" pitchFamily="34" charset="0"/>
                          <a:cs typeface="Arial" panose="020B0604020202020204" pitchFamily="34" charset="0"/>
                        </a:rPr>
                        <a:t>En pratique on distingue </a:t>
                      </a:r>
                      <a:r>
                        <a:rPr lang="fr-FR" sz="1100" dirty="0">
                          <a:solidFill>
                            <a:schemeClr val="bg2"/>
                          </a:solidFill>
                          <a:effectLst/>
                          <a:latin typeface="Arial" panose="020B0604020202020204" pitchFamily="34" charset="0"/>
                          <a:cs typeface="Arial" panose="020B0604020202020204" pitchFamily="34" charset="0"/>
                        </a:rPr>
                        <a:t>2 variantes de double contrôle :</a:t>
                      </a:r>
                    </a:p>
                  </a:txBody>
                  <a:tcPr>
                    <a:lnB w="6350" cap="flat" cmpd="sng" algn="ctr">
                      <a:solidFill>
                        <a:schemeClr val="bg2"/>
                      </a:solidFill>
                      <a:prstDash val="dot"/>
                      <a:round/>
                      <a:headEnd type="none" w="med" len="med"/>
                      <a:tailEnd type="none" w="med" len="med"/>
                    </a:lnB>
                    <a:noFill/>
                  </a:tcPr>
                </a:tc>
                <a:tc hMerge="1">
                  <a:txBody>
                    <a:bodyPr/>
                    <a:lstStyle/>
                    <a:p>
                      <a:endParaRPr lang="fr-FR" dirty="0"/>
                    </a:p>
                  </a:txBody>
                  <a:tcPr>
                    <a:noFill/>
                  </a:tcPr>
                </a:tc>
                <a:tc hMerge="1">
                  <a:txBody>
                    <a:bodyPr/>
                    <a:lstStyle/>
                    <a:p>
                      <a:endParaRPr lang="fr-FR" dirty="0"/>
                    </a:p>
                  </a:txBody>
                  <a:tcPr>
                    <a:noFill/>
                  </a:tcPr>
                </a:tc>
                <a:extLst>
                  <a:ext uri="{0D108BD9-81ED-4DB2-BD59-A6C34878D82A}">
                    <a16:rowId xmlns:a16="http://schemas.microsoft.com/office/drawing/2014/main" val="3342473583"/>
                  </a:ext>
                </a:extLst>
              </a:tr>
              <a:tr h="540000">
                <a:tc>
                  <a:txBody>
                    <a:bodyPr/>
                    <a:lstStyle/>
                    <a:p>
                      <a:endParaRPr lang="fr-FR" dirty="0">
                        <a:latin typeface="Arial" panose="020B0604020202020204" pitchFamily="34" charset="0"/>
                        <a:cs typeface="Arial" panose="020B0604020202020204" pitchFamily="34" charset="0"/>
                      </a:endParaRPr>
                    </a:p>
                  </a:txBody>
                  <a:tcPr>
                    <a:lnL w="12700" cmpd="sng">
                      <a:noFill/>
                    </a:lnL>
                    <a:lnR w="6350" cap="flat" cmpd="sng" algn="ctr">
                      <a:solidFill>
                        <a:schemeClr val="bg2"/>
                      </a:solidFill>
                      <a:prstDash val="dot"/>
                      <a:round/>
                      <a:headEnd type="none" w="med" len="med"/>
                      <a:tailEnd type="none" w="med" len="med"/>
                    </a:lnR>
                    <a:lnT w="6350" cap="flat" cmpd="sng" algn="ctr">
                      <a:solidFill>
                        <a:schemeClr val="bg2"/>
                      </a:solidFill>
                      <a:prstDash val="dot"/>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FR" sz="1100" b="1" dirty="0">
                          <a:solidFill>
                            <a:schemeClr val="bg2"/>
                          </a:solidFill>
                          <a:latin typeface="Arial" panose="020B0604020202020204" pitchFamily="34" charset="0"/>
                          <a:cs typeface="Arial" panose="020B0604020202020204" pitchFamily="34" charset="0"/>
                        </a:rPr>
                        <a:t>Double contrôle </a:t>
                      </a:r>
                    </a:p>
                    <a:p>
                      <a:pPr algn="ctr"/>
                      <a:r>
                        <a:rPr lang="fr-FR" sz="1100" b="1" dirty="0">
                          <a:solidFill>
                            <a:schemeClr val="bg2"/>
                          </a:solidFill>
                          <a:latin typeface="Arial" panose="020B0604020202020204" pitchFamily="34" charset="0"/>
                          <a:cs typeface="Arial" panose="020B0604020202020204" pitchFamily="34" charset="0"/>
                        </a:rPr>
                        <a:t>en direct</a:t>
                      </a:r>
                    </a:p>
                  </a:txBody>
                  <a:tcPr marL="36000" marR="36000" marT="108000">
                    <a:lnL w="6350" cap="flat" cmpd="sng" algn="ctr">
                      <a:solidFill>
                        <a:schemeClr val="bg2"/>
                      </a:solidFill>
                      <a:prstDash val="dot"/>
                      <a:round/>
                      <a:headEnd type="none" w="med" len="med"/>
                      <a:tailEnd type="none" w="med" len="med"/>
                    </a:lnL>
                    <a:lnR w="6350" cap="flat" cmpd="sng" algn="ctr">
                      <a:solidFill>
                        <a:schemeClr val="bg2"/>
                      </a:solidFill>
                      <a:prstDash val="dot"/>
                      <a:round/>
                      <a:headEnd type="none" w="med" len="med"/>
                      <a:tailEnd type="none" w="med" len="med"/>
                    </a:lnR>
                    <a:lnT w="6350" cap="flat" cmpd="sng" algn="ctr">
                      <a:solidFill>
                        <a:schemeClr val="bg2"/>
                      </a:solidFill>
                      <a:prstDash val="dot"/>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fr-FR" sz="1100" b="1" dirty="0">
                          <a:solidFill>
                            <a:schemeClr val="bg2"/>
                          </a:solidFill>
                          <a:latin typeface="Arial" panose="020B0604020202020204" pitchFamily="34" charset="0"/>
                          <a:cs typeface="Arial" panose="020B0604020202020204" pitchFamily="34" charset="0"/>
                        </a:rPr>
                        <a:t>Double contrôle </a:t>
                      </a:r>
                      <a:r>
                        <a:rPr lang="fr-FR" sz="1100" b="1" dirty="0" smtClean="0">
                          <a:solidFill>
                            <a:schemeClr val="bg2"/>
                          </a:solidFill>
                          <a:latin typeface="Arial" panose="020B0604020202020204" pitchFamily="34" charset="0"/>
                          <a:cs typeface="Arial" panose="020B0604020202020204" pitchFamily="34" charset="0"/>
                        </a:rPr>
                        <a:t>en différé</a:t>
                      </a:r>
                      <a:endParaRPr lang="fr-FR" sz="1100" b="1" dirty="0">
                        <a:solidFill>
                          <a:schemeClr val="bg2"/>
                        </a:solidFill>
                        <a:latin typeface="Arial" panose="020B0604020202020204" pitchFamily="34" charset="0"/>
                        <a:cs typeface="Arial" panose="020B0604020202020204" pitchFamily="34" charset="0"/>
                      </a:endParaRPr>
                    </a:p>
                  </a:txBody>
                  <a:tcPr marL="36000" marR="36000" marT="108000">
                    <a:lnL w="6350" cap="flat" cmpd="sng" algn="ctr">
                      <a:solidFill>
                        <a:schemeClr val="bg2"/>
                      </a:solidFill>
                      <a:prstDash val="dot"/>
                      <a:round/>
                      <a:headEnd type="none" w="med" len="med"/>
                      <a:tailEnd type="none" w="med" len="med"/>
                    </a:lnL>
                    <a:lnR w="9525" cap="flat" cmpd="sng" algn="ctr">
                      <a:noFill/>
                      <a:prstDash val="sysDot"/>
                      <a:round/>
                      <a:headEnd type="none" w="med" len="med"/>
                      <a:tailEnd type="none" w="med" len="med"/>
                    </a:lnR>
                    <a:lnT w="6350" cap="flat" cmpd="sng" algn="ctr">
                      <a:solidFill>
                        <a:schemeClr val="bg2"/>
                      </a:solidFill>
                      <a:prstDash val="dot"/>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5509319"/>
                  </a:ext>
                </a:extLst>
              </a:tr>
              <a:tr h="943494">
                <a:tc>
                  <a:txBody>
                    <a:bodyPr/>
                    <a:lstStyle/>
                    <a:p>
                      <a:r>
                        <a:rPr lang="fr-FR" sz="1050" b="0" i="0" dirty="0">
                          <a:latin typeface="Arial" panose="020B0604020202020204" pitchFamily="34" charset="0"/>
                          <a:cs typeface="Arial" panose="020B0604020202020204" pitchFamily="34" charset="0"/>
                        </a:rPr>
                        <a:t>Principes</a:t>
                      </a:r>
                    </a:p>
                  </a:txBody>
                  <a:tcPr anchor="ctr">
                    <a:lnL w="12700" cmpd="sng">
                      <a:noFill/>
                    </a:lnL>
                    <a:lnR w="6350" cap="flat" cmpd="sng" algn="ctr">
                      <a:solidFill>
                        <a:schemeClr val="bg2"/>
                      </a:solidFill>
                      <a:prstDash val="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algn="ctr"/>
                      <a:r>
                        <a:rPr lang="fr-FR" sz="1050" b="0" i="0" dirty="0">
                          <a:solidFill>
                            <a:schemeClr val="tx1"/>
                          </a:solidFill>
                          <a:latin typeface="Arial" panose="020B0604020202020204" pitchFamily="34" charset="0"/>
                          <a:cs typeface="Arial" panose="020B0604020202020204" pitchFamily="34" charset="0"/>
                        </a:rPr>
                        <a:t>Il est réalisé </a:t>
                      </a:r>
                      <a:r>
                        <a:rPr lang="fr-FR" sz="1050" b="1" i="0" u="sng" dirty="0">
                          <a:solidFill>
                            <a:schemeClr val="tx1"/>
                          </a:solidFill>
                          <a:latin typeface="Arial" panose="020B0604020202020204" pitchFamily="34" charset="0"/>
                          <a:cs typeface="Arial" panose="020B0604020202020204" pitchFamily="34" charset="0"/>
                        </a:rPr>
                        <a:t>avant</a:t>
                      </a:r>
                      <a:r>
                        <a:rPr lang="fr-FR" sz="1050" b="0" i="0" dirty="0">
                          <a:solidFill>
                            <a:schemeClr val="tx1"/>
                          </a:solidFill>
                          <a:latin typeface="Arial" panose="020B0604020202020204" pitchFamily="34" charset="0"/>
                          <a:cs typeface="Arial" panose="020B0604020202020204" pitchFamily="34" charset="0"/>
                        </a:rPr>
                        <a:t> de finaliser la dispensation, par un </a:t>
                      </a:r>
                      <a:r>
                        <a:rPr lang="fr-FR" sz="1050" b="0" i="0" dirty="0" smtClean="0">
                          <a:solidFill>
                            <a:schemeClr val="tx1"/>
                          </a:solidFill>
                          <a:latin typeface="Arial" panose="020B0604020202020204" pitchFamily="34" charset="0"/>
                          <a:cs typeface="Arial" panose="020B0604020202020204" pitchFamily="34" charset="0"/>
                        </a:rPr>
                        <a:t>pharmacien</a:t>
                      </a:r>
                      <a:r>
                        <a:rPr lang="fr-FR" sz="1050" b="0" i="0" baseline="0" dirty="0" smtClean="0">
                          <a:solidFill>
                            <a:schemeClr val="tx1"/>
                          </a:solidFill>
                          <a:latin typeface="Arial" panose="020B0604020202020204" pitchFamily="34" charset="0"/>
                          <a:cs typeface="Arial" panose="020B0604020202020204" pitchFamily="34" charset="0"/>
                        </a:rPr>
                        <a:t> </a:t>
                      </a:r>
                      <a:r>
                        <a:rPr lang="fr-FR" sz="1050" b="0" i="0" dirty="0" smtClean="0">
                          <a:solidFill>
                            <a:schemeClr val="tx1"/>
                          </a:solidFill>
                          <a:latin typeface="Arial" panose="020B0604020202020204" pitchFamily="34" charset="0"/>
                          <a:cs typeface="Arial" panose="020B0604020202020204" pitchFamily="34" charset="0"/>
                        </a:rPr>
                        <a:t>de </a:t>
                      </a:r>
                      <a:r>
                        <a:rPr lang="fr-FR" sz="1050" b="0" i="0" dirty="0">
                          <a:solidFill>
                            <a:schemeClr val="tx1"/>
                          </a:solidFill>
                          <a:latin typeface="Arial" panose="020B0604020202020204" pitchFamily="34" charset="0"/>
                          <a:cs typeface="Arial" panose="020B0604020202020204" pitchFamily="34" charset="0"/>
                        </a:rPr>
                        <a:t>l’équipe qui contrôle une seconde fois de visu l’ordonnance et les produits</a:t>
                      </a:r>
                    </a:p>
                  </a:txBody>
                  <a:tcPr anchor="ctr">
                    <a:lnL w="6350" cap="flat" cmpd="sng" algn="ctr">
                      <a:solidFill>
                        <a:schemeClr val="bg2"/>
                      </a:solidFill>
                      <a:prstDash val="dot"/>
                      <a:round/>
                      <a:headEnd type="none" w="med" len="med"/>
                      <a:tailEnd type="none" w="med" len="med"/>
                    </a:lnL>
                    <a:lnR w="6350" cap="flat" cmpd="sng" algn="ctr">
                      <a:solidFill>
                        <a:schemeClr val="bg2"/>
                      </a:solidFill>
                      <a:prstDash val="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fr-FR" sz="1050" b="0" i="0" dirty="0" smtClean="0">
                          <a:solidFill>
                            <a:schemeClr val="tx1"/>
                          </a:solidFill>
                          <a:latin typeface="Arial" panose="020B0604020202020204" pitchFamily="34" charset="0"/>
                          <a:cs typeface="Arial" panose="020B0604020202020204" pitchFamily="34" charset="0"/>
                        </a:rPr>
                        <a:t>Il </a:t>
                      </a:r>
                      <a:r>
                        <a:rPr lang="fr-FR" sz="1050" b="0" i="0" dirty="0" smtClean="0">
                          <a:solidFill>
                            <a:schemeClr val="tx1"/>
                          </a:solidFill>
                          <a:latin typeface="Arial" panose="020B0604020202020204" pitchFamily="34" charset="0"/>
                          <a:cs typeface="Arial" panose="020B0604020202020204" pitchFamily="34" charset="0"/>
                        </a:rPr>
                        <a:t>est réalisé </a:t>
                      </a:r>
                      <a:r>
                        <a:rPr lang="fr-FR" sz="1050" b="1" i="0" u="sng" dirty="0" smtClean="0">
                          <a:solidFill>
                            <a:schemeClr val="tx1"/>
                          </a:solidFill>
                          <a:latin typeface="Arial" panose="020B0604020202020204" pitchFamily="34" charset="0"/>
                          <a:cs typeface="Arial" panose="020B0604020202020204" pitchFamily="34" charset="0"/>
                        </a:rPr>
                        <a:t>à distance</a:t>
                      </a:r>
                      <a:r>
                        <a:rPr lang="fr-FR" sz="1050" b="1" i="0" dirty="0" smtClean="0">
                          <a:solidFill>
                            <a:schemeClr val="tx1"/>
                          </a:solidFill>
                          <a:latin typeface="Arial" panose="020B0604020202020204" pitchFamily="34" charset="0"/>
                          <a:cs typeface="Arial" panose="020B0604020202020204" pitchFamily="34" charset="0"/>
                        </a:rPr>
                        <a:t> </a:t>
                      </a:r>
                      <a:r>
                        <a:rPr lang="fr-FR" sz="1050" b="0" i="0" dirty="0" smtClean="0">
                          <a:solidFill>
                            <a:schemeClr val="tx1"/>
                          </a:solidFill>
                          <a:latin typeface="Arial" panose="020B0604020202020204" pitchFamily="34" charset="0"/>
                          <a:cs typeface="Arial" panose="020B0604020202020204" pitchFamily="34" charset="0"/>
                        </a:rPr>
                        <a:t>la </a:t>
                      </a:r>
                      <a:r>
                        <a:rPr lang="fr-FR" sz="1050" b="0" i="0" kern="1200" dirty="0" smtClean="0">
                          <a:solidFill>
                            <a:schemeClr val="tx1"/>
                          </a:solidFill>
                          <a:latin typeface="Arial" panose="020B0604020202020204" pitchFamily="34" charset="0"/>
                          <a:ea typeface="+mn-ea"/>
                          <a:cs typeface="Arial" panose="020B0604020202020204" pitchFamily="34" charset="0"/>
                        </a:rPr>
                        <a:t>dispensation (mais</a:t>
                      </a:r>
                      <a:r>
                        <a:rPr lang="fr-FR" sz="1050" b="0" i="0" kern="1200" baseline="0" dirty="0" smtClean="0">
                          <a:solidFill>
                            <a:schemeClr val="tx1"/>
                          </a:solidFill>
                          <a:latin typeface="Arial" panose="020B0604020202020204" pitchFamily="34" charset="0"/>
                          <a:ea typeface="+mn-ea"/>
                          <a:cs typeface="Arial" panose="020B0604020202020204" pitchFamily="34" charset="0"/>
                        </a:rPr>
                        <a:t> </a:t>
                      </a:r>
                      <a:r>
                        <a:rPr lang="fr-FR" sz="1050" b="0" i="0" kern="1200" dirty="0" smtClean="0">
                          <a:solidFill>
                            <a:schemeClr val="tx1"/>
                          </a:solidFill>
                          <a:latin typeface="Arial" panose="020B0604020202020204" pitchFamily="34" charset="0"/>
                          <a:ea typeface="+mn-ea"/>
                          <a:cs typeface="Arial" panose="020B0604020202020204" pitchFamily="34" charset="0"/>
                        </a:rPr>
                        <a:t>dans la même journée que la dispensation),</a:t>
                      </a:r>
                      <a:r>
                        <a:rPr lang="fr-FR" sz="1050" b="0" i="0" kern="1200" baseline="0" dirty="0" smtClean="0">
                          <a:solidFill>
                            <a:schemeClr val="tx1"/>
                          </a:solidFill>
                          <a:latin typeface="Arial" panose="020B0604020202020204" pitchFamily="34" charset="0"/>
                          <a:ea typeface="+mn-ea"/>
                          <a:cs typeface="Arial" panose="020B0604020202020204" pitchFamily="34" charset="0"/>
                        </a:rPr>
                        <a:t> </a:t>
                      </a:r>
                      <a:r>
                        <a:rPr lang="fr-FR" sz="1050" b="0" i="0" dirty="0" smtClean="0">
                          <a:solidFill>
                            <a:schemeClr val="tx1"/>
                          </a:solidFill>
                          <a:latin typeface="Arial" panose="020B0604020202020204" pitchFamily="34" charset="0"/>
                          <a:cs typeface="Arial" panose="020B0604020202020204" pitchFamily="34" charset="0"/>
                        </a:rPr>
                        <a:t>par un pharmacien</a:t>
                      </a:r>
                      <a:r>
                        <a:rPr lang="fr-FR" sz="1050" b="0" i="0" baseline="0" dirty="0" smtClean="0">
                          <a:solidFill>
                            <a:schemeClr val="tx1"/>
                          </a:solidFill>
                          <a:latin typeface="Arial" panose="020B0604020202020204" pitchFamily="34" charset="0"/>
                          <a:cs typeface="Arial" panose="020B0604020202020204" pitchFamily="34" charset="0"/>
                        </a:rPr>
                        <a:t> </a:t>
                      </a:r>
                      <a:r>
                        <a:rPr lang="fr-FR" sz="1050" b="0" i="0" dirty="0" smtClean="0">
                          <a:solidFill>
                            <a:schemeClr val="tx1"/>
                          </a:solidFill>
                          <a:latin typeface="Arial" panose="020B0604020202020204" pitchFamily="34" charset="0"/>
                          <a:cs typeface="Arial" panose="020B0604020202020204" pitchFamily="34" charset="0"/>
                        </a:rPr>
                        <a:t>de l’équipe qui contrôle une seconde fois de visu l’ordonnance et les produits</a:t>
                      </a:r>
                    </a:p>
                  </a:txBody>
                  <a:tcPr anchor="ctr">
                    <a:lnL w="6350" cap="flat" cmpd="sng" algn="ctr">
                      <a:solidFill>
                        <a:schemeClr val="bg2"/>
                      </a:solidFill>
                      <a:prstDash val="dot"/>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690228836"/>
                  </a:ext>
                </a:extLst>
              </a:tr>
              <a:tr h="864000">
                <a:tc>
                  <a:txBody>
                    <a:bodyPr/>
                    <a:lstStyle/>
                    <a:p>
                      <a:r>
                        <a:rPr lang="fr-FR" sz="1050" b="0" i="0" dirty="0">
                          <a:latin typeface="Arial" panose="020B0604020202020204" pitchFamily="34" charset="0"/>
                          <a:cs typeface="Arial" panose="020B0604020202020204" pitchFamily="34" charset="0"/>
                        </a:rPr>
                        <a:t>Avantages</a:t>
                      </a:r>
                    </a:p>
                  </a:txBody>
                  <a:tcPr anchor="ctr">
                    <a:lnL w="12700" cmpd="sng">
                      <a:noFill/>
                    </a:lnL>
                    <a:lnR w="6350" cap="flat" cmpd="sng" algn="ctr">
                      <a:solidFill>
                        <a:schemeClr val="bg2"/>
                      </a:solidFill>
                      <a:prstDash val="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08000" indent="-108000" algn="l" defTabSz="755934" rtl="0" eaLnBrk="1" latinLnBrk="0" hangingPunct="1">
                        <a:buClr>
                          <a:schemeClr val="bg2"/>
                        </a:buClr>
                        <a:buFont typeface="Arial" panose="020B0604020202020204" pitchFamily="34" charset="0"/>
                        <a:buChar char="•"/>
                      </a:pPr>
                      <a:r>
                        <a:rPr lang="fr-FR" sz="1050" b="0" i="0" kern="1200" dirty="0">
                          <a:solidFill>
                            <a:schemeClr val="tx1"/>
                          </a:solidFill>
                          <a:latin typeface="Arial" panose="020B0604020202020204" pitchFamily="34" charset="0"/>
                          <a:ea typeface="+mn-ea"/>
                          <a:cs typeface="Arial" panose="020B0604020202020204" pitchFamily="34" charset="0"/>
                        </a:rPr>
                        <a:t>Possibilité d’interroger </a:t>
                      </a:r>
                      <a:br>
                        <a:rPr lang="fr-FR" sz="1050" b="0" i="0" kern="1200" dirty="0">
                          <a:solidFill>
                            <a:schemeClr val="tx1"/>
                          </a:solidFill>
                          <a:latin typeface="Arial" panose="020B0604020202020204" pitchFamily="34" charset="0"/>
                          <a:ea typeface="+mn-ea"/>
                          <a:cs typeface="Arial" panose="020B0604020202020204" pitchFamily="34" charset="0"/>
                        </a:rPr>
                      </a:br>
                      <a:r>
                        <a:rPr lang="fr-FR" sz="1050" b="0" i="0" kern="1200" dirty="0">
                          <a:solidFill>
                            <a:schemeClr val="tx1"/>
                          </a:solidFill>
                          <a:latin typeface="Arial" panose="020B0604020202020204" pitchFamily="34" charset="0"/>
                          <a:ea typeface="+mn-ea"/>
                          <a:cs typeface="Arial" panose="020B0604020202020204" pitchFamily="34" charset="0"/>
                        </a:rPr>
                        <a:t>le patient en </a:t>
                      </a:r>
                      <a:r>
                        <a:rPr lang="fr-FR" sz="1050" b="0" i="0" kern="1200" dirty="0" smtClean="0">
                          <a:solidFill>
                            <a:schemeClr val="tx1"/>
                          </a:solidFill>
                          <a:latin typeface="Arial" panose="020B0604020202020204" pitchFamily="34" charset="0"/>
                          <a:ea typeface="+mn-ea"/>
                          <a:cs typeface="Arial" panose="020B0604020202020204" pitchFamily="34" charset="0"/>
                        </a:rPr>
                        <a:t>direct</a:t>
                      </a:r>
                    </a:p>
                    <a:p>
                      <a:pPr marL="108000" marR="0" lvl="0" indent="-108000" algn="l" defTabSz="755934" rtl="0" eaLnBrk="1" fontAlgn="auto" latinLnBrk="0" hangingPunct="1">
                        <a:lnSpc>
                          <a:spcPct val="100000"/>
                        </a:lnSpc>
                        <a:spcBef>
                          <a:spcPts val="0"/>
                        </a:spcBef>
                        <a:spcAft>
                          <a:spcPts val="0"/>
                        </a:spcAft>
                        <a:buClr>
                          <a:schemeClr val="bg2"/>
                        </a:buClr>
                        <a:buSzTx/>
                        <a:buFont typeface="Arial" panose="020B0604020202020204" pitchFamily="34" charset="0"/>
                        <a:buChar char="•"/>
                        <a:tabLst/>
                        <a:defRPr/>
                      </a:pPr>
                      <a:r>
                        <a:rPr lang="fr-FR" sz="1050" dirty="0" smtClean="0">
                          <a:solidFill>
                            <a:schemeClr val="tx1"/>
                          </a:solidFill>
                          <a:latin typeface="Arial" panose="020B0604020202020204" pitchFamily="34" charset="0"/>
                          <a:cs typeface="Arial" panose="020B0604020202020204" pitchFamily="34" charset="0"/>
                        </a:rPr>
                        <a:t>Possibilité d’accéder au DP via la carte vitale</a:t>
                      </a:r>
                      <a:endParaRPr lang="fr-FR" sz="1050" b="0" i="0" kern="1200" dirty="0">
                        <a:solidFill>
                          <a:schemeClr val="tx1"/>
                        </a:solidFill>
                        <a:latin typeface="Arial" panose="020B0604020202020204" pitchFamily="34" charset="0"/>
                        <a:ea typeface="+mn-ea"/>
                        <a:cs typeface="Arial" panose="020B0604020202020204" pitchFamily="34" charset="0"/>
                      </a:endParaRPr>
                    </a:p>
                    <a:p>
                      <a:pPr marL="108000" indent="-108000" algn="l" defTabSz="755934" rtl="0" eaLnBrk="1" latinLnBrk="0" hangingPunct="1">
                        <a:buClr>
                          <a:schemeClr val="bg2"/>
                        </a:buClr>
                        <a:buFont typeface="Arial" panose="020B0604020202020204" pitchFamily="34" charset="0"/>
                        <a:buChar char="•"/>
                      </a:pPr>
                      <a:r>
                        <a:rPr lang="fr-FR" sz="1050" b="0" i="0" kern="1200" dirty="0">
                          <a:solidFill>
                            <a:schemeClr val="tx1"/>
                          </a:solidFill>
                          <a:latin typeface="Arial" panose="020B0604020202020204" pitchFamily="34" charset="0"/>
                          <a:ea typeface="+mn-ea"/>
                          <a:cs typeface="Arial" panose="020B0604020202020204" pitchFamily="34" charset="0"/>
                        </a:rPr>
                        <a:t>Résolution immédiate </a:t>
                      </a:r>
                      <a:br>
                        <a:rPr lang="fr-FR" sz="1050" b="0" i="0" kern="1200" dirty="0">
                          <a:solidFill>
                            <a:schemeClr val="tx1"/>
                          </a:solidFill>
                          <a:latin typeface="Arial" panose="020B0604020202020204" pitchFamily="34" charset="0"/>
                          <a:ea typeface="+mn-ea"/>
                          <a:cs typeface="Arial" panose="020B0604020202020204" pitchFamily="34" charset="0"/>
                        </a:rPr>
                      </a:br>
                      <a:r>
                        <a:rPr lang="fr-FR" sz="1050" b="0" i="0" kern="1200" dirty="0">
                          <a:solidFill>
                            <a:schemeClr val="tx1"/>
                          </a:solidFill>
                          <a:latin typeface="Arial" panose="020B0604020202020204" pitchFamily="34" charset="0"/>
                          <a:ea typeface="+mn-ea"/>
                          <a:cs typeface="Arial" panose="020B0604020202020204" pitchFamily="34" charset="0"/>
                        </a:rPr>
                        <a:t>de l’erreur</a:t>
                      </a:r>
                    </a:p>
                  </a:txBody>
                  <a:tcPr anchor="ctr">
                    <a:lnL w="6350" cap="flat" cmpd="sng" algn="ctr">
                      <a:solidFill>
                        <a:schemeClr val="bg2"/>
                      </a:solidFill>
                      <a:prstDash val="dot"/>
                      <a:round/>
                      <a:headEnd type="none" w="med" len="med"/>
                      <a:tailEnd type="none" w="med" len="med"/>
                    </a:lnL>
                    <a:lnR w="6350" cap="flat" cmpd="sng" algn="ctr">
                      <a:solidFill>
                        <a:schemeClr val="bg2"/>
                      </a:solidFill>
                      <a:prstDash val="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08000" indent="-108000" algn="l" defTabSz="755934" rtl="0" eaLnBrk="1" latinLnBrk="0" hangingPunct="1">
                        <a:buClr>
                          <a:schemeClr val="bg2"/>
                        </a:buClr>
                        <a:buFont typeface="Arial" panose="020B0604020202020204" pitchFamily="34" charset="0"/>
                        <a:buChar char="•"/>
                      </a:pPr>
                      <a:r>
                        <a:rPr lang="fr-FR" sz="1050" b="0" i="0" kern="1200" dirty="0">
                          <a:solidFill>
                            <a:schemeClr val="tx1"/>
                          </a:solidFill>
                          <a:latin typeface="Arial" panose="020B0604020202020204" pitchFamily="34" charset="0"/>
                          <a:ea typeface="+mn-ea"/>
                          <a:cs typeface="Arial" panose="020B0604020202020204" pitchFamily="34" charset="0"/>
                        </a:rPr>
                        <a:t>Possibilité de réaliser le contrôle posément</a:t>
                      </a:r>
                    </a:p>
                  </a:txBody>
                  <a:tcPr anchor="ctr">
                    <a:lnL w="6350" cap="flat" cmpd="sng" algn="ctr">
                      <a:solidFill>
                        <a:schemeClr val="bg2"/>
                      </a:solidFill>
                      <a:prstDash val="dot"/>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74277211"/>
                  </a:ext>
                </a:extLst>
              </a:tr>
              <a:tr h="900000">
                <a:tc>
                  <a:txBody>
                    <a:bodyPr/>
                    <a:lstStyle/>
                    <a:p>
                      <a:r>
                        <a:rPr lang="fr-FR" sz="1050" b="0" i="0" dirty="0">
                          <a:latin typeface="Arial" panose="020B0604020202020204" pitchFamily="34" charset="0"/>
                          <a:cs typeface="Arial" panose="020B0604020202020204" pitchFamily="34" charset="0"/>
                        </a:rPr>
                        <a:t>Inconvénients</a:t>
                      </a:r>
                    </a:p>
                  </a:txBody>
                  <a:tcPr anchor="ctr">
                    <a:lnL w="12700" cmpd="sng">
                      <a:noFill/>
                    </a:lnL>
                    <a:lnR w="6350" cap="flat" cmpd="sng" algn="ctr">
                      <a:solidFill>
                        <a:schemeClr val="bg2"/>
                      </a:solidFill>
                      <a:prstDash val="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108000" indent="-108000" algn="l" defTabSz="755934" rtl="0" eaLnBrk="1" latinLnBrk="0" hangingPunct="1">
                        <a:buClr>
                          <a:schemeClr val="bg2"/>
                        </a:buClr>
                        <a:buFont typeface="Arial" panose="020B0604020202020204" pitchFamily="34" charset="0"/>
                        <a:buChar char="•"/>
                      </a:pPr>
                      <a:r>
                        <a:rPr lang="fr-FR" sz="1050" b="0" i="0" kern="1200" dirty="0" smtClean="0">
                          <a:solidFill>
                            <a:schemeClr val="tx1"/>
                          </a:solidFill>
                          <a:latin typeface="Arial" panose="020B0604020202020204" pitchFamily="34" charset="0"/>
                          <a:ea typeface="+mn-ea"/>
                          <a:cs typeface="Arial" panose="020B0604020202020204" pitchFamily="34" charset="0"/>
                        </a:rPr>
                        <a:t>Interrompre </a:t>
                      </a:r>
                      <a:r>
                        <a:rPr lang="fr-FR" sz="1050" b="0" i="0" kern="1200" dirty="0">
                          <a:solidFill>
                            <a:schemeClr val="tx1"/>
                          </a:solidFill>
                          <a:latin typeface="Arial" panose="020B0604020202020204" pitchFamily="34" charset="0"/>
                          <a:ea typeface="+mn-ea"/>
                          <a:cs typeface="Arial" panose="020B0604020202020204" pitchFamily="34" charset="0"/>
                        </a:rPr>
                        <a:t>le travail </a:t>
                      </a:r>
                      <a:r>
                        <a:rPr lang="fr-FR" sz="1050" b="0" i="0" kern="1200" dirty="0" smtClean="0">
                          <a:solidFill>
                            <a:schemeClr val="tx1"/>
                          </a:solidFill>
                          <a:latin typeface="Arial" panose="020B0604020202020204" pitchFamily="34" charset="0"/>
                          <a:ea typeface="+mn-ea"/>
                          <a:cs typeface="Arial" panose="020B0604020202020204" pitchFamily="34" charset="0"/>
                        </a:rPr>
                        <a:t>d’un autre </a:t>
                      </a:r>
                      <a:r>
                        <a:rPr lang="fr-FR" sz="1050" b="0" i="0" kern="1200" dirty="0" smtClean="0">
                          <a:solidFill>
                            <a:schemeClr val="tx1"/>
                          </a:solidFill>
                          <a:latin typeface="Arial" panose="020B0604020202020204" pitchFamily="34" charset="0"/>
                          <a:ea typeface="+mn-ea"/>
                          <a:cs typeface="Arial" panose="020B0604020202020204" pitchFamily="34" charset="0"/>
                        </a:rPr>
                        <a:t>membre </a:t>
                      </a:r>
                      <a:r>
                        <a:rPr lang="fr-FR" sz="1050" b="0" i="0" kern="1200" dirty="0" smtClean="0">
                          <a:solidFill>
                            <a:schemeClr val="tx1"/>
                          </a:solidFill>
                          <a:latin typeface="Arial" panose="020B0604020202020204" pitchFamily="34" charset="0"/>
                          <a:ea typeface="+mn-ea"/>
                          <a:cs typeface="Arial" panose="020B0604020202020204" pitchFamily="34" charset="0"/>
                        </a:rPr>
                        <a:t>de l’équipe</a:t>
                      </a:r>
                      <a:endParaRPr lang="fr-FR" sz="1050" b="0" i="0" kern="1200" dirty="0">
                        <a:solidFill>
                          <a:schemeClr val="tx1"/>
                        </a:solidFill>
                        <a:latin typeface="Arial" panose="020B0604020202020204" pitchFamily="34" charset="0"/>
                        <a:ea typeface="+mn-ea"/>
                        <a:cs typeface="Arial" panose="020B0604020202020204" pitchFamily="34" charset="0"/>
                      </a:endParaRPr>
                    </a:p>
                    <a:p>
                      <a:pPr marL="108000" indent="-108000" algn="l" defTabSz="755934" rtl="0" eaLnBrk="1" latinLnBrk="0" hangingPunct="1">
                        <a:buClr>
                          <a:schemeClr val="bg2"/>
                        </a:buClr>
                        <a:buFont typeface="Arial" panose="020B0604020202020204" pitchFamily="34" charset="0"/>
                        <a:buChar char="•"/>
                      </a:pPr>
                      <a:r>
                        <a:rPr lang="fr-FR" sz="1050" b="0" i="0" kern="1200" dirty="0">
                          <a:solidFill>
                            <a:schemeClr val="tx1"/>
                          </a:solidFill>
                          <a:latin typeface="Arial" panose="020B0604020202020204" pitchFamily="34" charset="0"/>
                          <a:ea typeface="+mn-ea"/>
                          <a:cs typeface="Arial" panose="020B0604020202020204" pitchFamily="34" charset="0"/>
                        </a:rPr>
                        <a:t>Difficulté de justifier la </a:t>
                      </a:r>
                      <a:r>
                        <a:rPr lang="fr-FR" sz="1050" b="0" i="0" kern="1200" dirty="0" smtClean="0">
                          <a:solidFill>
                            <a:schemeClr val="tx1"/>
                          </a:solidFill>
                          <a:latin typeface="Arial" panose="020B0604020202020204" pitchFamily="34" charset="0"/>
                          <a:ea typeface="+mn-ea"/>
                          <a:cs typeface="Arial" panose="020B0604020202020204" pitchFamily="34" charset="0"/>
                        </a:rPr>
                        <a:t>pratique auprès</a:t>
                      </a:r>
                      <a:r>
                        <a:rPr lang="fr-FR" sz="1050" b="0" i="0" kern="1200" baseline="0" dirty="0" smtClean="0">
                          <a:solidFill>
                            <a:schemeClr val="tx1"/>
                          </a:solidFill>
                          <a:latin typeface="Arial" panose="020B0604020202020204" pitchFamily="34" charset="0"/>
                          <a:ea typeface="+mn-ea"/>
                          <a:cs typeface="Arial" panose="020B0604020202020204" pitchFamily="34" charset="0"/>
                        </a:rPr>
                        <a:t> du patient</a:t>
                      </a:r>
                      <a:endParaRPr lang="fr-FR" sz="1050" b="0" i="0" kern="1200" dirty="0">
                        <a:solidFill>
                          <a:schemeClr val="tx1"/>
                        </a:solidFill>
                        <a:latin typeface="Arial" panose="020B0604020202020204" pitchFamily="34" charset="0"/>
                        <a:ea typeface="+mn-ea"/>
                        <a:cs typeface="Arial" panose="020B0604020202020204" pitchFamily="34" charset="0"/>
                      </a:endParaRPr>
                    </a:p>
                  </a:txBody>
                  <a:tcPr anchor="ctr">
                    <a:lnL w="6350" cap="flat" cmpd="sng" algn="ctr">
                      <a:solidFill>
                        <a:schemeClr val="bg2"/>
                      </a:solidFill>
                      <a:prstDash val="dot"/>
                      <a:round/>
                      <a:headEnd type="none" w="med" len="med"/>
                      <a:tailEnd type="none" w="med" len="med"/>
                    </a:lnL>
                    <a:lnR w="6350" cap="flat" cmpd="sng" algn="ctr">
                      <a:solidFill>
                        <a:schemeClr val="bg2"/>
                      </a:solidFill>
                      <a:prstDash val="dot"/>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pPr marL="108000" indent="-108000" algn="l" defTabSz="755934" rtl="0" eaLnBrk="1" latinLnBrk="0" hangingPunct="1">
                        <a:buClr>
                          <a:schemeClr val="bg2"/>
                        </a:buClr>
                        <a:buFont typeface="Arial" panose="020B0604020202020204" pitchFamily="34" charset="0"/>
                        <a:buChar char="•"/>
                      </a:pPr>
                      <a:r>
                        <a:rPr lang="fr-FR" sz="1050" b="0" i="0" kern="1200" dirty="0">
                          <a:solidFill>
                            <a:schemeClr val="tx1"/>
                          </a:solidFill>
                          <a:latin typeface="Arial" panose="020B0604020202020204" pitchFamily="34" charset="0"/>
                          <a:ea typeface="+mn-ea"/>
                          <a:cs typeface="Arial" panose="020B0604020202020204" pitchFamily="34" charset="0"/>
                        </a:rPr>
                        <a:t>Contrôle partiel (certains risques liés à l’analyse pharmaceutique sont difficiles </a:t>
                      </a:r>
                      <a:br>
                        <a:rPr lang="fr-FR" sz="1050" b="0" i="0" kern="1200" dirty="0">
                          <a:solidFill>
                            <a:schemeClr val="tx1"/>
                          </a:solidFill>
                          <a:latin typeface="Arial" panose="020B0604020202020204" pitchFamily="34" charset="0"/>
                          <a:ea typeface="+mn-ea"/>
                          <a:cs typeface="Arial" panose="020B0604020202020204" pitchFamily="34" charset="0"/>
                        </a:rPr>
                      </a:br>
                      <a:r>
                        <a:rPr lang="fr-FR" sz="1050" b="0" i="0" kern="1200" dirty="0">
                          <a:solidFill>
                            <a:schemeClr val="tx1"/>
                          </a:solidFill>
                          <a:latin typeface="Arial" panose="020B0604020202020204" pitchFamily="34" charset="0"/>
                          <a:ea typeface="+mn-ea"/>
                          <a:cs typeface="Arial" panose="020B0604020202020204" pitchFamily="34" charset="0"/>
                        </a:rPr>
                        <a:t>à prendre en compte en non présentiel)</a:t>
                      </a:r>
                    </a:p>
                    <a:p>
                      <a:pPr marL="108000" indent="-108000" algn="l" defTabSz="755934" rtl="0" eaLnBrk="1" latinLnBrk="0" hangingPunct="1">
                        <a:buClr>
                          <a:schemeClr val="bg2"/>
                        </a:buClr>
                        <a:buFont typeface="Arial" panose="020B0604020202020204" pitchFamily="34" charset="0"/>
                        <a:buChar char="•"/>
                      </a:pPr>
                      <a:r>
                        <a:rPr lang="fr-FR" sz="1050" b="0" i="0" kern="1200" dirty="0">
                          <a:solidFill>
                            <a:schemeClr val="tx1"/>
                          </a:solidFill>
                          <a:latin typeface="Arial" panose="020B0604020202020204" pitchFamily="34" charset="0"/>
                          <a:ea typeface="+mn-ea"/>
                          <a:cs typeface="Arial" panose="020B0604020202020204" pitchFamily="34" charset="0"/>
                        </a:rPr>
                        <a:t>L’erreur est corrigée plus tardi</a:t>
                      </a:r>
                      <a:r>
                        <a:rPr lang="fr-FR" sz="1050" b="0" i="0" dirty="0">
                          <a:solidFill>
                            <a:schemeClr val="tx1"/>
                          </a:solidFill>
                          <a:latin typeface="Arial" panose="020B0604020202020204" pitchFamily="34" charset="0"/>
                          <a:cs typeface="Arial" panose="020B0604020202020204" pitchFamily="34" charset="0"/>
                        </a:rPr>
                        <a:t>vement</a:t>
                      </a:r>
                    </a:p>
                  </a:txBody>
                  <a:tcPr anchor="ctr">
                    <a:lnL w="6350" cap="flat" cmpd="sng" algn="ctr">
                      <a:solidFill>
                        <a:schemeClr val="bg2"/>
                      </a:solidFill>
                      <a:prstDash val="dot"/>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1871910153"/>
                  </a:ext>
                </a:extLst>
              </a:tr>
              <a:tr h="576000">
                <a:tc>
                  <a:txBody>
                    <a:bodyPr/>
                    <a:lstStyle/>
                    <a:p>
                      <a:r>
                        <a:rPr lang="fr-FR" sz="1050" b="0" i="0" dirty="0">
                          <a:latin typeface="Arial" panose="020B0604020202020204" pitchFamily="34" charset="0"/>
                          <a:cs typeface="Arial" panose="020B0604020202020204" pitchFamily="34" charset="0"/>
                        </a:rPr>
                        <a:t>Facteurs de succès</a:t>
                      </a:r>
                    </a:p>
                  </a:txBody>
                  <a:tcPr anchor="ctr">
                    <a:lnL w="12700" cmpd="sng">
                      <a:noFill/>
                    </a:lnL>
                    <a:lnR w="6350" cap="flat" cmpd="sng" algn="ctr">
                      <a:solidFill>
                        <a:schemeClr val="bg2"/>
                      </a:solidFill>
                      <a:prstDash val="dot"/>
                      <a:round/>
                      <a:headEnd type="none" w="med" len="med"/>
                      <a:tailEnd type="none" w="med" len="med"/>
                    </a:lnR>
                    <a:lnT w="9525" cap="flat" cmpd="sng" algn="ctr">
                      <a:noFill/>
                      <a:prstDash val="solid"/>
                      <a:round/>
                      <a:headEnd type="none" w="med" len="med"/>
                      <a:tailEnd type="none" w="med" len="med"/>
                    </a:lnT>
                    <a:lnB w="6350" cap="flat" cmpd="sng" algn="ctr">
                      <a:solidFill>
                        <a:schemeClr val="bg2"/>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108000" indent="-108000" algn="l" defTabSz="755934" rtl="0" eaLnBrk="1" latinLnBrk="0" hangingPunct="1">
                        <a:buClr>
                          <a:schemeClr val="bg2"/>
                        </a:buClr>
                        <a:buFont typeface="Arial" panose="020B0604020202020204" pitchFamily="34" charset="0"/>
                        <a:buChar char="•"/>
                      </a:pPr>
                      <a:r>
                        <a:rPr lang="fr-FR" sz="1050" b="0" i="0" kern="1200" dirty="0">
                          <a:solidFill>
                            <a:schemeClr val="tx1"/>
                          </a:solidFill>
                          <a:latin typeface="Arial" panose="020B0604020202020204" pitchFamily="34" charset="0"/>
                          <a:ea typeface="+mn-ea"/>
                          <a:cs typeface="Arial" panose="020B0604020202020204" pitchFamily="34" charset="0"/>
                        </a:rPr>
                        <a:t>Implication de l’équipe</a:t>
                      </a:r>
                    </a:p>
                  </a:txBody>
                  <a:tcPr anchor="ctr">
                    <a:lnL w="6350" cap="flat" cmpd="sng" algn="ctr">
                      <a:solidFill>
                        <a:schemeClr val="bg2"/>
                      </a:solidFill>
                      <a:prstDash val="dot"/>
                      <a:round/>
                      <a:headEnd type="none" w="med" len="med"/>
                      <a:tailEnd type="none" w="med" len="med"/>
                    </a:lnL>
                    <a:lnR w="6350" cap="flat" cmpd="sng" algn="ctr">
                      <a:solidFill>
                        <a:schemeClr val="bg2"/>
                      </a:solidFill>
                      <a:prstDash val="dot"/>
                      <a:round/>
                      <a:headEnd type="none" w="med" len="med"/>
                      <a:tailEnd type="none" w="med" len="med"/>
                    </a:lnR>
                    <a:lnT w="9525" cap="flat" cmpd="sng" algn="ctr">
                      <a:noFill/>
                      <a:prstDash val="solid"/>
                      <a:round/>
                      <a:headEnd type="none" w="med" len="med"/>
                      <a:tailEnd type="none" w="med" len="med"/>
                    </a:lnT>
                    <a:lnB w="6350" cap="flat" cmpd="sng" algn="ctr">
                      <a:solidFill>
                        <a:schemeClr val="bg2"/>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108000" indent="-108000" algn="l" defTabSz="755934" rtl="0" eaLnBrk="1" latinLnBrk="0" hangingPunct="1">
                        <a:buClr>
                          <a:schemeClr val="bg2"/>
                        </a:buClr>
                        <a:buFont typeface="Arial" panose="020B0604020202020204" pitchFamily="34" charset="0"/>
                        <a:buChar char="•"/>
                      </a:pPr>
                      <a:r>
                        <a:rPr lang="fr-FR" sz="1050" b="0" i="0" kern="1200" dirty="0">
                          <a:solidFill>
                            <a:schemeClr val="tx1"/>
                          </a:solidFill>
                          <a:latin typeface="Arial" panose="020B0604020202020204" pitchFamily="34" charset="0"/>
                          <a:ea typeface="+mn-ea"/>
                          <a:cs typeface="Arial" panose="020B0604020202020204" pitchFamily="34" charset="0"/>
                        </a:rPr>
                        <a:t>L’intégration à l’organisation journalière d’une plage de temps dédiée </a:t>
                      </a:r>
                      <a:endParaRPr lang="fr-FR" sz="1050" b="0" i="0" kern="1200" dirty="0" smtClean="0">
                        <a:solidFill>
                          <a:schemeClr val="tx1"/>
                        </a:solidFill>
                        <a:latin typeface="Arial" panose="020B0604020202020204" pitchFamily="34" charset="0"/>
                        <a:ea typeface="+mn-ea"/>
                        <a:cs typeface="Arial" panose="020B0604020202020204" pitchFamily="34" charset="0"/>
                      </a:endParaRPr>
                    </a:p>
                    <a:p>
                      <a:pPr marL="108000" indent="-108000" algn="l" defTabSz="755934" rtl="0" eaLnBrk="1" latinLnBrk="0" hangingPunct="1">
                        <a:buClr>
                          <a:schemeClr val="bg2"/>
                        </a:buClr>
                        <a:buFont typeface="Arial" panose="020B0604020202020204" pitchFamily="34" charset="0"/>
                        <a:buChar char="•"/>
                      </a:pPr>
                      <a:r>
                        <a:rPr lang="fr-FR" sz="1050" b="0" i="0" kern="1200" dirty="0" smtClean="0">
                          <a:solidFill>
                            <a:schemeClr val="tx1"/>
                          </a:solidFill>
                          <a:latin typeface="Arial" panose="020B0604020202020204" pitchFamily="34" charset="0"/>
                          <a:ea typeface="+mn-ea"/>
                          <a:cs typeface="Arial" panose="020B0604020202020204" pitchFamily="34" charset="0"/>
                        </a:rPr>
                        <a:t>Avoir</a:t>
                      </a:r>
                      <a:r>
                        <a:rPr lang="fr-FR" sz="1050" b="0" i="0" kern="1200" baseline="0" dirty="0" smtClean="0">
                          <a:solidFill>
                            <a:schemeClr val="tx1"/>
                          </a:solidFill>
                          <a:latin typeface="Arial" panose="020B0604020202020204" pitchFamily="34" charset="0"/>
                          <a:ea typeface="+mn-ea"/>
                          <a:cs typeface="Arial" panose="020B0604020202020204" pitchFamily="34" charset="0"/>
                        </a:rPr>
                        <a:t> le numéro de téléphone du patient pour le contacter</a:t>
                      </a:r>
                      <a:endParaRPr lang="fr-FR" sz="1050" b="0" i="0" kern="1200" dirty="0">
                        <a:solidFill>
                          <a:schemeClr val="tx1"/>
                        </a:solidFill>
                        <a:latin typeface="Arial" panose="020B0604020202020204" pitchFamily="34" charset="0"/>
                        <a:ea typeface="+mn-ea"/>
                        <a:cs typeface="Arial" panose="020B0604020202020204" pitchFamily="34" charset="0"/>
                      </a:endParaRPr>
                    </a:p>
                  </a:txBody>
                  <a:tcPr anchor="ctr">
                    <a:lnL w="6350" cap="flat" cmpd="sng" algn="ctr">
                      <a:solidFill>
                        <a:schemeClr val="bg2"/>
                      </a:solidFill>
                      <a:prstDash val="dot"/>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solidFill>
                        <a:schemeClr val="bg2"/>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0637440"/>
                  </a:ext>
                </a:extLst>
              </a:tr>
            </a:tbl>
          </a:graphicData>
        </a:graphic>
      </p:graphicFrame>
      <p:sp>
        <p:nvSpPr>
          <p:cNvPr id="71" name="ZoneTexte 70">
            <a:extLst>
              <a:ext uri="{FF2B5EF4-FFF2-40B4-BE49-F238E27FC236}">
                <a16:creationId xmlns:a16="http://schemas.microsoft.com/office/drawing/2014/main" id="{B614A210-FFC7-7DF4-ED27-3D7F1B532CF3}"/>
              </a:ext>
            </a:extLst>
          </p:cNvPr>
          <p:cNvSpPr txBox="1"/>
          <p:nvPr/>
        </p:nvSpPr>
        <p:spPr>
          <a:xfrm>
            <a:off x="2683265" y="8949279"/>
            <a:ext cx="2744489" cy="627713"/>
          </a:xfrm>
          <a:prstGeom prst="rect">
            <a:avLst/>
          </a:prstGeom>
          <a:solidFill>
            <a:schemeClr val="bg2"/>
          </a:solidFill>
        </p:spPr>
        <p:txBody>
          <a:bodyPr wrap="square" lIns="0" tIns="0" rIns="0" bIns="0" anchor="ctr">
            <a:noAutofit/>
          </a:bodyPr>
          <a:lstStyle/>
          <a:p>
            <a:pPr algn="ctr">
              <a:buNone/>
            </a:pPr>
            <a:r>
              <a:rPr lang="fr-FR" sz="1000" dirty="0">
                <a:solidFill>
                  <a:schemeClr val="bg1"/>
                </a:solidFill>
                <a:effectLst/>
                <a:latin typeface="Arial" panose="020B0604020202020204" pitchFamily="34" charset="0"/>
                <a:cs typeface="Arial" panose="020B0604020202020204" pitchFamily="34" charset="0"/>
              </a:rPr>
              <a:t>Les erreurs détectées doivent systématiquement faire l’objet d’une </a:t>
            </a:r>
            <a:r>
              <a:rPr lang="fr-FR" sz="1000" dirty="0" smtClean="0">
                <a:solidFill>
                  <a:schemeClr val="bg1"/>
                </a:solidFill>
                <a:effectLst/>
                <a:latin typeface="Arial" panose="020B0604020202020204" pitchFamily="34" charset="0"/>
                <a:cs typeface="Arial" panose="020B0604020202020204" pitchFamily="34" charset="0"/>
              </a:rPr>
              <a:t>traçabilité et d’une analyse a posteriori en réunion d’équipe</a:t>
            </a:r>
            <a:endParaRPr lang="fr-FR" sz="1000" dirty="0">
              <a:solidFill>
                <a:schemeClr val="bg1"/>
              </a:solidFill>
              <a:effectLst/>
              <a:latin typeface="Arial" panose="020B0604020202020204" pitchFamily="34" charset="0"/>
              <a:cs typeface="Arial" panose="020B0604020202020204" pitchFamily="34" charset="0"/>
            </a:endParaRPr>
          </a:p>
        </p:txBody>
      </p:sp>
      <p:sp>
        <p:nvSpPr>
          <p:cNvPr id="73" name="ZoneTexte 72">
            <a:extLst>
              <a:ext uri="{FF2B5EF4-FFF2-40B4-BE49-F238E27FC236}">
                <a16:creationId xmlns:a16="http://schemas.microsoft.com/office/drawing/2014/main" id="{0C13C82D-8739-597E-7153-A3F1349FBAA4}"/>
              </a:ext>
            </a:extLst>
          </p:cNvPr>
          <p:cNvSpPr txBox="1"/>
          <p:nvPr/>
        </p:nvSpPr>
        <p:spPr>
          <a:xfrm>
            <a:off x="856093" y="8666908"/>
            <a:ext cx="911996" cy="231953"/>
          </a:xfrm>
          <a:prstGeom prst="rect">
            <a:avLst/>
          </a:prstGeom>
          <a:noFill/>
        </p:spPr>
        <p:txBody>
          <a:bodyPr wrap="square" lIns="0" tIns="0" rIns="0" bIns="0">
            <a:noAutofit/>
          </a:bodyPr>
          <a:lstStyle/>
          <a:p>
            <a:pPr>
              <a:buNone/>
            </a:pPr>
            <a:r>
              <a:rPr lang="fr-FR" sz="1400" b="1" dirty="0">
                <a:solidFill>
                  <a:schemeClr val="bg2"/>
                </a:solidFill>
                <a:effectLst/>
                <a:latin typeface="Arial" panose="020B0604020202020204" pitchFamily="34" charset="0"/>
                <a:cs typeface="Arial" panose="020B0604020202020204" pitchFamily="34" charset="0"/>
              </a:rPr>
              <a:t>Attention</a:t>
            </a:r>
          </a:p>
        </p:txBody>
      </p:sp>
      <p:pic>
        <p:nvPicPr>
          <p:cNvPr id="75" name="Graphique 74">
            <a:extLst>
              <a:ext uri="{FF2B5EF4-FFF2-40B4-BE49-F238E27FC236}">
                <a16:creationId xmlns:a16="http://schemas.microsoft.com/office/drawing/2014/main" id="{43DC5C8A-D372-95D3-757D-905858562E19}"/>
              </a:ext>
            </a:extLst>
          </p:cNvPr>
          <p:cNvPicPr>
            <a:picLocks noChangeAspect="1"/>
          </p:cNvPicPr>
          <p:nvPr/>
        </p:nvPicPr>
        <p:blipFill>
          <a:blip r:embed="rId4">
            <a:extLst>
              <a:ext uri="{96DAC541-7B7A-43D3-8B79-37D633B846F1}">
                <asvg:svgBlip xmlns="" xmlns:asvg="http://schemas.microsoft.com/office/drawing/2016/SVG/main" r:embed="rId5"/>
              </a:ext>
            </a:extLst>
          </a:blip>
          <a:stretch>
            <a:fillRect/>
          </a:stretch>
        </p:blipFill>
        <p:spPr>
          <a:xfrm flipH="1">
            <a:off x="394951" y="8533751"/>
            <a:ext cx="372037" cy="318889"/>
          </a:xfrm>
          <a:prstGeom prst="rect">
            <a:avLst/>
          </a:prstGeom>
        </p:spPr>
      </p:pic>
      <p:sp>
        <p:nvSpPr>
          <p:cNvPr id="8" name="Rectangle 7"/>
          <p:cNvSpPr/>
          <p:nvPr/>
        </p:nvSpPr>
        <p:spPr>
          <a:xfrm>
            <a:off x="5663133" y="9059412"/>
            <a:ext cx="1560380" cy="400110"/>
          </a:xfrm>
          <a:prstGeom prst="rect">
            <a:avLst/>
          </a:prstGeom>
        </p:spPr>
        <p:txBody>
          <a:bodyPr wrap="square">
            <a:spAutoFit/>
          </a:bodyPr>
          <a:lstStyle/>
          <a:p>
            <a:r>
              <a:rPr lang="fr-FR" sz="1000" dirty="0">
                <a:latin typeface="Arial" panose="020B0604020202020204" pitchFamily="34" charset="0"/>
                <a:cs typeface="Arial" panose="020B0604020202020204" pitchFamily="34" charset="0"/>
              </a:rPr>
              <a:t>E.04 Gestion des incidents de délivrance</a:t>
            </a:r>
          </a:p>
        </p:txBody>
      </p:sp>
      <p:sp>
        <p:nvSpPr>
          <p:cNvPr id="23" name="Forme libre 22">
            <a:extLst>
              <a:ext uri="{FF2B5EF4-FFF2-40B4-BE49-F238E27FC236}">
                <a16:creationId xmlns:a16="http://schemas.microsoft.com/office/drawing/2014/main" id="{E8A49952-F004-146A-0FD4-D0C4151A7678}"/>
              </a:ext>
            </a:extLst>
          </p:cNvPr>
          <p:cNvSpPr/>
          <p:nvPr/>
        </p:nvSpPr>
        <p:spPr>
          <a:xfrm rot="16200000">
            <a:off x="5238444" y="9206385"/>
            <a:ext cx="620379" cy="10616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grpSp>
        <p:nvGrpSpPr>
          <p:cNvPr id="24" name="Groupe 23">
            <a:extLst>
              <a:ext uri="{FF2B5EF4-FFF2-40B4-BE49-F238E27FC236}">
                <a16:creationId xmlns:a16="http://schemas.microsoft.com/office/drawing/2014/main" id="{AF082B2F-87DB-8F41-B712-A8FC5E381343}"/>
              </a:ext>
            </a:extLst>
          </p:cNvPr>
          <p:cNvGrpSpPr/>
          <p:nvPr/>
        </p:nvGrpSpPr>
        <p:grpSpPr>
          <a:xfrm>
            <a:off x="372771" y="1963544"/>
            <a:ext cx="290053" cy="292100"/>
            <a:chOff x="225503" y="2443266"/>
            <a:chExt cx="290053" cy="292100"/>
          </a:xfrm>
        </p:grpSpPr>
        <p:cxnSp>
          <p:nvCxnSpPr>
            <p:cNvPr id="25" name="Connecteur droit 24">
              <a:extLst>
                <a:ext uri="{FF2B5EF4-FFF2-40B4-BE49-F238E27FC236}">
                  <a16:creationId xmlns:a16="http://schemas.microsoft.com/office/drawing/2014/main" id="{2A2E392F-CB37-425E-2EBE-97FDE71A28FC}"/>
                </a:ext>
              </a:extLst>
            </p:cNvPr>
            <p:cNvCxnSpPr>
              <a:cxnSpLocks/>
            </p:cNvCxnSpPr>
            <p:nvPr/>
          </p:nvCxnSpPr>
          <p:spPr>
            <a:xfrm>
              <a:off x="225503" y="2443266"/>
              <a:ext cx="290053" cy="185496"/>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26" name="Connecteur droit 25">
              <a:extLst>
                <a:ext uri="{FF2B5EF4-FFF2-40B4-BE49-F238E27FC236}">
                  <a16:creationId xmlns:a16="http://schemas.microsoft.com/office/drawing/2014/main" id="{7AAA3EDE-7264-3A9A-797A-F119D93CA8A8}"/>
                </a:ext>
              </a:extLst>
            </p:cNvPr>
            <p:cNvCxnSpPr>
              <a:cxnSpLocks/>
            </p:cNvCxnSpPr>
            <p:nvPr/>
          </p:nvCxnSpPr>
          <p:spPr>
            <a:xfrm flipV="1">
              <a:off x="350588" y="2629157"/>
              <a:ext cx="158386" cy="106209"/>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grpSp>
      <p:sp>
        <p:nvSpPr>
          <p:cNvPr id="32" name="ZoneTexte 31">
            <a:extLst>
              <a:ext uri="{FF2B5EF4-FFF2-40B4-BE49-F238E27FC236}">
                <a16:creationId xmlns:a16="http://schemas.microsoft.com/office/drawing/2014/main" id="{B614A210-FFC7-7DF4-ED27-3D7F1B532CF3}"/>
              </a:ext>
            </a:extLst>
          </p:cNvPr>
          <p:cNvSpPr txBox="1"/>
          <p:nvPr/>
        </p:nvSpPr>
        <p:spPr>
          <a:xfrm>
            <a:off x="402584" y="8949279"/>
            <a:ext cx="1883554" cy="627713"/>
          </a:xfrm>
          <a:prstGeom prst="rect">
            <a:avLst/>
          </a:prstGeom>
          <a:solidFill>
            <a:schemeClr val="bg2"/>
          </a:solidFill>
        </p:spPr>
        <p:txBody>
          <a:bodyPr wrap="square" lIns="0" tIns="0" rIns="0" bIns="0" anchor="ctr">
            <a:noAutofit/>
          </a:bodyPr>
          <a:lstStyle/>
          <a:p>
            <a:pPr algn="ctr">
              <a:buNone/>
            </a:pPr>
            <a:r>
              <a:rPr lang="fr-FR" sz="1000" dirty="0" smtClean="0">
                <a:solidFill>
                  <a:schemeClr val="bg1"/>
                </a:solidFill>
                <a:effectLst/>
                <a:latin typeface="Arial" panose="020B0604020202020204" pitchFamily="34" charset="0"/>
                <a:cs typeface="Arial" panose="020B0604020202020204" pitchFamily="34" charset="0"/>
              </a:rPr>
              <a:t>Si le pharmacien est seu</a:t>
            </a:r>
            <a:r>
              <a:rPr lang="fr-FR" sz="1000" dirty="0" smtClean="0">
                <a:solidFill>
                  <a:schemeClr val="bg1"/>
                </a:solidFill>
                <a:latin typeface="Arial" panose="020B0604020202020204" pitchFamily="34" charset="0"/>
                <a:cs typeface="Arial" panose="020B0604020202020204" pitchFamily="34" charset="0"/>
              </a:rPr>
              <a:t>l à l’officine, il peut s’autocontrôler en différé</a:t>
            </a:r>
            <a:endParaRPr lang="fr-FR" sz="1000" dirty="0">
              <a:solidFill>
                <a:schemeClr val="bg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1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grpSp>
        <p:nvGrpSpPr>
          <p:cNvPr id="16" name="Groupe 15">
            <a:extLst>
              <a:ext uri="{FF2B5EF4-FFF2-40B4-BE49-F238E27FC236}">
                <a16:creationId xmlns:a16="http://schemas.microsoft.com/office/drawing/2014/main" id="{18C34EE4-4AE4-E0FF-E834-42A1940174C7}"/>
              </a:ext>
            </a:extLst>
          </p:cNvPr>
          <p:cNvGrpSpPr/>
          <p:nvPr/>
        </p:nvGrpSpPr>
        <p:grpSpPr>
          <a:xfrm>
            <a:off x="1839912" y="4429124"/>
            <a:ext cx="3891699" cy="4350546"/>
            <a:chOff x="1839912" y="4429124"/>
            <a:chExt cx="3891699" cy="4350546"/>
          </a:xfrm>
        </p:grpSpPr>
        <p:sp>
          <p:nvSpPr>
            <p:cNvPr id="11" name="Ellipse 10">
              <a:extLst>
                <a:ext uri="{FF2B5EF4-FFF2-40B4-BE49-F238E27FC236}">
                  <a16:creationId xmlns:a16="http://schemas.microsoft.com/office/drawing/2014/main" id="{91317CAB-462C-E064-FFA0-FF762632A0A7}"/>
                </a:ext>
              </a:extLst>
            </p:cNvPr>
            <p:cNvSpPr>
              <a:spLocks noChangeAspect="1"/>
            </p:cNvSpPr>
            <p:nvPr/>
          </p:nvSpPr>
          <p:spPr>
            <a:xfrm>
              <a:off x="1991979" y="4586003"/>
              <a:ext cx="3591942" cy="3543588"/>
            </a:xfrm>
            <a:prstGeom prst="ellipse">
              <a:avLst/>
            </a:prstGeom>
            <a:solidFill>
              <a:schemeClr val="bg2">
                <a:lumMod val="20000"/>
                <a:lumOff val="80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pic>
          <p:nvPicPr>
            <p:cNvPr id="15" name="Graphique 14">
              <a:extLst>
                <a:ext uri="{FF2B5EF4-FFF2-40B4-BE49-F238E27FC236}">
                  <a16:creationId xmlns:a16="http://schemas.microsoft.com/office/drawing/2014/main" id="{F6987F98-ABCF-2D79-B4B8-FB74B66B2171}"/>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39912" y="4429124"/>
              <a:ext cx="3891699" cy="4350546"/>
            </a:xfrm>
            <a:prstGeom prst="rect">
              <a:avLst/>
            </a:prstGeom>
          </p:spPr>
        </p:pic>
      </p:grpSp>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p:txBody>
          <a:bodyPr/>
          <a:lstStyle/>
          <a:p>
            <a:r>
              <a:rPr lang="fr-FR" dirty="0"/>
              <a:t>mémo</a:t>
            </a:r>
          </a:p>
        </p:txBody>
      </p:sp>
      <p:sp>
        <p:nvSpPr>
          <p:cNvPr id="3" name="Espace réservé du contenu 2">
            <a:extLst>
              <a:ext uri="{FF2B5EF4-FFF2-40B4-BE49-F238E27FC236}">
                <a16:creationId xmlns:a16="http://schemas.microsoft.com/office/drawing/2014/main" id="{3FB3266C-46B4-357A-E6AC-56945D108360}"/>
              </a:ext>
            </a:extLst>
          </p:cNvPr>
          <p:cNvSpPr>
            <a:spLocks noGrp="1"/>
          </p:cNvSpPr>
          <p:nvPr>
            <p:ph idx="1"/>
          </p:nvPr>
        </p:nvSpPr>
        <p:spPr>
          <a:xfrm>
            <a:off x="752015" y="2331410"/>
            <a:ext cx="5562320" cy="399096"/>
          </a:xfrm>
        </p:spPr>
        <p:txBody>
          <a:bodyPr/>
          <a:lstStyle/>
          <a:p>
            <a:r>
              <a:rPr lang="fr-FR" dirty="0"/>
              <a:t>Présentation de la démarche au patient</a:t>
            </a:r>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dirty="0"/>
              <a:t>/2</a:t>
            </a:r>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p:txBody>
          <a:bodyPr/>
          <a:lstStyle/>
          <a:p>
            <a:r>
              <a:rPr lang="fr-FR" b="1" dirty="0"/>
              <a:t>M11. </a:t>
            </a:r>
            <a:r>
              <a:rPr lang="fr-FR" dirty="0"/>
              <a:t>Le double contrôle</a:t>
            </a:r>
            <a:endParaRPr lang="fr-FR" b="0" dirty="0"/>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0F868B09-AFAB-BA69-2090-C8045BD2052F}"/>
              </a:ext>
            </a:extLst>
          </p:cNvPr>
          <p:cNvSpPr>
            <a:spLocks noGrp="1"/>
          </p:cNvSpPr>
          <p:nvPr>
            <p:ph type="dt" sz="half" idx="10"/>
          </p:nvPr>
        </p:nvSpPr>
        <p:spPr/>
        <p:txBody>
          <a:bodyPr/>
          <a:lstStyle/>
          <a:p>
            <a:r>
              <a:rPr lang="fr-FR" dirty="0"/>
              <a:t>Version 2.10</a:t>
            </a:r>
            <a:r>
              <a:rPr lang="fr-FR" dirty="0">
                <a:solidFill>
                  <a:schemeClr val="tx1"/>
                </a:solidFill>
              </a:rPr>
              <a:t> /</a:t>
            </a:r>
            <a:r>
              <a:rPr lang="fr-FR" dirty="0"/>
              <a:t> Avril 2026 </a:t>
            </a:r>
            <a:endParaRPr lang="en-US" dirty="0"/>
          </a:p>
        </p:txBody>
      </p:sp>
      <p:sp>
        <p:nvSpPr>
          <p:cNvPr id="48" name="Espace réservé du contenu 2">
            <a:extLst>
              <a:ext uri="{FF2B5EF4-FFF2-40B4-BE49-F238E27FC236}">
                <a16:creationId xmlns:a16="http://schemas.microsoft.com/office/drawing/2014/main" id="{3FF87C4B-B2C0-5D29-65D9-3BD975E964C7}"/>
              </a:ext>
            </a:extLst>
          </p:cNvPr>
          <p:cNvSpPr txBox="1">
            <a:spLocks/>
          </p:cNvSpPr>
          <p:nvPr/>
        </p:nvSpPr>
        <p:spPr>
          <a:xfrm>
            <a:off x="752015" y="2771079"/>
            <a:ext cx="6198854" cy="1395805"/>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3"/>
            <a:r>
              <a:rPr lang="fr-FR" dirty="0">
                <a:latin typeface="Arial" panose="020B0604020202020204" pitchFamily="34" charset="0"/>
                <a:cs typeface="Arial" panose="020B0604020202020204" pitchFamily="34" charset="0"/>
              </a:rPr>
              <a:t>Même si la pratique du double contrôle s’est largement répandue dans les officines françaises, ses manifestions ne sont pas toujours bien comprises par les patients et peuvent parfois être mal interprétées. Il est du devoir du titulaire et de son équipe de valoriser cette pratique pour amener les patients à mieux comprendre les interventions croisées au comptoir (double contrôle en direct) ou l’origine des appels aux patients (double contrôle en différé). Il est essentiel de communiquer sur le double contrôle à l’officine, l’information aux patients de cette méthode peut se faire par différents moyens (affichages, dialogue au comptoir).</a:t>
            </a:r>
          </a:p>
        </p:txBody>
      </p:sp>
      <p:grpSp>
        <p:nvGrpSpPr>
          <p:cNvPr id="66" name="Groupe 65">
            <a:extLst>
              <a:ext uri="{FF2B5EF4-FFF2-40B4-BE49-F238E27FC236}">
                <a16:creationId xmlns:a16="http://schemas.microsoft.com/office/drawing/2014/main" id="{AF082B2F-87DB-8F41-B712-A8FC5E381343}"/>
              </a:ext>
            </a:extLst>
          </p:cNvPr>
          <p:cNvGrpSpPr/>
          <p:nvPr/>
        </p:nvGrpSpPr>
        <p:grpSpPr>
          <a:xfrm>
            <a:off x="377102" y="2281695"/>
            <a:ext cx="290053" cy="292100"/>
            <a:chOff x="225503" y="2443266"/>
            <a:chExt cx="290053" cy="292100"/>
          </a:xfrm>
        </p:grpSpPr>
        <p:cxnSp>
          <p:nvCxnSpPr>
            <p:cNvPr id="58" name="Connecteur droit 57">
              <a:extLst>
                <a:ext uri="{FF2B5EF4-FFF2-40B4-BE49-F238E27FC236}">
                  <a16:creationId xmlns:a16="http://schemas.microsoft.com/office/drawing/2014/main" id="{2A2E392F-CB37-425E-2EBE-97FDE71A28FC}"/>
                </a:ext>
              </a:extLst>
            </p:cNvPr>
            <p:cNvCxnSpPr>
              <a:cxnSpLocks/>
            </p:cNvCxnSpPr>
            <p:nvPr/>
          </p:nvCxnSpPr>
          <p:spPr>
            <a:xfrm>
              <a:off x="225503" y="2443266"/>
              <a:ext cx="290053" cy="185496"/>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62" name="Connecteur droit 61">
              <a:extLst>
                <a:ext uri="{FF2B5EF4-FFF2-40B4-BE49-F238E27FC236}">
                  <a16:creationId xmlns:a16="http://schemas.microsoft.com/office/drawing/2014/main" id="{7AAA3EDE-7264-3A9A-797A-F119D93CA8A8}"/>
                </a:ext>
              </a:extLst>
            </p:cNvPr>
            <p:cNvCxnSpPr>
              <a:cxnSpLocks/>
            </p:cNvCxnSpPr>
            <p:nvPr/>
          </p:nvCxnSpPr>
          <p:spPr>
            <a:xfrm flipV="1">
              <a:off x="350588" y="2629157"/>
              <a:ext cx="158386" cy="106209"/>
            </a:xfrm>
            <a:prstGeom prst="line">
              <a:avLst/>
            </a:prstGeom>
            <a:ln w="12700">
              <a:solidFill>
                <a:schemeClr val="bg2"/>
              </a:solidFill>
            </a:ln>
          </p:spPr>
          <p:style>
            <a:lnRef idx="2">
              <a:schemeClr val="accent1"/>
            </a:lnRef>
            <a:fillRef idx="0">
              <a:schemeClr val="accent1"/>
            </a:fillRef>
            <a:effectRef idx="1">
              <a:schemeClr val="accent1"/>
            </a:effectRef>
            <a:fontRef idx="minor">
              <a:schemeClr val="tx1"/>
            </a:fontRef>
          </p:style>
        </p:cxnSp>
      </p:grpSp>
      <p:sp>
        <p:nvSpPr>
          <p:cNvPr id="73" name="ZoneTexte 72">
            <a:extLst>
              <a:ext uri="{FF2B5EF4-FFF2-40B4-BE49-F238E27FC236}">
                <a16:creationId xmlns:a16="http://schemas.microsoft.com/office/drawing/2014/main" id="{AE58585E-CA9A-B822-7175-383D984239D2}"/>
              </a:ext>
            </a:extLst>
          </p:cNvPr>
          <p:cNvSpPr txBox="1"/>
          <p:nvPr/>
        </p:nvSpPr>
        <p:spPr>
          <a:xfrm>
            <a:off x="1404411" y="4274223"/>
            <a:ext cx="1440000" cy="1440000"/>
          </a:xfrm>
          <a:prstGeom prst="ellipse">
            <a:avLst/>
          </a:prstGeom>
          <a:solidFill>
            <a:schemeClr val="bg1"/>
          </a:solidFill>
        </p:spPr>
        <p:txBody>
          <a:bodyPr wrap="square" lIns="0" tIns="0" rIns="0" bIns="0" anchor="ctr">
            <a:noAutofit/>
          </a:bodyPr>
          <a:lstStyle/>
          <a:p>
            <a:pPr algn="ctr">
              <a:lnSpc>
                <a:spcPts val="1280"/>
              </a:lnSpc>
              <a:buNone/>
            </a:pPr>
            <a:r>
              <a:rPr lang="fr-FR" sz="1400" dirty="0">
                <a:solidFill>
                  <a:schemeClr val="bg2"/>
                </a:solidFill>
                <a:effectLst/>
                <a:latin typeface="Arial" panose="020B0604020202020204" pitchFamily="34" charset="0"/>
                <a:cs typeface="Arial" panose="020B0604020202020204" pitchFamily="34" charset="0"/>
              </a:rPr>
              <a:t>Exemple </a:t>
            </a:r>
            <a:br>
              <a:rPr lang="fr-FR" sz="1400" dirty="0">
                <a:solidFill>
                  <a:schemeClr val="bg2"/>
                </a:solidFill>
                <a:effectLst/>
                <a:latin typeface="Arial" panose="020B0604020202020204" pitchFamily="34" charset="0"/>
                <a:cs typeface="Arial" panose="020B0604020202020204" pitchFamily="34" charset="0"/>
              </a:rPr>
            </a:br>
            <a:r>
              <a:rPr lang="fr-FR" sz="1400" dirty="0">
                <a:solidFill>
                  <a:schemeClr val="bg2"/>
                </a:solidFill>
                <a:effectLst/>
                <a:latin typeface="Arial" panose="020B0604020202020204" pitchFamily="34" charset="0"/>
                <a:cs typeface="Arial" panose="020B0604020202020204" pitchFamily="34" charset="0"/>
              </a:rPr>
              <a:t>de discours </a:t>
            </a:r>
          </a:p>
          <a:p>
            <a:pPr algn="ctr">
              <a:lnSpc>
                <a:spcPts val="1280"/>
              </a:lnSpc>
              <a:buNone/>
            </a:pPr>
            <a:r>
              <a:rPr lang="fr-FR" sz="1400" dirty="0">
                <a:solidFill>
                  <a:schemeClr val="bg2"/>
                </a:solidFill>
                <a:effectLst/>
                <a:latin typeface="Arial" panose="020B0604020202020204" pitchFamily="34" charset="0"/>
                <a:cs typeface="Arial" panose="020B0604020202020204" pitchFamily="34" charset="0"/>
              </a:rPr>
              <a:t>en cas d’appel </a:t>
            </a:r>
          </a:p>
          <a:p>
            <a:pPr algn="ctr">
              <a:lnSpc>
                <a:spcPts val="1280"/>
              </a:lnSpc>
              <a:buNone/>
            </a:pPr>
            <a:r>
              <a:rPr lang="fr-FR" sz="1400" dirty="0">
                <a:solidFill>
                  <a:schemeClr val="bg2"/>
                </a:solidFill>
                <a:effectLst/>
                <a:latin typeface="Arial" panose="020B0604020202020204" pitchFamily="34" charset="0"/>
                <a:cs typeface="Arial" panose="020B0604020202020204" pitchFamily="34" charset="0"/>
              </a:rPr>
              <a:t>du patient :</a:t>
            </a:r>
          </a:p>
        </p:txBody>
      </p:sp>
      <p:pic>
        <p:nvPicPr>
          <p:cNvPr id="18" name="Graphique 17">
            <a:extLst>
              <a:ext uri="{FF2B5EF4-FFF2-40B4-BE49-F238E27FC236}">
                <a16:creationId xmlns:a16="http://schemas.microsoft.com/office/drawing/2014/main" id="{643FB6EF-0BAE-F9DD-0305-930DE6069CE8}"/>
              </a:ext>
            </a:extLst>
          </p:cNvPr>
          <p:cNvPicPr>
            <a:picLocks noChangeAspect="1"/>
          </p:cNvPicPr>
          <p:nvPr/>
        </p:nvPicPr>
        <p:blipFill>
          <a:blip r:embed="rId4">
            <a:extLst>
              <a:ext uri="{96DAC541-7B7A-43D3-8B79-37D633B846F1}">
                <asvg:svgBlip xmlns="" xmlns:asvg="http://schemas.microsoft.com/office/drawing/2016/SVG/main" r:embed="rId5"/>
              </a:ext>
            </a:extLst>
          </a:blip>
          <a:srcRect t="48915"/>
          <a:stretch>
            <a:fillRect/>
          </a:stretch>
        </p:blipFill>
        <p:spPr>
          <a:xfrm>
            <a:off x="3376997" y="7462369"/>
            <a:ext cx="673250" cy="404620"/>
          </a:xfrm>
          <a:prstGeom prst="rect">
            <a:avLst/>
          </a:prstGeom>
        </p:spPr>
      </p:pic>
      <p:pic>
        <p:nvPicPr>
          <p:cNvPr id="19" name="Graphique 18">
            <a:extLst>
              <a:ext uri="{FF2B5EF4-FFF2-40B4-BE49-F238E27FC236}">
                <a16:creationId xmlns:a16="http://schemas.microsoft.com/office/drawing/2014/main" id="{8C4D1F3A-78D3-46E7-574F-6DAFE2503586}"/>
              </a:ext>
            </a:extLst>
          </p:cNvPr>
          <p:cNvPicPr>
            <a:picLocks noChangeAspect="1"/>
          </p:cNvPicPr>
          <p:nvPr/>
        </p:nvPicPr>
        <p:blipFill>
          <a:blip r:embed="rId4">
            <a:extLst>
              <a:ext uri="{96DAC541-7B7A-43D3-8B79-37D633B846F1}">
                <asvg:svgBlip xmlns="" xmlns:asvg="http://schemas.microsoft.com/office/drawing/2016/SVG/main" r:embed="rId5"/>
              </a:ext>
            </a:extLst>
          </a:blip>
          <a:srcRect b="48915"/>
          <a:stretch>
            <a:fillRect/>
          </a:stretch>
        </p:blipFill>
        <p:spPr>
          <a:xfrm>
            <a:off x="3376997" y="5043371"/>
            <a:ext cx="673250" cy="404620"/>
          </a:xfrm>
          <a:prstGeom prst="rect">
            <a:avLst/>
          </a:prstGeom>
        </p:spPr>
      </p:pic>
      <p:sp>
        <p:nvSpPr>
          <p:cNvPr id="21" name="ZoneTexte 20">
            <a:extLst>
              <a:ext uri="{FF2B5EF4-FFF2-40B4-BE49-F238E27FC236}">
                <a16:creationId xmlns:a16="http://schemas.microsoft.com/office/drawing/2014/main" id="{5745BB1D-0AF1-9258-836A-58E346BC6273}"/>
              </a:ext>
            </a:extLst>
          </p:cNvPr>
          <p:cNvSpPr txBox="1"/>
          <p:nvPr/>
        </p:nvSpPr>
        <p:spPr>
          <a:xfrm>
            <a:off x="2124410" y="5393351"/>
            <a:ext cx="3310853" cy="2069018"/>
          </a:xfrm>
          <a:prstGeom prst="rect">
            <a:avLst/>
          </a:prstGeom>
          <a:noFill/>
        </p:spPr>
        <p:txBody>
          <a:bodyPr wrap="square" lIns="0" tIns="0" rIns="0" bIns="0" anchor="ctr">
            <a:noAutofit/>
          </a:bodyPr>
          <a:lstStyle/>
          <a:p>
            <a:pPr algn="ctr">
              <a:buNone/>
            </a:pPr>
            <a:r>
              <a:rPr lang="fr-FR" sz="1200" i="1" dirty="0">
                <a:effectLst/>
                <a:latin typeface="Arial" panose="020B0604020202020204" pitchFamily="34" charset="0"/>
                <a:cs typeface="Arial" panose="020B0604020202020204" pitchFamily="34" charset="0"/>
              </a:rPr>
              <a:t>Madame, Monsieur, nous vous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contactons car nous avons mis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en place un double contrôle à la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pharmacie. Dans le cadre de ce double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contrôle nous vérifions une seconde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fois en cours de journée chaque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ordonnance ; c’est lors de ce second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contrôle que nous avons décelé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une erreur concernant la délivrance </a:t>
            </a:r>
            <a:br>
              <a:rPr lang="fr-FR" sz="1200" i="1" dirty="0">
                <a:effectLst/>
                <a:latin typeface="Arial" panose="020B0604020202020204" pitchFamily="34" charset="0"/>
                <a:cs typeface="Arial" panose="020B0604020202020204" pitchFamily="34" charset="0"/>
              </a:rPr>
            </a:br>
            <a:r>
              <a:rPr lang="fr-FR" sz="1200" i="1" dirty="0">
                <a:effectLst/>
                <a:latin typeface="Arial" panose="020B0604020202020204" pitchFamily="34" charset="0"/>
                <a:cs typeface="Arial" panose="020B0604020202020204" pitchFamily="34" charset="0"/>
              </a:rPr>
              <a:t>de votre traitement…</a:t>
            </a:r>
            <a:endParaRPr lang="fr-FR" sz="1200" dirty="0">
              <a:effectLst/>
              <a:latin typeface="Arial" panose="020B0604020202020204" pitchFamily="34" charset="0"/>
              <a:cs typeface="Arial" panose="020B0604020202020204" pitchFamily="34" charset="0"/>
            </a:endParaRPr>
          </a:p>
        </p:txBody>
      </p:sp>
      <p:pic>
        <p:nvPicPr>
          <p:cNvPr id="8" name="Graphique 7">
            <a:extLst>
              <a:ext uri="{FF2B5EF4-FFF2-40B4-BE49-F238E27FC236}">
                <a16:creationId xmlns:a16="http://schemas.microsoft.com/office/drawing/2014/main" id="{E87C6F46-3EBA-64BF-6CF5-E48CF3208F0A}"/>
              </a:ext>
            </a:extLst>
          </p:cNvPr>
          <p:cNvPicPr>
            <a:picLocks noChangeAspect="1"/>
          </p:cNvPicPr>
          <p:nvPr/>
        </p:nvPicPr>
        <p:blipFill>
          <a:blip r:embed="rId6">
            <a:extLst>
              <a:ext uri="{96DAC541-7B7A-43D3-8B79-37D633B846F1}">
                <asvg:svgBlip xmlns="" xmlns:asvg="http://schemas.microsoft.com/office/drawing/2016/SVG/main" r:embed="rId7"/>
              </a:ext>
            </a:extLst>
          </a:blip>
          <a:srcRect/>
          <a:stretch/>
        </p:blipFill>
        <p:spPr>
          <a:xfrm>
            <a:off x="141220" y="9956913"/>
            <a:ext cx="408389" cy="455510"/>
          </a:xfrm>
          <a:prstGeom prst="rect">
            <a:avLst/>
          </a:prstGeom>
        </p:spPr>
      </p:pic>
      <p:sp>
        <p:nvSpPr>
          <p:cNvPr id="25"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2" y="9979818"/>
            <a:ext cx="3060577" cy="409702"/>
          </a:xfrm>
        </p:spPr>
        <p:txBody>
          <a:bodyPr/>
          <a:lstStyle/>
          <a:p>
            <a:r>
              <a:rPr lang="en-US" dirty="0" smtClean="0"/>
              <a:t>Sous-theme :</a:t>
            </a:r>
          </a:p>
          <a:p>
            <a:r>
              <a:rPr lang="fr-FR" b="0" dirty="0"/>
              <a:t>2.1 Dispensation en officine et à domicile de médicaments sur prescription</a:t>
            </a:r>
            <a:endParaRPr lang="en-US" b="0" dirty="0"/>
          </a:p>
        </p:txBody>
      </p:sp>
      <p:sp>
        <p:nvSpPr>
          <p:cNvPr id="26" name="Espace réservé du pied de page 29">
            <a:extLst>
              <a:ext uri="{FF2B5EF4-FFF2-40B4-BE49-F238E27FC236}">
                <a16:creationId xmlns:a16="http://schemas.microsoft.com/office/drawing/2014/main" id="{D3434E79-A65F-A99C-4B77-9B29037F4446}"/>
              </a:ext>
            </a:extLst>
          </p:cNvPr>
          <p:cNvSpPr txBox="1">
            <a:spLocks/>
          </p:cNvSpPr>
          <p:nvPr/>
        </p:nvSpPr>
        <p:spPr>
          <a:xfrm>
            <a:off x="3761009" y="9983933"/>
            <a:ext cx="2830591"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8 : Double </a:t>
            </a:r>
            <a:r>
              <a:rPr lang="en-US" dirty="0" err="1" smtClean="0">
                <a:latin typeface="Arial" panose="020B0604020202020204" pitchFamily="34" charset="0"/>
                <a:cs typeface="Arial" panose="020B0604020202020204" pitchFamily="34" charset="0"/>
              </a:rPr>
              <a:t>contrôle</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744</TotalTime>
  <Words>563</Words>
  <Application>Microsoft Office PowerPoint</Application>
  <PresentationFormat>Personnalisé</PresentationFormat>
  <Paragraphs>55</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Aptos</vt:lpstr>
      <vt:lpstr>Arial</vt:lpstr>
      <vt:lpstr>Azo Sans</vt:lpstr>
      <vt:lpstr>Thème Office</vt:lpstr>
      <vt:lpstr>mémo</vt:lpstr>
      <vt:lpstr>mémo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mémo</dc:title>
  <dc:creator>Sébastien QUESSON</dc:creator>
  <cp:lastModifiedBy>Cécile LUGAND</cp:lastModifiedBy>
  <cp:revision>146</cp:revision>
  <dcterms:created xsi:type="dcterms:W3CDTF">2025-12-16T10:16:15Z</dcterms:created>
  <dcterms:modified xsi:type="dcterms:W3CDTF">2026-04-07T09:04:50Z</dcterms:modified>
</cp:coreProperties>
</file>