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61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6E2"/>
    <a:srgbClr val="34615A"/>
    <a:srgbClr val="2C6672"/>
    <a:srgbClr val="595959"/>
    <a:srgbClr val="4AB5C4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005" autoAdjust="0"/>
    <p:restoredTop sz="94660"/>
  </p:normalViewPr>
  <p:slideViewPr>
    <p:cSldViewPr snapToGrid="0">
      <p:cViewPr>
        <p:scale>
          <a:sx n="75" d="100"/>
          <a:sy n="75" d="100"/>
        </p:scale>
        <p:origin x="3952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A3175F-89F7-4AE0-A54E-6DDC11B1C46B}" type="doc">
      <dgm:prSet loTypeId="urn:microsoft.com/office/officeart/2005/8/layout/chevron1" loCatId="process" qsTypeId="urn:microsoft.com/office/officeart/2005/8/quickstyle/simple1" qsCatId="simple" csTypeId="urn:microsoft.com/office/officeart/2005/8/colors/accent2_3" csCatId="accent2" phldr="1"/>
      <dgm:spPr/>
    </dgm:pt>
    <dgm:pt modelId="{5DA92C36-306A-4D06-9475-5B754D81532D}">
      <dgm:prSet phldrT="[Texte]" custT="1"/>
      <dgm:spPr>
        <a:solidFill>
          <a:srgbClr val="34615A"/>
        </a:solidFill>
      </dgm:spPr>
      <dgm:t>
        <a:bodyPr/>
        <a:lstStyle/>
        <a:p>
          <a:r>
            <a:rPr lang="fr-FR" sz="1200" dirty="0">
              <a:latin typeface="+mj-lt"/>
            </a:rPr>
            <a:t>≥ 75 ans ou ≥ 65 ans avec une Affection de Longue Durée</a:t>
          </a:r>
        </a:p>
      </dgm:t>
    </dgm:pt>
    <dgm:pt modelId="{A885D63E-85F4-4A1A-8F13-09048EE70581}" type="parTrans" cxnId="{0917A100-5978-43DC-BF33-BC4BF1BC233D}">
      <dgm:prSet/>
      <dgm:spPr/>
      <dgm:t>
        <a:bodyPr/>
        <a:lstStyle/>
        <a:p>
          <a:endParaRPr lang="fr-FR" sz="1600">
            <a:latin typeface="+mj-lt"/>
          </a:endParaRPr>
        </a:p>
      </dgm:t>
    </dgm:pt>
    <dgm:pt modelId="{380A94CE-BCB0-4A60-B1AC-357A3B081A0A}" type="sibTrans" cxnId="{0917A100-5978-43DC-BF33-BC4BF1BC233D}">
      <dgm:prSet/>
      <dgm:spPr/>
      <dgm:t>
        <a:bodyPr/>
        <a:lstStyle/>
        <a:p>
          <a:endParaRPr lang="fr-FR" sz="1600">
            <a:latin typeface="+mj-lt"/>
          </a:endParaRPr>
        </a:p>
      </dgm:t>
    </dgm:pt>
    <dgm:pt modelId="{D1D98177-F4AC-4E27-96FD-911156A0E37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sz="1200">
              <a:latin typeface="+mj-lt"/>
            </a:rPr>
            <a:t>Traitement par au </a:t>
          </a:r>
          <a:r>
            <a:rPr lang="fr-FR" sz="1200" dirty="0">
              <a:latin typeface="+mj-lt"/>
            </a:rPr>
            <a:t>moins 5 Principes Actifs</a:t>
          </a:r>
        </a:p>
      </dgm:t>
    </dgm:pt>
    <dgm:pt modelId="{6F857EFC-FA41-4940-899B-B7CBD590E24F}" type="parTrans" cxnId="{D2AB588F-B6F2-4336-8101-019DF01AED1B}">
      <dgm:prSet/>
      <dgm:spPr/>
      <dgm:t>
        <a:bodyPr/>
        <a:lstStyle/>
        <a:p>
          <a:endParaRPr lang="fr-FR" sz="1600">
            <a:latin typeface="+mj-lt"/>
          </a:endParaRPr>
        </a:p>
      </dgm:t>
    </dgm:pt>
    <dgm:pt modelId="{E1452768-4E0A-43DB-B5AD-53CCC877245F}" type="sibTrans" cxnId="{D2AB588F-B6F2-4336-8101-019DF01AED1B}">
      <dgm:prSet/>
      <dgm:spPr/>
      <dgm:t>
        <a:bodyPr/>
        <a:lstStyle/>
        <a:p>
          <a:endParaRPr lang="fr-FR" sz="1600">
            <a:latin typeface="+mj-lt"/>
          </a:endParaRPr>
        </a:p>
      </dgm:t>
    </dgm:pt>
    <dgm:pt modelId="{79D69E65-800E-4651-A259-E522741DD20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FR" sz="1200">
              <a:latin typeface="+mj-lt"/>
            </a:rPr>
            <a:t>Traitement chronique (&gt;6 mois)</a:t>
          </a:r>
          <a:endParaRPr lang="fr-FR" sz="1200" dirty="0">
            <a:latin typeface="+mj-lt"/>
          </a:endParaRPr>
        </a:p>
      </dgm:t>
    </dgm:pt>
    <dgm:pt modelId="{B3B10DF9-49CE-4509-935B-0EA7CEC27421}" type="parTrans" cxnId="{7D8884D1-A6D0-467D-AFF0-9207D6EFD6CA}">
      <dgm:prSet/>
      <dgm:spPr/>
      <dgm:t>
        <a:bodyPr/>
        <a:lstStyle/>
        <a:p>
          <a:endParaRPr lang="fr-FR" sz="1600">
            <a:latin typeface="+mj-lt"/>
          </a:endParaRPr>
        </a:p>
      </dgm:t>
    </dgm:pt>
    <dgm:pt modelId="{4E28E1B4-1B93-42B0-BFDF-CEA4DA2A0367}" type="sibTrans" cxnId="{7D8884D1-A6D0-467D-AFF0-9207D6EFD6CA}">
      <dgm:prSet/>
      <dgm:spPr/>
      <dgm:t>
        <a:bodyPr/>
        <a:lstStyle/>
        <a:p>
          <a:endParaRPr lang="fr-FR" sz="1600">
            <a:latin typeface="+mj-lt"/>
          </a:endParaRPr>
        </a:p>
      </dgm:t>
    </dgm:pt>
    <dgm:pt modelId="{A9941103-5B12-44F7-8373-783FFB31F33D}" type="pres">
      <dgm:prSet presAssocID="{CAA3175F-89F7-4AE0-A54E-6DDC11B1C46B}" presName="Name0" presStyleCnt="0">
        <dgm:presLayoutVars>
          <dgm:dir/>
          <dgm:animLvl val="lvl"/>
          <dgm:resizeHandles val="exact"/>
        </dgm:presLayoutVars>
      </dgm:prSet>
      <dgm:spPr/>
    </dgm:pt>
    <dgm:pt modelId="{B7E8B1A9-A544-47FE-BEBE-862C1FD783E2}" type="pres">
      <dgm:prSet presAssocID="{5DA92C36-306A-4D06-9475-5B754D81532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78DD37AB-1A44-4CC1-8343-1837D0F150B5}" type="pres">
      <dgm:prSet presAssocID="{380A94CE-BCB0-4A60-B1AC-357A3B081A0A}" presName="parTxOnlySpace" presStyleCnt="0"/>
      <dgm:spPr/>
    </dgm:pt>
    <dgm:pt modelId="{3783D8BD-3D9B-40C3-996C-5E269219FB1F}" type="pres">
      <dgm:prSet presAssocID="{D1D98177-F4AC-4E27-96FD-911156A0E37B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975C7D72-2518-43AB-8760-D033B1034A02}" type="pres">
      <dgm:prSet presAssocID="{E1452768-4E0A-43DB-B5AD-53CCC877245F}" presName="parTxOnlySpace" presStyleCnt="0"/>
      <dgm:spPr/>
    </dgm:pt>
    <dgm:pt modelId="{033F7B5A-5FD8-44F7-BE17-C2F3389A2DC8}" type="pres">
      <dgm:prSet presAssocID="{79D69E65-800E-4651-A259-E522741DD20E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917A100-5978-43DC-BF33-BC4BF1BC233D}" srcId="{CAA3175F-89F7-4AE0-A54E-6DDC11B1C46B}" destId="{5DA92C36-306A-4D06-9475-5B754D81532D}" srcOrd="0" destOrd="0" parTransId="{A885D63E-85F4-4A1A-8F13-09048EE70581}" sibTransId="{380A94CE-BCB0-4A60-B1AC-357A3B081A0A}"/>
    <dgm:cxn modelId="{0C4D642A-C809-4FD0-BFD3-5DB011CF7B17}" type="presOf" srcId="{CAA3175F-89F7-4AE0-A54E-6DDC11B1C46B}" destId="{A9941103-5B12-44F7-8373-783FFB31F33D}" srcOrd="0" destOrd="0" presId="urn:microsoft.com/office/officeart/2005/8/layout/chevron1"/>
    <dgm:cxn modelId="{D2AB588F-B6F2-4336-8101-019DF01AED1B}" srcId="{CAA3175F-89F7-4AE0-A54E-6DDC11B1C46B}" destId="{D1D98177-F4AC-4E27-96FD-911156A0E37B}" srcOrd="1" destOrd="0" parTransId="{6F857EFC-FA41-4940-899B-B7CBD590E24F}" sibTransId="{E1452768-4E0A-43DB-B5AD-53CCC877245F}"/>
    <dgm:cxn modelId="{A1C7C391-0AC4-42CF-8525-B4B82187397B}" type="presOf" srcId="{79D69E65-800E-4651-A259-E522741DD20E}" destId="{033F7B5A-5FD8-44F7-BE17-C2F3389A2DC8}" srcOrd="0" destOrd="0" presId="urn:microsoft.com/office/officeart/2005/8/layout/chevron1"/>
    <dgm:cxn modelId="{E857EFBF-27ED-496C-B6DC-B235123EB382}" type="presOf" srcId="{D1D98177-F4AC-4E27-96FD-911156A0E37B}" destId="{3783D8BD-3D9B-40C3-996C-5E269219FB1F}" srcOrd="0" destOrd="0" presId="urn:microsoft.com/office/officeart/2005/8/layout/chevron1"/>
    <dgm:cxn modelId="{7D8884D1-A6D0-467D-AFF0-9207D6EFD6CA}" srcId="{CAA3175F-89F7-4AE0-A54E-6DDC11B1C46B}" destId="{79D69E65-800E-4651-A259-E522741DD20E}" srcOrd="2" destOrd="0" parTransId="{B3B10DF9-49CE-4509-935B-0EA7CEC27421}" sibTransId="{4E28E1B4-1B93-42B0-BFDF-CEA4DA2A0367}"/>
    <dgm:cxn modelId="{FB7256E4-8B2B-49EF-A520-71ADF8EB0EDD}" type="presOf" srcId="{5DA92C36-306A-4D06-9475-5B754D81532D}" destId="{B7E8B1A9-A544-47FE-BEBE-862C1FD783E2}" srcOrd="0" destOrd="0" presId="urn:microsoft.com/office/officeart/2005/8/layout/chevron1"/>
    <dgm:cxn modelId="{FDB0906C-F260-4731-B599-1F36B9D46D41}" type="presParOf" srcId="{A9941103-5B12-44F7-8373-783FFB31F33D}" destId="{B7E8B1A9-A544-47FE-BEBE-862C1FD783E2}" srcOrd="0" destOrd="0" presId="urn:microsoft.com/office/officeart/2005/8/layout/chevron1"/>
    <dgm:cxn modelId="{674D72C6-1613-43EB-918A-20263D73A5C2}" type="presParOf" srcId="{A9941103-5B12-44F7-8373-783FFB31F33D}" destId="{78DD37AB-1A44-4CC1-8343-1837D0F150B5}" srcOrd="1" destOrd="0" presId="urn:microsoft.com/office/officeart/2005/8/layout/chevron1"/>
    <dgm:cxn modelId="{79AF5A31-68E2-4E1E-8074-7ECF18AE71A9}" type="presParOf" srcId="{A9941103-5B12-44F7-8373-783FFB31F33D}" destId="{3783D8BD-3D9B-40C3-996C-5E269219FB1F}" srcOrd="2" destOrd="0" presId="urn:microsoft.com/office/officeart/2005/8/layout/chevron1"/>
    <dgm:cxn modelId="{27DD13BE-DAED-4A6B-93A1-EEDE94DDBA59}" type="presParOf" srcId="{A9941103-5B12-44F7-8373-783FFB31F33D}" destId="{975C7D72-2518-43AB-8760-D033B1034A02}" srcOrd="3" destOrd="0" presId="urn:microsoft.com/office/officeart/2005/8/layout/chevron1"/>
    <dgm:cxn modelId="{77D3CD06-6714-4BE7-B574-92CBC176C989}" type="presParOf" srcId="{A9941103-5B12-44F7-8373-783FFB31F33D}" destId="{033F7B5A-5FD8-44F7-BE17-C2F3389A2DC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7EAA74-7F34-4EC7-B671-D26E41331165}" type="doc">
      <dgm:prSet loTypeId="urn:microsoft.com/office/officeart/2005/8/layout/hProcess11" loCatId="process" qsTypeId="urn:microsoft.com/office/officeart/2005/8/quickstyle/simple1" qsCatId="simple" csTypeId="urn:microsoft.com/office/officeart/2005/8/colors/accent2_1" csCatId="accent2" phldr="1"/>
      <dgm:spPr/>
    </dgm:pt>
    <dgm:pt modelId="{23971526-3E15-479D-9E7B-74CDCBE9C003}">
      <dgm:prSet phldrT="[Texte]"/>
      <dgm:spPr/>
      <dgm:t>
        <a:bodyPr/>
        <a:lstStyle/>
        <a:p>
          <a:r>
            <a:rPr lang="fr-FR" dirty="0"/>
            <a:t>1. Entretien de recueil (avec le patient)</a:t>
          </a:r>
        </a:p>
      </dgm:t>
    </dgm:pt>
    <dgm:pt modelId="{77BC89DB-E038-4643-AEA4-79383C12A6C4}" type="parTrans" cxnId="{1F57E57E-C5F1-4DB9-BE27-BA0AD336286A}">
      <dgm:prSet/>
      <dgm:spPr/>
      <dgm:t>
        <a:bodyPr/>
        <a:lstStyle/>
        <a:p>
          <a:endParaRPr lang="fr-FR"/>
        </a:p>
      </dgm:t>
    </dgm:pt>
    <dgm:pt modelId="{FE5FE7A7-D61C-4B2A-B17F-A3E3ACEA3272}" type="sibTrans" cxnId="{1F57E57E-C5F1-4DB9-BE27-BA0AD336286A}">
      <dgm:prSet/>
      <dgm:spPr/>
      <dgm:t>
        <a:bodyPr/>
        <a:lstStyle/>
        <a:p>
          <a:endParaRPr lang="fr-FR"/>
        </a:p>
      </dgm:t>
    </dgm:pt>
    <dgm:pt modelId="{BCFF4374-0F76-4363-8FB2-43E1E803DFAF}">
      <dgm:prSet phldrT="[Texte]"/>
      <dgm:spPr/>
      <dgm:t>
        <a:bodyPr/>
        <a:lstStyle/>
        <a:p>
          <a:r>
            <a:rPr lang="fr-FR" dirty="0"/>
            <a:t>2. Analyse des traitements</a:t>
          </a:r>
        </a:p>
      </dgm:t>
    </dgm:pt>
    <dgm:pt modelId="{4C4E5E58-D4F7-46A1-A445-BFA133BE0802}" type="parTrans" cxnId="{5BE10944-AF47-44C6-A8AB-A2EA0229C538}">
      <dgm:prSet/>
      <dgm:spPr/>
      <dgm:t>
        <a:bodyPr/>
        <a:lstStyle/>
        <a:p>
          <a:endParaRPr lang="fr-FR"/>
        </a:p>
      </dgm:t>
    </dgm:pt>
    <dgm:pt modelId="{4E79962A-C107-4B21-8CBE-498B0745F558}" type="sibTrans" cxnId="{5BE10944-AF47-44C6-A8AB-A2EA0229C538}">
      <dgm:prSet/>
      <dgm:spPr/>
      <dgm:t>
        <a:bodyPr/>
        <a:lstStyle/>
        <a:p>
          <a:endParaRPr lang="fr-FR"/>
        </a:p>
      </dgm:t>
    </dgm:pt>
    <dgm:pt modelId="{6CDAE5D1-787A-43BF-983E-1D4B1F59EFA5}">
      <dgm:prSet phldrT="[Texte]"/>
      <dgm:spPr/>
      <dgm:t>
        <a:bodyPr/>
        <a:lstStyle/>
        <a:p>
          <a:r>
            <a:rPr lang="fr-FR" dirty="0"/>
            <a:t>3. Entretien Conseil (avec le patient)</a:t>
          </a:r>
        </a:p>
      </dgm:t>
    </dgm:pt>
    <dgm:pt modelId="{76DF9C2E-6383-47F0-83D4-7960F5C0B248}" type="parTrans" cxnId="{32A9DBCE-814E-4B4A-B47E-BBAABD4E88EB}">
      <dgm:prSet/>
      <dgm:spPr/>
      <dgm:t>
        <a:bodyPr/>
        <a:lstStyle/>
        <a:p>
          <a:endParaRPr lang="fr-FR"/>
        </a:p>
      </dgm:t>
    </dgm:pt>
    <dgm:pt modelId="{DBE03D37-8DDC-4E17-9794-8845CAA60AEE}" type="sibTrans" cxnId="{32A9DBCE-814E-4B4A-B47E-BBAABD4E88EB}">
      <dgm:prSet/>
      <dgm:spPr/>
      <dgm:t>
        <a:bodyPr/>
        <a:lstStyle/>
        <a:p>
          <a:endParaRPr lang="fr-FR"/>
        </a:p>
      </dgm:t>
    </dgm:pt>
    <dgm:pt modelId="{FC630B16-23ED-43DE-A0A2-841A28231994}">
      <dgm:prSet phldrT="[Texte]"/>
      <dgm:spPr/>
      <dgm:t>
        <a:bodyPr/>
        <a:lstStyle/>
        <a:p>
          <a:r>
            <a:rPr lang="fr-FR" dirty="0"/>
            <a:t>4. Entretien de Suivi (avec le patient)</a:t>
          </a:r>
        </a:p>
      </dgm:t>
    </dgm:pt>
    <dgm:pt modelId="{F83DB878-F969-480C-A7C4-06DF5D904BA3}" type="parTrans" cxnId="{466B2CFA-319B-4A76-876D-0B230F93C641}">
      <dgm:prSet/>
      <dgm:spPr/>
      <dgm:t>
        <a:bodyPr/>
        <a:lstStyle/>
        <a:p>
          <a:endParaRPr lang="fr-FR"/>
        </a:p>
      </dgm:t>
    </dgm:pt>
    <dgm:pt modelId="{C7B2C966-513A-4F4E-B0D6-9CB14D69EC48}" type="sibTrans" cxnId="{466B2CFA-319B-4A76-876D-0B230F93C641}">
      <dgm:prSet/>
      <dgm:spPr/>
      <dgm:t>
        <a:bodyPr/>
        <a:lstStyle/>
        <a:p>
          <a:endParaRPr lang="fr-FR"/>
        </a:p>
      </dgm:t>
    </dgm:pt>
    <dgm:pt modelId="{76BA8E01-9FE5-42D7-AEE0-EA9436F3CEF9}" type="pres">
      <dgm:prSet presAssocID="{FE7EAA74-7F34-4EC7-B671-D26E41331165}" presName="Name0" presStyleCnt="0">
        <dgm:presLayoutVars>
          <dgm:dir/>
          <dgm:resizeHandles val="exact"/>
        </dgm:presLayoutVars>
      </dgm:prSet>
      <dgm:spPr/>
    </dgm:pt>
    <dgm:pt modelId="{D4142A1D-CF76-440B-B1E4-D8050B337A7C}" type="pres">
      <dgm:prSet presAssocID="{FE7EAA74-7F34-4EC7-B671-D26E41331165}" presName="arrow" presStyleLbl="bgShp" presStyleIdx="0" presStyleCnt="1"/>
      <dgm:spPr/>
    </dgm:pt>
    <dgm:pt modelId="{3AC3EEBA-C5C3-44F5-96C6-9934D6E87599}" type="pres">
      <dgm:prSet presAssocID="{FE7EAA74-7F34-4EC7-B671-D26E41331165}" presName="points" presStyleCnt="0"/>
      <dgm:spPr/>
    </dgm:pt>
    <dgm:pt modelId="{EF6B8FA4-84D0-4967-BCEB-5CD4702A3F91}" type="pres">
      <dgm:prSet presAssocID="{23971526-3E15-479D-9E7B-74CDCBE9C003}" presName="compositeA" presStyleCnt="0"/>
      <dgm:spPr/>
    </dgm:pt>
    <dgm:pt modelId="{A52C9580-5F7C-42D7-ADE7-7ECEC54589EC}" type="pres">
      <dgm:prSet presAssocID="{23971526-3E15-479D-9E7B-74CDCBE9C003}" presName="textA" presStyleLbl="revTx" presStyleIdx="0" presStyleCnt="4">
        <dgm:presLayoutVars>
          <dgm:bulletEnabled val="1"/>
        </dgm:presLayoutVars>
      </dgm:prSet>
      <dgm:spPr/>
    </dgm:pt>
    <dgm:pt modelId="{5B21DD30-BE8F-4E9F-9AA6-E1C941ADA78D}" type="pres">
      <dgm:prSet presAssocID="{23971526-3E15-479D-9E7B-74CDCBE9C003}" presName="circleA" presStyleLbl="node1" presStyleIdx="0" presStyleCnt="4"/>
      <dgm:spPr/>
    </dgm:pt>
    <dgm:pt modelId="{9AE4882B-38ED-4381-9108-49360552D0BD}" type="pres">
      <dgm:prSet presAssocID="{23971526-3E15-479D-9E7B-74CDCBE9C003}" presName="spaceA" presStyleCnt="0"/>
      <dgm:spPr/>
    </dgm:pt>
    <dgm:pt modelId="{3F1819F5-7BD5-421F-9EC1-4559A708A683}" type="pres">
      <dgm:prSet presAssocID="{FE5FE7A7-D61C-4B2A-B17F-A3E3ACEA3272}" presName="space" presStyleCnt="0"/>
      <dgm:spPr/>
    </dgm:pt>
    <dgm:pt modelId="{7F26EB96-6463-4334-8D0F-E2FB52F9EEE1}" type="pres">
      <dgm:prSet presAssocID="{BCFF4374-0F76-4363-8FB2-43E1E803DFAF}" presName="compositeB" presStyleCnt="0"/>
      <dgm:spPr/>
    </dgm:pt>
    <dgm:pt modelId="{F666867B-489A-43AB-9CD4-ADF5C92A2294}" type="pres">
      <dgm:prSet presAssocID="{BCFF4374-0F76-4363-8FB2-43E1E803DFAF}" presName="textB" presStyleLbl="revTx" presStyleIdx="1" presStyleCnt="4">
        <dgm:presLayoutVars>
          <dgm:bulletEnabled val="1"/>
        </dgm:presLayoutVars>
      </dgm:prSet>
      <dgm:spPr/>
    </dgm:pt>
    <dgm:pt modelId="{827FFBBB-16DF-4344-8B62-0BF549267055}" type="pres">
      <dgm:prSet presAssocID="{BCFF4374-0F76-4363-8FB2-43E1E803DFAF}" presName="circleB" presStyleLbl="node1" presStyleIdx="1" presStyleCnt="4"/>
      <dgm:spPr>
        <a:solidFill>
          <a:srgbClr val="34615A"/>
        </a:solidFill>
      </dgm:spPr>
    </dgm:pt>
    <dgm:pt modelId="{7EF190EB-688F-485E-B9C6-F713A1C6B813}" type="pres">
      <dgm:prSet presAssocID="{BCFF4374-0F76-4363-8FB2-43E1E803DFAF}" presName="spaceB" presStyleCnt="0"/>
      <dgm:spPr/>
    </dgm:pt>
    <dgm:pt modelId="{DDD7B309-3D67-4986-AA22-5FE0C53E13C8}" type="pres">
      <dgm:prSet presAssocID="{4E79962A-C107-4B21-8CBE-498B0745F558}" presName="space" presStyleCnt="0"/>
      <dgm:spPr/>
    </dgm:pt>
    <dgm:pt modelId="{85C298EE-67CB-4985-A33A-8017A78B9AFE}" type="pres">
      <dgm:prSet presAssocID="{6CDAE5D1-787A-43BF-983E-1D4B1F59EFA5}" presName="compositeA" presStyleCnt="0"/>
      <dgm:spPr/>
    </dgm:pt>
    <dgm:pt modelId="{BCB9E2D6-B9C3-4359-9997-A200DF00F83D}" type="pres">
      <dgm:prSet presAssocID="{6CDAE5D1-787A-43BF-983E-1D4B1F59EFA5}" presName="textA" presStyleLbl="revTx" presStyleIdx="2" presStyleCnt="4">
        <dgm:presLayoutVars>
          <dgm:bulletEnabled val="1"/>
        </dgm:presLayoutVars>
      </dgm:prSet>
      <dgm:spPr/>
    </dgm:pt>
    <dgm:pt modelId="{69556E94-B9BA-451D-9286-08E6FE16AB4C}" type="pres">
      <dgm:prSet presAssocID="{6CDAE5D1-787A-43BF-983E-1D4B1F59EFA5}" presName="circleA" presStyleLbl="node1" presStyleIdx="2" presStyleCnt="4"/>
      <dgm:spPr/>
    </dgm:pt>
    <dgm:pt modelId="{96E30150-BB2E-40F9-A6B4-34FCDACEA8FC}" type="pres">
      <dgm:prSet presAssocID="{6CDAE5D1-787A-43BF-983E-1D4B1F59EFA5}" presName="spaceA" presStyleCnt="0"/>
      <dgm:spPr/>
    </dgm:pt>
    <dgm:pt modelId="{AA7180E9-07D9-4526-B9D7-8870B8FC4757}" type="pres">
      <dgm:prSet presAssocID="{DBE03D37-8DDC-4E17-9794-8845CAA60AEE}" presName="space" presStyleCnt="0"/>
      <dgm:spPr/>
    </dgm:pt>
    <dgm:pt modelId="{0E8EEFA9-3CC4-48BE-BBCB-FEA03879EC5F}" type="pres">
      <dgm:prSet presAssocID="{FC630B16-23ED-43DE-A0A2-841A28231994}" presName="compositeB" presStyleCnt="0"/>
      <dgm:spPr/>
    </dgm:pt>
    <dgm:pt modelId="{C479B8E4-94D1-407B-B3C0-EF48BB15611E}" type="pres">
      <dgm:prSet presAssocID="{FC630B16-23ED-43DE-A0A2-841A28231994}" presName="textB" presStyleLbl="revTx" presStyleIdx="3" presStyleCnt="4">
        <dgm:presLayoutVars>
          <dgm:bulletEnabled val="1"/>
        </dgm:presLayoutVars>
      </dgm:prSet>
      <dgm:spPr/>
    </dgm:pt>
    <dgm:pt modelId="{AB363D77-3133-437B-A364-499350C03A42}" type="pres">
      <dgm:prSet presAssocID="{FC630B16-23ED-43DE-A0A2-841A28231994}" presName="circleB" presStyleLbl="node1" presStyleIdx="3" presStyleCnt="4"/>
      <dgm:spPr/>
    </dgm:pt>
    <dgm:pt modelId="{1FC837C8-8DF0-4083-BE09-D9930038D7DB}" type="pres">
      <dgm:prSet presAssocID="{FC630B16-23ED-43DE-A0A2-841A28231994}" presName="spaceB" presStyleCnt="0"/>
      <dgm:spPr/>
    </dgm:pt>
  </dgm:ptLst>
  <dgm:cxnLst>
    <dgm:cxn modelId="{817EEF07-2D61-4957-A343-C8C45B7AA7D9}" type="presOf" srcId="{23971526-3E15-479D-9E7B-74CDCBE9C003}" destId="{A52C9580-5F7C-42D7-ADE7-7ECEC54589EC}" srcOrd="0" destOrd="0" presId="urn:microsoft.com/office/officeart/2005/8/layout/hProcess11"/>
    <dgm:cxn modelId="{7E26E422-6F00-47F7-A7BA-EE869D6AA945}" type="presOf" srcId="{FC630B16-23ED-43DE-A0A2-841A28231994}" destId="{C479B8E4-94D1-407B-B3C0-EF48BB15611E}" srcOrd="0" destOrd="0" presId="urn:microsoft.com/office/officeart/2005/8/layout/hProcess11"/>
    <dgm:cxn modelId="{6DD2F628-5400-4A6B-A9CA-F9791FF99722}" type="presOf" srcId="{6CDAE5D1-787A-43BF-983E-1D4B1F59EFA5}" destId="{BCB9E2D6-B9C3-4359-9997-A200DF00F83D}" srcOrd="0" destOrd="0" presId="urn:microsoft.com/office/officeart/2005/8/layout/hProcess11"/>
    <dgm:cxn modelId="{5BE10944-AF47-44C6-A8AB-A2EA0229C538}" srcId="{FE7EAA74-7F34-4EC7-B671-D26E41331165}" destId="{BCFF4374-0F76-4363-8FB2-43E1E803DFAF}" srcOrd="1" destOrd="0" parTransId="{4C4E5E58-D4F7-46A1-A445-BFA133BE0802}" sibTransId="{4E79962A-C107-4B21-8CBE-498B0745F558}"/>
    <dgm:cxn modelId="{1F57E57E-C5F1-4DB9-BE27-BA0AD336286A}" srcId="{FE7EAA74-7F34-4EC7-B671-D26E41331165}" destId="{23971526-3E15-479D-9E7B-74CDCBE9C003}" srcOrd="0" destOrd="0" parTransId="{77BC89DB-E038-4643-AEA4-79383C12A6C4}" sibTransId="{FE5FE7A7-D61C-4B2A-B17F-A3E3ACEA3272}"/>
    <dgm:cxn modelId="{693AB4C4-AA15-4F9E-91A1-BFC10698C9A9}" type="presOf" srcId="{BCFF4374-0F76-4363-8FB2-43E1E803DFAF}" destId="{F666867B-489A-43AB-9CD4-ADF5C92A2294}" srcOrd="0" destOrd="0" presId="urn:microsoft.com/office/officeart/2005/8/layout/hProcess11"/>
    <dgm:cxn modelId="{32A9DBCE-814E-4B4A-B47E-BBAABD4E88EB}" srcId="{FE7EAA74-7F34-4EC7-B671-D26E41331165}" destId="{6CDAE5D1-787A-43BF-983E-1D4B1F59EFA5}" srcOrd="2" destOrd="0" parTransId="{76DF9C2E-6383-47F0-83D4-7960F5C0B248}" sibTransId="{DBE03D37-8DDC-4E17-9794-8845CAA60AEE}"/>
    <dgm:cxn modelId="{04DE19F9-8011-4A8E-8FA0-E65F1F7A9672}" type="presOf" srcId="{FE7EAA74-7F34-4EC7-B671-D26E41331165}" destId="{76BA8E01-9FE5-42D7-AEE0-EA9436F3CEF9}" srcOrd="0" destOrd="0" presId="urn:microsoft.com/office/officeart/2005/8/layout/hProcess11"/>
    <dgm:cxn modelId="{466B2CFA-319B-4A76-876D-0B230F93C641}" srcId="{FE7EAA74-7F34-4EC7-B671-D26E41331165}" destId="{FC630B16-23ED-43DE-A0A2-841A28231994}" srcOrd="3" destOrd="0" parTransId="{F83DB878-F969-480C-A7C4-06DF5D904BA3}" sibTransId="{C7B2C966-513A-4F4E-B0D6-9CB14D69EC48}"/>
    <dgm:cxn modelId="{F99CEBFD-6EDF-4446-A4CF-97F541D54FE5}" type="presParOf" srcId="{76BA8E01-9FE5-42D7-AEE0-EA9436F3CEF9}" destId="{D4142A1D-CF76-440B-B1E4-D8050B337A7C}" srcOrd="0" destOrd="0" presId="urn:microsoft.com/office/officeart/2005/8/layout/hProcess11"/>
    <dgm:cxn modelId="{C83375D1-CF69-4FBE-9123-9098FB6ED5FD}" type="presParOf" srcId="{76BA8E01-9FE5-42D7-AEE0-EA9436F3CEF9}" destId="{3AC3EEBA-C5C3-44F5-96C6-9934D6E87599}" srcOrd="1" destOrd="0" presId="urn:microsoft.com/office/officeart/2005/8/layout/hProcess11"/>
    <dgm:cxn modelId="{1C04541F-5CAF-42B9-AC9B-C43495CAB37B}" type="presParOf" srcId="{3AC3EEBA-C5C3-44F5-96C6-9934D6E87599}" destId="{EF6B8FA4-84D0-4967-BCEB-5CD4702A3F91}" srcOrd="0" destOrd="0" presId="urn:microsoft.com/office/officeart/2005/8/layout/hProcess11"/>
    <dgm:cxn modelId="{8DEE2D8C-2FAF-4C04-B14F-4EE37FE60D81}" type="presParOf" srcId="{EF6B8FA4-84D0-4967-BCEB-5CD4702A3F91}" destId="{A52C9580-5F7C-42D7-ADE7-7ECEC54589EC}" srcOrd="0" destOrd="0" presId="urn:microsoft.com/office/officeart/2005/8/layout/hProcess11"/>
    <dgm:cxn modelId="{015888CB-CFDC-42E4-B05A-F3385F7CA255}" type="presParOf" srcId="{EF6B8FA4-84D0-4967-BCEB-5CD4702A3F91}" destId="{5B21DD30-BE8F-4E9F-9AA6-E1C941ADA78D}" srcOrd="1" destOrd="0" presId="urn:microsoft.com/office/officeart/2005/8/layout/hProcess11"/>
    <dgm:cxn modelId="{F705EC43-27B0-47A6-9C7F-C4A4DD4D0A88}" type="presParOf" srcId="{EF6B8FA4-84D0-4967-BCEB-5CD4702A3F91}" destId="{9AE4882B-38ED-4381-9108-49360552D0BD}" srcOrd="2" destOrd="0" presId="urn:microsoft.com/office/officeart/2005/8/layout/hProcess11"/>
    <dgm:cxn modelId="{B8255616-3425-45B4-987A-1191896C9180}" type="presParOf" srcId="{3AC3EEBA-C5C3-44F5-96C6-9934D6E87599}" destId="{3F1819F5-7BD5-421F-9EC1-4559A708A683}" srcOrd="1" destOrd="0" presId="urn:microsoft.com/office/officeart/2005/8/layout/hProcess11"/>
    <dgm:cxn modelId="{4A8730E3-81B9-4AFA-BD2A-364470084FC9}" type="presParOf" srcId="{3AC3EEBA-C5C3-44F5-96C6-9934D6E87599}" destId="{7F26EB96-6463-4334-8D0F-E2FB52F9EEE1}" srcOrd="2" destOrd="0" presId="urn:microsoft.com/office/officeart/2005/8/layout/hProcess11"/>
    <dgm:cxn modelId="{D6C073A3-A880-46D6-A057-D8DC3DCFFAE9}" type="presParOf" srcId="{7F26EB96-6463-4334-8D0F-E2FB52F9EEE1}" destId="{F666867B-489A-43AB-9CD4-ADF5C92A2294}" srcOrd="0" destOrd="0" presId="urn:microsoft.com/office/officeart/2005/8/layout/hProcess11"/>
    <dgm:cxn modelId="{4F78937F-E494-4D2E-A04C-8A1C3B7DFEC0}" type="presParOf" srcId="{7F26EB96-6463-4334-8D0F-E2FB52F9EEE1}" destId="{827FFBBB-16DF-4344-8B62-0BF549267055}" srcOrd="1" destOrd="0" presId="urn:microsoft.com/office/officeart/2005/8/layout/hProcess11"/>
    <dgm:cxn modelId="{B85D08F4-11D0-4A51-BB40-1717ED1817DC}" type="presParOf" srcId="{7F26EB96-6463-4334-8D0F-E2FB52F9EEE1}" destId="{7EF190EB-688F-485E-B9C6-F713A1C6B813}" srcOrd="2" destOrd="0" presId="urn:microsoft.com/office/officeart/2005/8/layout/hProcess11"/>
    <dgm:cxn modelId="{46F13E16-16F9-492F-A803-EF789B503785}" type="presParOf" srcId="{3AC3EEBA-C5C3-44F5-96C6-9934D6E87599}" destId="{DDD7B309-3D67-4986-AA22-5FE0C53E13C8}" srcOrd="3" destOrd="0" presId="urn:microsoft.com/office/officeart/2005/8/layout/hProcess11"/>
    <dgm:cxn modelId="{5811BA29-D332-4068-85C5-DAEBA3A014D1}" type="presParOf" srcId="{3AC3EEBA-C5C3-44F5-96C6-9934D6E87599}" destId="{85C298EE-67CB-4985-A33A-8017A78B9AFE}" srcOrd="4" destOrd="0" presId="urn:microsoft.com/office/officeart/2005/8/layout/hProcess11"/>
    <dgm:cxn modelId="{B0066A7C-1291-4A86-9412-83FE864FDFC8}" type="presParOf" srcId="{85C298EE-67CB-4985-A33A-8017A78B9AFE}" destId="{BCB9E2D6-B9C3-4359-9997-A200DF00F83D}" srcOrd="0" destOrd="0" presId="urn:microsoft.com/office/officeart/2005/8/layout/hProcess11"/>
    <dgm:cxn modelId="{F1908364-A7DA-4BE5-8D42-4775C9C142AB}" type="presParOf" srcId="{85C298EE-67CB-4985-A33A-8017A78B9AFE}" destId="{69556E94-B9BA-451D-9286-08E6FE16AB4C}" srcOrd="1" destOrd="0" presId="urn:microsoft.com/office/officeart/2005/8/layout/hProcess11"/>
    <dgm:cxn modelId="{8B351316-1672-4632-90CC-C3AF8C7BA45C}" type="presParOf" srcId="{85C298EE-67CB-4985-A33A-8017A78B9AFE}" destId="{96E30150-BB2E-40F9-A6B4-34FCDACEA8FC}" srcOrd="2" destOrd="0" presId="urn:microsoft.com/office/officeart/2005/8/layout/hProcess11"/>
    <dgm:cxn modelId="{475D1104-96F7-4D87-B012-82D2018E380B}" type="presParOf" srcId="{3AC3EEBA-C5C3-44F5-96C6-9934D6E87599}" destId="{AA7180E9-07D9-4526-B9D7-8870B8FC4757}" srcOrd="5" destOrd="0" presId="urn:microsoft.com/office/officeart/2005/8/layout/hProcess11"/>
    <dgm:cxn modelId="{EE897B51-59FE-48D0-9013-4047ED4F8A91}" type="presParOf" srcId="{3AC3EEBA-C5C3-44F5-96C6-9934D6E87599}" destId="{0E8EEFA9-3CC4-48BE-BBCB-FEA03879EC5F}" srcOrd="6" destOrd="0" presId="urn:microsoft.com/office/officeart/2005/8/layout/hProcess11"/>
    <dgm:cxn modelId="{8DDC02EF-8CA4-42EA-9B38-072BBF3D4B50}" type="presParOf" srcId="{0E8EEFA9-3CC4-48BE-BBCB-FEA03879EC5F}" destId="{C479B8E4-94D1-407B-B3C0-EF48BB15611E}" srcOrd="0" destOrd="0" presId="urn:microsoft.com/office/officeart/2005/8/layout/hProcess11"/>
    <dgm:cxn modelId="{D61A52A6-30B8-445C-A830-C07D691E8E97}" type="presParOf" srcId="{0E8EEFA9-3CC4-48BE-BBCB-FEA03879EC5F}" destId="{AB363D77-3133-437B-A364-499350C03A42}" srcOrd="1" destOrd="0" presId="urn:microsoft.com/office/officeart/2005/8/layout/hProcess11"/>
    <dgm:cxn modelId="{70665F6F-6C89-43A6-B966-BF11745C0010}" type="presParOf" srcId="{0E8EEFA9-3CC4-48BE-BBCB-FEA03879EC5F}" destId="{1FC837C8-8DF0-4083-BE09-D9930038D7D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E8B1A9-A544-47FE-BEBE-862C1FD783E2}">
      <dsp:nvSpPr>
        <dsp:cNvPr id="0" name=""/>
        <dsp:cNvSpPr/>
      </dsp:nvSpPr>
      <dsp:spPr>
        <a:xfrm>
          <a:off x="1663" y="0"/>
          <a:ext cx="2026394" cy="793143"/>
        </a:xfrm>
        <a:prstGeom prst="chevron">
          <a:avLst/>
        </a:prstGeom>
        <a:solidFill>
          <a:srgbClr val="34615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latin typeface="+mj-lt"/>
            </a:rPr>
            <a:t>≥ 75 ans ou ≥ 65 ans avec une Affection de Longue Durée</a:t>
          </a:r>
        </a:p>
      </dsp:txBody>
      <dsp:txXfrm>
        <a:off x="398235" y="0"/>
        <a:ext cx="1233251" cy="793143"/>
      </dsp:txXfrm>
    </dsp:sp>
    <dsp:sp modelId="{3783D8BD-3D9B-40C3-996C-5E269219FB1F}">
      <dsp:nvSpPr>
        <dsp:cNvPr id="0" name=""/>
        <dsp:cNvSpPr/>
      </dsp:nvSpPr>
      <dsp:spPr>
        <a:xfrm>
          <a:off x="1825418" y="0"/>
          <a:ext cx="2026394" cy="793143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>
              <a:latin typeface="+mj-lt"/>
            </a:rPr>
            <a:t>Traitement par au </a:t>
          </a:r>
          <a:r>
            <a:rPr lang="fr-FR" sz="1200" kern="1200" dirty="0">
              <a:latin typeface="+mj-lt"/>
            </a:rPr>
            <a:t>moins 5 Principes Actifs</a:t>
          </a:r>
        </a:p>
      </dsp:txBody>
      <dsp:txXfrm>
        <a:off x="2221990" y="0"/>
        <a:ext cx="1233251" cy="793143"/>
      </dsp:txXfrm>
    </dsp:sp>
    <dsp:sp modelId="{033F7B5A-5FD8-44F7-BE17-C2F3389A2DC8}">
      <dsp:nvSpPr>
        <dsp:cNvPr id="0" name=""/>
        <dsp:cNvSpPr/>
      </dsp:nvSpPr>
      <dsp:spPr>
        <a:xfrm>
          <a:off x="3649173" y="0"/>
          <a:ext cx="2026394" cy="793143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>
              <a:latin typeface="+mj-lt"/>
            </a:rPr>
            <a:t>Traitement chronique (&gt;6 mois)</a:t>
          </a:r>
          <a:endParaRPr lang="fr-FR" sz="1200" kern="1200" dirty="0">
            <a:latin typeface="+mj-lt"/>
          </a:endParaRPr>
        </a:p>
      </dsp:txBody>
      <dsp:txXfrm>
        <a:off x="4045745" y="0"/>
        <a:ext cx="1233251" cy="7931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42A1D-CF76-440B-B1E4-D8050B337A7C}">
      <dsp:nvSpPr>
        <dsp:cNvPr id="0" name=""/>
        <dsp:cNvSpPr/>
      </dsp:nvSpPr>
      <dsp:spPr>
        <a:xfrm>
          <a:off x="0" y="408642"/>
          <a:ext cx="6224441" cy="544856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2C9580-5F7C-42D7-ADE7-7ECEC54589EC}">
      <dsp:nvSpPr>
        <dsp:cNvPr id="0" name=""/>
        <dsp:cNvSpPr/>
      </dsp:nvSpPr>
      <dsp:spPr>
        <a:xfrm>
          <a:off x="2803" y="0"/>
          <a:ext cx="1348527" cy="544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1. Entretien de recueil (avec le patient)</a:t>
          </a:r>
        </a:p>
      </dsp:txBody>
      <dsp:txXfrm>
        <a:off x="2803" y="0"/>
        <a:ext cx="1348527" cy="544856"/>
      </dsp:txXfrm>
    </dsp:sp>
    <dsp:sp modelId="{5B21DD30-BE8F-4E9F-9AA6-E1C941ADA78D}">
      <dsp:nvSpPr>
        <dsp:cNvPr id="0" name=""/>
        <dsp:cNvSpPr/>
      </dsp:nvSpPr>
      <dsp:spPr>
        <a:xfrm>
          <a:off x="608960" y="612963"/>
          <a:ext cx="136214" cy="1362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6867B-489A-43AB-9CD4-ADF5C92A2294}">
      <dsp:nvSpPr>
        <dsp:cNvPr id="0" name=""/>
        <dsp:cNvSpPr/>
      </dsp:nvSpPr>
      <dsp:spPr>
        <a:xfrm>
          <a:off x="1418757" y="817284"/>
          <a:ext cx="1348527" cy="544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2. Analyse des traitements</a:t>
          </a:r>
        </a:p>
      </dsp:txBody>
      <dsp:txXfrm>
        <a:off x="1418757" y="817284"/>
        <a:ext cx="1348527" cy="544856"/>
      </dsp:txXfrm>
    </dsp:sp>
    <dsp:sp modelId="{827FFBBB-16DF-4344-8B62-0BF549267055}">
      <dsp:nvSpPr>
        <dsp:cNvPr id="0" name=""/>
        <dsp:cNvSpPr/>
      </dsp:nvSpPr>
      <dsp:spPr>
        <a:xfrm>
          <a:off x="2024914" y="612963"/>
          <a:ext cx="136214" cy="136214"/>
        </a:xfrm>
        <a:prstGeom prst="ellipse">
          <a:avLst/>
        </a:prstGeom>
        <a:solidFill>
          <a:srgbClr val="34615A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B9E2D6-B9C3-4359-9997-A200DF00F83D}">
      <dsp:nvSpPr>
        <dsp:cNvPr id="0" name=""/>
        <dsp:cNvSpPr/>
      </dsp:nvSpPr>
      <dsp:spPr>
        <a:xfrm>
          <a:off x="2834712" y="0"/>
          <a:ext cx="1348527" cy="544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3. Entretien Conseil (avec le patient)</a:t>
          </a:r>
        </a:p>
      </dsp:txBody>
      <dsp:txXfrm>
        <a:off x="2834712" y="0"/>
        <a:ext cx="1348527" cy="544856"/>
      </dsp:txXfrm>
    </dsp:sp>
    <dsp:sp modelId="{69556E94-B9BA-451D-9286-08E6FE16AB4C}">
      <dsp:nvSpPr>
        <dsp:cNvPr id="0" name=""/>
        <dsp:cNvSpPr/>
      </dsp:nvSpPr>
      <dsp:spPr>
        <a:xfrm>
          <a:off x="3440868" y="612963"/>
          <a:ext cx="136214" cy="1362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79B8E4-94D1-407B-B3C0-EF48BB15611E}">
      <dsp:nvSpPr>
        <dsp:cNvPr id="0" name=""/>
        <dsp:cNvSpPr/>
      </dsp:nvSpPr>
      <dsp:spPr>
        <a:xfrm>
          <a:off x="4250666" y="817284"/>
          <a:ext cx="1348527" cy="544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4. Entretien de Suivi (avec le patient)</a:t>
          </a:r>
        </a:p>
      </dsp:txBody>
      <dsp:txXfrm>
        <a:off x="4250666" y="817284"/>
        <a:ext cx="1348527" cy="544856"/>
      </dsp:txXfrm>
    </dsp:sp>
    <dsp:sp modelId="{AB363D77-3133-437B-A364-499350C03A42}">
      <dsp:nvSpPr>
        <dsp:cNvPr id="0" name=""/>
        <dsp:cNvSpPr/>
      </dsp:nvSpPr>
      <dsp:spPr>
        <a:xfrm>
          <a:off x="4856823" y="612963"/>
          <a:ext cx="136214" cy="1362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6566FE0-0408-4DF8-8660-3B93BA33825F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4235166" y="12344"/>
            <a:ext cx="26228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Mémo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AE66E8-957B-41E2-9901-0E0164DA242E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CBD6099D-0642-4D9C-930D-133E479D5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D5B59661-5646-42D4-A973-16F076C45B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64"/>
            <a:ext cx="951058" cy="803082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B755BC0A-528F-4534-BBCA-590F5214EDC9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A80F84B-05FA-45AF-B348-706FAABA5C39}"/>
              </a:ext>
            </a:extLst>
          </p:cNvPr>
          <p:cNvSpPr/>
          <p:nvPr userDrawn="1"/>
        </p:nvSpPr>
        <p:spPr>
          <a:xfrm>
            <a:off x="3878505" y="9239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</a:rPr>
              <a:t>Pharmacie :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69059DC-B1F3-DC40-8728-1D0E48ABE8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2191" y="113783"/>
            <a:ext cx="619984" cy="573293"/>
          </a:xfrm>
          <a:prstGeom prst="rect">
            <a:avLst/>
          </a:prstGeom>
        </p:spPr>
      </p:pic>
      <p:sp>
        <p:nvSpPr>
          <p:cNvPr id="17" name="Flèche : pentagone 15">
            <a:extLst>
              <a:ext uri="{FF2B5EF4-FFF2-40B4-BE49-F238E27FC236}">
                <a16:creationId xmlns:a16="http://schemas.microsoft.com/office/drawing/2014/main" id="{D2360291-971F-524F-B14C-0041966C9356}"/>
              </a:ext>
            </a:extLst>
          </p:cNvPr>
          <p:cNvSpPr/>
          <p:nvPr userDrawn="1"/>
        </p:nvSpPr>
        <p:spPr>
          <a:xfrm>
            <a:off x="0" y="9100337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7D2B045-CF88-A14F-94D9-B9410FF276A5}"/>
              </a:ext>
            </a:extLst>
          </p:cNvPr>
          <p:cNvSpPr/>
          <p:nvPr userDrawn="1"/>
        </p:nvSpPr>
        <p:spPr>
          <a:xfrm>
            <a:off x="732118" y="9363071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558B614-C27E-4840-A12F-989972BC18F2}"/>
              </a:ext>
            </a:extLst>
          </p:cNvPr>
          <p:cNvSpPr/>
          <p:nvPr userDrawn="1"/>
        </p:nvSpPr>
        <p:spPr>
          <a:xfrm>
            <a:off x="732118" y="9531258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21" name="Image 20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2EFE3C71-1EE0-8241-9BA6-8D18A2FBA16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28910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98B11-E7C1-498C-AC68-68802A14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</p:spPr>
        <p:txBody>
          <a:bodyPr/>
          <a:lstStyle/>
          <a:p>
            <a:pPr algn="r"/>
            <a:r>
              <a:rPr lang="fr-FR" dirty="0"/>
              <a:t>M18. le Bilan Partagé de Médication (BPM)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1FF302-0051-477D-8BD0-B607FC2AAEB3}"/>
              </a:ext>
            </a:extLst>
          </p:cNvPr>
          <p:cNvSpPr/>
          <p:nvPr/>
        </p:nvSpPr>
        <p:spPr>
          <a:xfrm>
            <a:off x="184440" y="4552260"/>
            <a:ext cx="6386032" cy="2867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20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Recrutement</a:t>
            </a:r>
          </a:p>
          <a:p>
            <a:pPr marL="171450" indent="-171450">
              <a:spcAft>
                <a:spcPts val="400"/>
              </a:spcAft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b="1" dirty="0">
                <a:solidFill>
                  <a:srgbClr val="353744"/>
                </a:solidFill>
                <a:latin typeface="+mj-lt"/>
              </a:rPr>
              <a:t>Cibler les patients concernés </a:t>
            </a:r>
            <a:r>
              <a:rPr lang="fr-FR" sz="1100" dirty="0">
                <a:solidFill>
                  <a:srgbClr val="353744"/>
                </a:solidFill>
                <a:latin typeface="+mj-lt"/>
              </a:rPr>
              <a:t>et leur proposer la démarche</a:t>
            </a:r>
          </a:p>
          <a:p>
            <a:pPr marL="171450" indent="-171450">
              <a:spcAft>
                <a:spcPts val="400"/>
              </a:spcAft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b="1" dirty="0">
                <a:solidFill>
                  <a:srgbClr val="353744"/>
                </a:solidFill>
                <a:latin typeface="+mj-lt"/>
              </a:rPr>
              <a:t>Obtenir l’adhésion </a:t>
            </a:r>
            <a:r>
              <a:rPr lang="fr-FR" sz="1100" dirty="0">
                <a:solidFill>
                  <a:srgbClr val="353744"/>
                </a:solidFill>
                <a:latin typeface="+mj-lt"/>
              </a:rPr>
              <a:t>du patient (l’informer sur les objectifs du BPM et lui remettre une brochure d’information)</a:t>
            </a:r>
            <a:br>
              <a:rPr lang="fr-FR" sz="1100" dirty="0">
                <a:solidFill>
                  <a:srgbClr val="353744"/>
                </a:solidFill>
                <a:latin typeface="+mj-lt"/>
              </a:rPr>
            </a:br>
            <a:r>
              <a:rPr lang="fr-FR" sz="1100" b="1" dirty="0">
                <a:solidFill>
                  <a:srgbClr val="34615A"/>
                </a:solidFill>
                <a:latin typeface="+mj-lt"/>
              </a:rPr>
              <a:t>Le consentement du patient est obligatoire</a:t>
            </a:r>
          </a:p>
          <a:p>
            <a:pPr marL="171450" indent="-171450">
              <a:spcAft>
                <a:spcPts val="400"/>
              </a:spcAft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b="1" dirty="0">
                <a:solidFill>
                  <a:srgbClr val="353744"/>
                </a:solidFill>
                <a:latin typeface="+mj-lt"/>
              </a:rPr>
              <a:t>Convenir d’un rendez-vous </a:t>
            </a:r>
            <a:r>
              <a:rPr lang="fr-FR" sz="1100" dirty="0">
                <a:solidFill>
                  <a:srgbClr val="353744"/>
                </a:solidFill>
                <a:latin typeface="+mj-lt"/>
              </a:rPr>
              <a:t>avec le patient</a:t>
            </a:r>
          </a:p>
          <a:p>
            <a:pPr marL="171450" indent="-171450">
              <a:spcAft>
                <a:spcPts val="400"/>
              </a:spcAft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b="1" dirty="0">
                <a:solidFill>
                  <a:srgbClr val="353744"/>
                </a:solidFill>
                <a:latin typeface="+mj-lt"/>
              </a:rPr>
              <a:t>Informer le patient des documents à ramener </a:t>
            </a:r>
            <a:r>
              <a:rPr lang="fr-FR" sz="1100" dirty="0">
                <a:solidFill>
                  <a:srgbClr val="353744"/>
                </a:solidFill>
                <a:latin typeface="+mj-lt"/>
              </a:rPr>
              <a:t>: ses dernières ordonnances (médecin traitant, hospitalisation, spécialistes), sa carte vitale, ses analyses biologiques, ses médicaments hors ordonnance, etc.,</a:t>
            </a:r>
            <a:br>
              <a:rPr lang="fr-FR" sz="1100" dirty="0">
                <a:solidFill>
                  <a:srgbClr val="353744"/>
                </a:solidFill>
                <a:latin typeface="+mj-lt"/>
              </a:rPr>
            </a:br>
            <a:endParaRPr lang="fr-FR" dirty="0">
              <a:solidFill>
                <a:srgbClr val="2C6672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0">
              <a:spcAft>
                <a:spcPts val="600"/>
              </a:spcAft>
            </a:pPr>
            <a:r>
              <a:rPr lang="fr-FR" sz="20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Déroulé Opérationnel :</a:t>
            </a:r>
          </a:p>
          <a:p>
            <a:pPr lvl="0"/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mise en œuvre du BPM répond à un processus officiel de 4 étapes 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9B0B73-E24E-4696-ACFF-C6A98474F0B0}"/>
              </a:ext>
            </a:extLst>
          </p:cNvPr>
          <p:cNvSpPr/>
          <p:nvPr/>
        </p:nvSpPr>
        <p:spPr>
          <a:xfrm>
            <a:off x="267362" y="1353097"/>
            <a:ext cx="63860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20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Qui peut réaliser un BPM au sein de l’officine ?</a:t>
            </a:r>
          </a:p>
          <a:p>
            <a:pPr marL="285750" indent="-285750">
              <a:spcAft>
                <a:spcPts val="400"/>
              </a:spcAft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srgbClr val="353744"/>
                </a:solidFill>
                <a:latin typeface="+mj-lt"/>
              </a:rPr>
              <a:t>Seuls les </a:t>
            </a:r>
            <a:r>
              <a:rPr lang="fr-FR" sz="1100" b="1" dirty="0">
                <a:solidFill>
                  <a:srgbClr val="353744"/>
                </a:solidFill>
                <a:latin typeface="+mj-lt"/>
              </a:rPr>
              <a:t>pharmaciens inscrits à l’Ordre </a:t>
            </a:r>
            <a:r>
              <a:rPr lang="fr-FR" sz="1100" dirty="0">
                <a:solidFill>
                  <a:srgbClr val="353744"/>
                </a:solidFill>
                <a:latin typeface="+mj-lt"/>
              </a:rPr>
              <a:t>peuvent réaliser des BPM, </a:t>
            </a:r>
            <a:endParaRPr lang="fr-FR" sz="1100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spcAft>
                <a:spcPts val="400"/>
              </a:spcAft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srgbClr val="353744"/>
                </a:solidFill>
                <a:latin typeface="+mj-lt"/>
              </a:rPr>
              <a:t>Les </a:t>
            </a:r>
            <a:r>
              <a:rPr lang="fr-FR" sz="1100" b="1" dirty="0">
                <a:solidFill>
                  <a:srgbClr val="353744"/>
                </a:solidFill>
                <a:latin typeface="+mj-lt"/>
              </a:rPr>
              <a:t>préparateurs en pharmacie </a:t>
            </a:r>
            <a:r>
              <a:rPr lang="fr-FR" sz="1100" dirty="0">
                <a:solidFill>
                  <a:srgbClr val="353744"/>
                </a:solidFill>
                <a:latin typeface="+mj-lt"/>
              </a:rPr>
              <a:t>peuvent informer les patients et participer à leur recrutement, </a:t>
            </a:r>
            <a:endParaRPr lang="fr-FR" sz="1100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spcAft>
                <a:spcPts val="400"/>
              </a:spcAft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srgbClr val="353744"/>
                </a:solidFill>
                <a:latin typeface="+mj-lt"/>
              </a:rPr>
              <a:t>Les </a:t>
            </a:r>
            <a:r>
              <a:rPr lang="fr-FR" sz="1100" b="1" dirty="0">
                <a:solidFill>
                  <a:srgbClr val="353744"/>
                </a:solidFill>
                <a:latin typeface="+mj-lt"/>
              </a:rPr>
              <a:t>stagiaires de 6ème année en pharmacie </a:t>
            </a:r>
            <a:r>
              <a:rPr lang="fr-FR" sz="1100" dirty="0">
                <a:solidFill>
                  <a:srgbClr val="353744"/>
                </a:solidFill>
                <a:latin typeface="+mj-lt"/>
              </a:rPr>
              <a:t>peuvent participer à la réalisation des BPM sous l’encadrement de leur maître de stage. </a:t>
            </a:r>
            <a:endParaRPr lang="fr-FR" sz="1100" dirty="0">
              <a:solidFill>
                <a:srgbClr val="000000"/>
              </a:solidFill>
              <a:latin typeface="+mj-lt"/>
            </a:endParaRPr>
          </a:p>
          <a:p>
            <a:pPr>
              <a:buClr>
                <a:srgbClr val="2C6672"/>
              </a:buClr>
            </a:pPr>
            <a:endParaRPr lang="fr-FR" sz="1100" dirty="0">
              <a:solidFill>
                <a:srgbClr val="000000"/>
              </a:solidFill>
              <a:latin typeface="+mj-lt"/>
            </a:endParaRPr>
          </a:p>
          <a:p>
            <a:r>
              <a:rPr lang="fr-FR" sz="20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Population Concernée</a:t>
            </a:r>
          </a:p>
          <a:p>
            <a:r>
              <a:rPr lang="fr-FR" sz="1100" dirty="0">
                <a:solidFill>
                  <a:srgbClr val="353744"/>
                </a:solidFill>
                <a:latin typeface="+mj-lt"/>
              </a:rPr>
              <a:t>Le BPM peut être proposé à tous les patients qui regroupent les critères suivants : </a:t>
            </a:r>
          </a:p>
          <a:p>
            <a:pPr>
              <a:buClr>
                <a:srgbClr val="2C6672"/>
              </a:buClr>
            </a:pPr>
            <a:endParaRPr lang="fr-FR" sz="1100" dirty="0">
              <a:solidFill>
                <a:srgbClr val="353744"/>
              </a:solidFill>
              <a:latin typeface="+mj-lt"/>
            </a:endParaRP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C06AA4C4-780A-4EF7-AEB9-85A6B4B0B2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5462031"/>
              </p:ext>
            </p:extLst>
          </p:nvPr>
        </p:nvGraphicFramePr>
        <p:xfrm>
          <a:off x="621762" y="3476755"/>
          <a:ext cx="5677231" cy="793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FCA21D01-2027-47C3-8A9B-C773D70171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9594178"/>
              </p:ext>
            </p:extLst>
          </p:nvPr>
        </p:nvGraphicFramePr>
        <p:xfrm>
          <a:off x="316779" y="7454183"/>
          <a:ext cx="6224442" cy="136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91D5BBD4-F38A-488C-AFB5-A21A12EFEB77}"/>
              </a:ext>
            </a:extLst>
          </p:cNvPr>
          <p:cNvCxnSpPr/>
          <p:nvPr/>
        </p:nvCxnSpPr>
        <p:spPr>
          <a:xfrm>
            <a:off x="3108960" y="7816132"/>
            <a:ext cx="0" cy="890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3C6A7F4E-989C-490C-9014-9676EA29F53B}"/>
              </a:ext>
            </a:extLst>
          </p:cNvPr>
          <p:cNvSpPr txBox="1"/>
          <p:nvPr/>
        </p:nvSpPr>
        <p:spPr>
          <a:xfrm>
            <a:off x="2358616" y="8732646"/>
            <a:ext cx="16337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>
                <a:latin typeface="Helvetica Neue" panose="020B0604020202020204" pitchFamily="34" charset="0"/>
                <a:ea typeface="Helvetica Neue" panose="020B0604020202020204" pitchFamily="34" charset="0"/>
              </a:rPr>
              <a:t>Validation du médecin</a:t>
            </a:r>
          </a:p>
        </p:txBody>
      </p:sp>
    </p:spTree>
    <p:extLst>
      <p:ext uri="{BB962C8B-B14F-4D97-AF65-F5344CB8AC3E}">
        <p14:creationId xmlns:p14="http://schemas.microsoft.com/office/powerpoint/2010/main" val="298006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28CDE-B7BE-4894-88AB-B5234155E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/>
              <a:t>M18. le Bilan Partagé de Médication (BPM)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AA926794-1F3F-8444-874F-4BE23FFB677B}"/>
              </a:ext>
            </a:extLst>
          </p:cNvPr>
          <p:cNvSpPr txBox="1">
            <a:spLocks/>
          </p:cNvSpPr>
          <p:nvPr/>
        </p:nvSpPr>
        <p:spPr>
          <a:xfrm>
            <a:off x="206734" y="1470514"/>
            <a:ext cx="596540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fr-FR" sz="2000" cap="none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Les Etapes</a:t>
            </a:r>
            <a:endParaRPr lang="fr-FR" sz="2000" dirty="0">
              <a:solidFill>
                <a:srgbClr val="34615A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5DB18DC-ABF6-44CF-AAD1-47BF4954821C}"/>
              </a:ext>
            </a:extLst>
          </p:cNvPr>
          <p:cNvSpPr/>
          <p:nvPr/>
        </p:nvSpPr>
        <p:spPr>
          <a:xfrm>
            <a:off x="206733" y="1991168"/>
            <a:ext cx="6392849" cy="877163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L’entretien de recueil d’informations 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Le but de l’entretien de recueil d’informations est de mieux comprendre les particularités du patient, ses habitudes de vie, son environnement. </a:t>
            </a:r>
          </a:p>
          <a:p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Pour cela on va s’appuyer sur 4 fiches de recueils d’informations fournies par l’Assurance maladie.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C663DF8-7FAD-4F57-926B-0A6F6321A2CF}"/>
              </a:ext>
            </a:extLst>
          </p:cNvPr>
          <p:cNvSpPr/>
          <p:nvPr/>
        </p:nvSpPr>
        <p:spPr>
          <a:xfrm>
            <a:off x="206733" y="2988875"/>
            <a:ext cx="6392848" cy="223138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L’analyse des traitements </a:t>
            </a:r>
          </a:p>
          <a:p>
            <a:pPr>
              <a:buClr>
                <a:srgbClr val="2C6672"/>
              </a:buClr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Elle s’effectue en l’absence du patient. Plusieurs choses sont à vérifier : 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Les 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posologies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et les 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contre indications 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de chaque médicament 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Les 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interactions médicamenteuses 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La 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cohérence du traitement 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; rapport bénéfice / risque, sous/sur utilisation de certains médicaments, mauvais usage… 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L’adaptation des produits aux patients âgés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au niveau des formes galéniques, des posologies… 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La tolérance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du traitement par le patient (effets indésirables etc.)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L’observance 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Helvetica Neue" panose="020B0604020202020204" pitchFamily="34" charset="0"/>
              </a:rPr>
              <a:t>Élaboration de 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Helvetica Neue" panose="020B0604020202020204" pitchFamily="34" charset="0"/>
              </a:rPr>
              <a:t>préconisations éventuelles de modification des traitements 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Helvetica Neue" panose="020B0604020202020204" pitchFamily="34" charset="0"/>
              </a:rPr>
              <a:t>en discussion avec le médecin traitant (changements de forme galénique, de posologie </a:t>
            </a:r>
            <a:r>
              <a:rPr lang="fr-F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Helvetica Neue" panose="020B0604020202020204" pitchFamily="34" charset="0"/>
              </a:rPr>
              <a:t>etc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Helvetica Neue" panose="020B0604020202020204" pitchFamily="34" charset="0"/>
              </a:rPr>
              <a:t>).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2C0F5E8-3327-463A-BDC4-AA9E2E0CB910}"/>
              </a:ext>
            </a:extLst>
          </p:cNvPr>
          <p:cNvSpPr/>
          <p:nvPr/>
        </p:nvSpPr>
        <p:spPr>
          <a:xfrm>
            <a:off x="206733" y="5340799"/>
            <a:ext cx="6392053" cy="189282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dk1"/>
                </a:solidFill>
              </a:rPr>
              <a:t>L’</a:t>
            </a:r>
            <a:r>
              <a:rPr lang="fr-FR" b="1" dirty="0"/>
              <a:t>e</a:t>
            </a:r>
            <a:r>
              <a:rPr lang="fr-FR" b="1" dirty="0">
                <a:solidFill>
                  <a:schemeClr val="dk1"/>
                </a:solidFill>
              </a:rPr>
              <a:t>ntretien conseil</a:t>
            </a:r>
          </a:p>
          <a:p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Le pharmacien échange avec le patient sur les conclusions de l’analyse et présente ses  recommandations ainsi que les adaptations validées par le médecin. Il délivre au patient des conseils adaptés à sa situation.</a:t>
            </a:r>
            <a:endParaRPr lang="fr-FR" b="1" dirty="0">
              <a:solidFill>
                <a:schemeClr val="dk1"/>
              </a:solidFill>
            </a:endParaRP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Expliquer le plan de prise au patient : indications des médicaments, modalités de prise… 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Proposer des aides si nécessaire : pilulier, sonnerie de rappel de prise, etc., 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Aborder les conseils hygiéno-diététiques, 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Dans le cas d’une intervention pharmaceutique validée par le médecin traitant : rappeler au patient de prendre rendez-vous avec son médecin pour modifier le traitement,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Fixer des objectifs avec le patient.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6AFC12A-2166-42A5-843B-9BDE3FD69C6D}"/>
              </a:ext>
            </a:extLst>
          </p:cNvPr>
          <p:cNvSpPr/>
          <p:nvPr/>
        </p:nvSpPr>
        <p:spPr>
          <a:xfrm>
            <a:off x="206733" y="7346415"/>
            <a:ext cx="6392053" cy="104644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/>
              <a:t>L’entretien de suivi</a:t>
            </a:r>
            <a:endParaRPr lang="fr-FR" dirty="0"/>
          </a:p>
          <a:p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Quelques mois après l’entretien conseil il permet de :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Déterminer si le patient a bien intégré les éventuelles adaptations de traitement 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Vérifier la bonne observance</a:t>
            </a:r>
          </a:p>
          <a:p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Si le patient présente de nouveaux traitements on pourra revenir aux étapes précédentes</a:t>
            </a:r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F3B091BC-3F98-334A-8D0C-C6F31300AA03}"/>
              </a:ext>
            </a:extLst>
          </p:cNvPr>
          <p:cNvSpPr txBox="1">
            <a:spLocks/>
          </p:cNvSpPr>
          <p:nvPr/>
        </p:nvSpPr>
        <p:spPr>
          <a:xfrm>
            <a:off x="0" y="8732669"/>
            <a:ext cx="5098942" cy="178855"/>
          </a:xfrm>
          <a:prstGeom prst="rect">
            <a:avLst/>
          </a:prstGeom>
          <a:solidFill>
            <a:srgbClr val="D0E6E2"/>
          </a:solidFill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900" b="1" dirty="0"/>
              <a:t>Références : </a:t>
            </a:r>
            <a:r>
              <a:rPr lang="fr-FR" sz="900" dirty="0"/>
              <a:t>Guide pour mettre en œuvre la conciliation des traitements médicamenteux (HAS)</a:t>
            </a:r>
          </a:p>
        </p:txBody>
      </p:sp>
    </p:spTree>
    <p:extLst>
      <p:ext uri="{BB962C8B-B14F-4D97-AF65-F5344CB8AC3E}">
        <p14:creationId xmlns:p14="http://schemas.microsoft.com/office/powerpoint/2010/main" val="27004089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- Procédures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455F51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2428</TotalTime>
  <Words>561</Words>
  <Application>Microsoft Macintosh PowerPoint</Application>
  <PresentationFormat>Format A4 (210 x 297 mm)</PresentationFormat>
  <Paragraphs>50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 Light</vt:lpstr>
      <vt:lpstr>Helvetica Neue</vt:lpstr>
      <vt:lpstr>Wingdings</vt:lpstr>
      <vt:lpstr>Thème Office</vt:lpstr>
      <vt:lpstr>M18. le Bilan Partagé de Médication (BPM)</vt:lpstr>
      <vt:lpstr>M18. le Bilan Partagé de Médication (BPM)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Conseil Caducée</cp:lastModifiedBy>
  <cp:revision>125</cp:revision>
  <dcterms:created xsi:type="dcterms:W3CDTF">2019-09-09T06:31:24Z</dcterms:created>
  <dcterms:modified xsi:type="dcterms:W3CDTF">2019-12-19T11:04:30Z</dcterms:modified>
</cp:coreProperties>
</file>