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3" r:id="rId1"/>
  </p:sldMasterIdLst>
  <p:notesMasterIdLst>
    <p:notesMasterId r:id="rId4"/>
  </p:notesMasterIdLst>
  <p:sldIdLst>
    <p:sldId id="259" r:id="rId2"/>
    <p:sldId id="260" r:id="rId3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6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écile LUGAND" initials="CL" lastIdx="6" clrIdx="0">
    <p:extLst>
      <p:ext uri="{19B8F6BF-5375-455C-9EA6-DF929625EA0E}">
        <p15:presenceInfo xmlns:p15="http://schemas.microsoft.com/office/powerpoint/2012/main" userId="Cécile LUGAN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3744"/>
    <a:srgbClr val="3761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/>
    <p:restoredTop sz="94558"/>
  </p:normalViewPr>
  <p:slideViewPr>
    <p:cSldViewPr snapToGrid="0">
      <p:cViewPr>
        <p:scale>
          <a:sx n="100" d="100"/>
          <a:sy n="100" d="100"/>
        </p:scale>
        <p:origin x="1920" y="-3144"/>
      </p:cViewPr>
      <p:guideLst>
        <p:guide orient="horz" pos="706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A3175F-89F7-4AE0-A54E-6DDC11B1C46B}" type="doc">
      <dgm:prSet loTypeId="urn:microsoft.com/office/officeart/2005/8/layout/chevron1" loCatId="process" qsTypeId="urn:microsoft.com/office/officeart/2005/8/quickstyle/simple1" qsCatId="simple" csTypeId="urn:microsoft.com/office/officeart/2005/8/colors/accent2_3" csCatId="accent2" phldr="1"/>
      <dgm:spPr/>
    </dgm:pt>
    <dgm:pt modelId="{5DA92C36-306A-4D06-9475-5B754D81532D}">
      <dgm:prSet phldrT="[Texte]" custT="1"/>
      <dgm:spPr>
        <a:solidFill>
          <a:srgbClr val="34615A"/>
        </a:solidFill>
      </dgm:spPr>
      <dgm:t>
        <a:bodyPr/>
        <a:lstStyle/>
        <a:p>
          <a:r>
            <a:rPr lang="fr-FR" sz="1200" dirty="0" smtClean="0">
              <a:latin typeface="Arial" panose="020B0604020202020204" pitchFamily="34" charset="0"/>
              <a:cs typeface="Arial" panose="020B0604020202020204" pitchFamily="34" charset="0"/>
            </a:rPr>
            <a:t>≥ </a:t>
          </a:r>
          <a:r>
            <a:rPr lang="fr-FR" sz="1200" dirty="0">
              <a:latin typeface="Arial" panose="020B0604020202020204" pitchFamily="34" charset="0"/>
              <a:cs typeface="Arial" panose="020B0604020202020204" pitchFamily="34" charset="0"/>
            </a:rPr>
            <a:t>65 </a:t>
          </a:r>
          <a:r>
            <a:rPr lang="fr-FR" sz="1200" dirty="0" smtClean="0">
              <a:latin typeface="Arial" panose="020B0604020202020204" pitchFamily="34" charset="0"/>
              <a:cs typeface="Arial" panose="020B0604020202020204" pitchFamily="34" charset="0"/>
            </a:rPr>
            <a:t>ans</a:t>
          </a:r>
          <a:endParaRPr lang="fr-FR" sz="1200" strike="sngStrik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85D63E-85F4-4A1A-8F13-09048EE70581}" type="parTrans" cxnId="{0917A100-5978-43DC-BF33-BC4BF1BC233D}">
      <dgm:prSet/>
      <dgm:spPr/>
      <dgm:t>
        <a:bodyPr/>
        <a:lstStyle/>
        <a:p>
          <a:endParaRPr lang="fr-FR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80A94CE-BCB0-4A60-B1AC-357A3B081A0A}" type="sibTrans" cxnId="{0917A100-5978-43DC-BF33-BC4BF1BC233D}">
      <dgm:prSet/>
      <dgm:spPr/>
      <dgm:t>
        <a:bodyPr/>
        <a:lstStyle/>
        <a:p>
          <a:endParaRPr lang="fr-FR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1D98177-F4AC-4E27-96FD-911156A0E37B}">
      <dgm:prSet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fr-FR" sz="1100" dirty="0">
              <a:latin typeface="Arial" panose="020B0604020202020204" pitchFamily="34" charset="0"/>
              <a:cs typeface="Arial" panose="020B0604020202020204" pitchFamily="34" charset="0"/>
            </a:rPr>
            <a:t>Traitement par au moins 5 Principes </a:t>
          </a:r>
          <a:r>
            <a:rPr lang="fr-FR" sz="1100" dirty="0" smtClean="0">
              <a:latin typeface="Arial" panose="020B0604020202020204" pitchFamily="34" charset="0"/>
              <a:cs typeface="Arial" panose="020B0604020202020204" pitchFamily="34" charset="0"/>
            </a:rPr>
            <a:t>Actifs sur l’ordonnance ou sur plusieurs ordonnances</a:t>
          </a:r>
          <a:endParaRPr lang="fr-FR" sz="11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F857EFC-FA41-4940-899B-B7CBD590E24F}" type="parTrans" cxnId="{D2AB588F-B6F2-4336-8101-019DF01AED1B}">
      <dgm:prSet/>
      <dgm:spPr/>
      <dgm:t>
        <a:bodyPr/>
        <a:lstStyle/>
        <a:p>
          <a:endParaRPr lang="fr-FR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452768-4E0A-43DB-B5AD-53CCC877245F}" type="sibTrans" cxnId="{D2AB588F-B6F2-4336-8101-019DF01AED1B}">
      <dgm:prSet/>
      <dgm:spPr/>
      <dgm:t>
        <a:bodyPr/>
        <a:lstStyle/>
        <a:p>
          <a:endParaRPr lang="fr-FR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9D69E65-800E-4651-A259-E522741DD20E}">
      <dgm:prSet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fr-FR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Traitement chronique </a:t>
          </a:r>
          <a:r>
            <a:rPr lang="fr-FR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(&gt; 6 </a:t>
          </a:r>
          <a:r>
            <a:rPr lang="fr-FR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mois)</a:t>
          </a:r>
        </a:p>
      </dgm:t>
    </dgm:pt>
    <dgm:pt modelId="{B3B10DF9-49CE-4509-935B-0EA7CEC27421}" type="parTrans" cxnId="{7D8884D1-A6D0-467D-AFF0-9207D6EFD6CA}">
      <dgm:prSet/>
      <dgm:spPr/>
      <dgm:t>
        <a:bodyPr/>
        <a:lstStyle/>
        <a:p>
          <a:endParaRPr lang="fr-FR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28E1B4-1B93-42B0-BFDF-CEA4DA2A0367}" type="sibTrans" cxnId="{7D8884D1-A6D0-467D-AFF0-9207D6EFD6CA}">
      <dgm:prSet/>
      <dgm:spPr/>
      <dgm:t>
        <a:bodyPr/>
        <a:lstStyle/>
        <a:p>
          <a:endParaRPr lang="fr-FR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9941103-5B12-44F7-8373-783FFB31F33D}" type="pres">
      <dgm:prSet presAssocID="{CAA3175F-89F7-4AE0-A54E-6DDC11B1C46B}" presName="Name0" presStyleCnt="0">
        <dgm:presLayoutVars>
          <dgm:dir/>
          <dgm:animLvl val="lvl"/>
          <dgm:resizeHandles val="exact"/>
        </dgm:presLayoutVars>
      </dgm:prSet>
      <dgm:spPr/>
    </dgm:pt>
    <dgm:pt modelId="{B7E8B1A9-A544-47FE-BEBE-862C1FD783E2}" type="pres">
      <dgm:prSet presAssocID="{5DA92C36-306A-4D06-9475-5B754D81532D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8DD37AB-1A44-4CC1-8343-1837D0F150B5}" type="pres">
      <dgm:prSet presAssocID="{380A94CE-BCB0-4A60-B1AC-357A3B081A0A}" presName="parTxOnlySpace" presStyleCnt="0"/>
      <dgm:spPr/>
    </dgm:pt>
    <dgm:pt modelId="{3783D8BD-3D9B-40C3-996C-5E269219FB1F}" type="pres">
      <dgm:prSet presAssocID="{D1D98177-F4AC-4E27-96FD-911156A0E37B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75C7D72-2518-43AB-8760-D033B1034A02}" type="pres">
      <dgm:prSet presAssocID="{E1452768-4E0A-43DB-B5AD-53CCC877245F}" presName="parTxOnlySpace" presStyleCnt="0"/>
      <dgm:spPr/>
    </dgm:pt>
    <dgm:pt modelId="{033F7B5A-5FD8-44F7-BE17-C2F3389A2DC8}" type="pres">
      <dgm:prSet presAssocID="{79D69E65-800E-4651-A259-E522741DD20E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D2AB588F-B6F2-4336-8101-019DF01AED1B}" srcId="{CAA3175F-89F7-4AE0-A54E-6DDC11B1C46B}" destId="{D1D98177-F4AC-4E27-96FD-911156A0E37B}" srcOrd="1" destOrd="0" parTransId="{6F857EFC-FA41-4940-899B-B7CBD590E24F}" sibTransId="{E1452768-4E0A-43DB-B5AD-53CCC877245F}"/>
    <dgm:cxn modelId="{0917A100-5978-43DC-BF33-BC4BF1BC233D}" srcId="{CAA3175F-89F7-4AE0-A54E-6DDC11B1C46B}" destId="{5DA92C36-306A-4D06-9475-5B754D81532D}" srcOrd="0" destOrd="0" parTransId="{A885D63E-85F4-4A1A-8F13-09048EE70581}" sibTransId="{380A94CE-BCB0-4A60-B1AC-357A3B081A0A}"/>
    <dgm:cxn modelId="{E857EFBF-27ED-496C-B6DC-B235123EB382}" type="presOf" srcId="{D1D98177-F4AC-4E27-96FD-911156A0E37B}" destId="{3783D8BD-3D9B-40C3-996C-5E269219FB1F}" srcOrd="0" destOrd="0" presId="urn:microsoft.com/office/officeart/2005/8/layout/chevron1"/>
    <dgm:cxn modelId="{FB7256E4-8B2B-49EF-A520-71ADF8EB0EDD}" type="presOf" srcId="{5DA92C36-306A-4D06-9475-5B754D81532D}" destId="{B7E8B1A9-A544-47FE-BEBE-862C1FD783E2}" srcOrd="0" destOrd="0" presId="urn:microsoft.com/office/officeart/2005/8/layout/chevron1"/>
    <dgm:cxn modelId="{0C4D642A-C809-4FD0-BFD3-5DB011CF7B17}" type="presOf" srcId="{CAA3175F-89F7-4AE0-A54E-6DDC11B1C46B}" destId="{A9941103-5B12-44F7-8373-783FFB31F33D}" srcOrd="0" destOrd="0" presId="urn:microsoft.com/office/officeart/2005/8/layout/chevron1"/>
    <dgm:cxn modelId="{7D8884D1-A6D0-467D-AFF0-9207D6EFD6CA}" srcId="{CAA3175F-89F7-4AE0-A54E-6DDC11B1C46B}" destId="{79D69E65-800E-4651-A259-E522741DD20E}" srcOrd="2" destOrd="0" parTransId="{B3B10DF9-49CE-4509-935B-0EA7CEC27421}" sibTransId="{4E28E1B4-1B93-42B0-BFDF-CEA4DA2A0367}"/>
    <dgm:cxn modelId="{A1C7C391-0AC4-42CF-8525-B4B82187397B}" type="presOf" srcId="{79D69E65-800E-4651-A259-E522741DD20E}" destId="{033F7B5A-5FD8-44F7-BE17-C2F3389A2DC8}" srcOrd="0" destOrd="0" presId="urn:microsoft.com/office/officeart/2005/8/layout/chevron1"/>
    <dgm:cxn modelId="{FDB0906C-F260-4731-B599-1F36B9D46D41}" type="presParOf" srcId="{A9941103-5B12-44F7-8373-783FFB31F33D}" destId="{B7E8B1A9-A544-47FE-BEBE-862C1FD783E2}" srcOrd="0" destOrd="0" presId="urn:microsoft.com/office/officeart/2005/8/layout/chevron1"/>
    <dgm:cxn modelId="{674D72C6-1613-43EB-918A-20263D73A5C2}" type="presParOf" srcId="{A9941103-5B12-44F7-8373-783FFB31F33D}" destId="{78DD37AB-1A44-4CC1-8343-1837D0F150B5}" srcOrd="1" destOrd="0" presId="urn:microsoft.com/office/officeart/2005/8/layout/chevron1"/>
    <dgm:cxn modelId="{79AF5A31-68E2-4E1E-8074-7ECF18AE71A9}" type="presParOf" srcId="{A9941103-5B12-44F7-8373-783FFB31F33D}" destId="{3783D8BD-3D9B-40C3-996C-5E269219FB1F}" srcOrd="2" destOrd="0" presId="urn:microsoft.com/office/officeart/2005/8/layout/chevron1"/>
    <dgm:cxn modelId="{27DD13BE-DAED-4A6B-93A1-EEDE94DDBA59}" type="presParOf" srcId="{A9941103-5B12-44F7-8373-783FFB31F33D}" destId="{975C7D72-2518-43AB-8760-D033B1034A02}" srcOrd="3" destOrd="0" presId="urn:microsoft.com/office/officeart/2005/8/layout/chevron1"/>
    <dgm:cxn modelId="{77D3CD06-6714-4BE7-B574-92CBC176C989}" type="presParOf" srcId="{A9941103-5B12-44F7-8373-783FFB31F33D}" destId="{033F7B5A-5FD8-44F7-BE17-C2F3389A2DC8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7EAA74-7F34-4EC7-B671-D26E41331165}" type="doc">
      <dgm:prSet loTypeId="urn:microsoft.com/office/officeart/2005/8/layout/hProcess11" loCatId="process" qsTypeId="urn:microsoft.com/office/officeart/2005/8/quickstyle/simple1" qsCatId="simple" csTypeId="urn:microsoft.com/office/officeart/2005/8/colors/accent2_1" csCatId="accent2" phldr="1"/>
      <dgm:spPr/>
    </dgm:pt>
    <dgm:pt modelId="{23971526-3E15-479D-9E7B-74CDCBE9C003}">
      <dgm:prSet phldrT="[Texte]" custT="1"/>
      <dgm:spPr/>
      <dgm:t>
        <a:bodyPr/>
        <a:lstStyle/>
        <a:p>
          <a:r>
            <a:rPr lang="fr-FR" sz="1100" dirty="0">
              <a:latin typeface="Arial" panose="020B0604020202020204" pitchFamily="34" charset="0"/>
              <a:cs typeface="Arial" panose="020B0604020202020204" pitchFamily="34" charset="0"/>
            </a:rPr>
            <a:t>1. Entretien de recueil (avec le patient)</a:t>
          </a:r>
        </a:p>
      </dgm:t>
    </dgm:pt>
    <dgm:pt modelId="{77BC89DB-E038-4643-AEA4-79383C12A6C4}" type="parTrans" cxnId="{1F57E57E-C5F1-4DB9-BE27-BA0AD336286A}">
      <dgm:prSet/>
      <dgm:spPr/>
      <dgm:t>
        <a:bodyPr/>
        <a:lstStyle/>
        <a:p>
          <a:endParaRPr lang="fr-FR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E5FE7A7-D61C-4B2A-B17F-A3E3ACEA3272}" type="sibTrans" cxnId="{1F57E57E-C5F1-4DB9-BE27-BA0AD336286A}">
      <dgm:prSet/>
      <dgm:spPr/>
      <dgm:t>
        <a:bodyPr/>
        <a:lstStyle/>
        <a:p>
          <a:endParaRPr lang="fr-FR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CFF4374-0F76-4363-8FB2-43E1E803DFAF}">
      <dgm:prSet phldrT="[Texte]" custT="1"/>
      <dgm:spPr/>
      <dgm:t>
        <a:bodyPr/>
        <a:lstStyle/>
        <a:p>
          <a:r>
            <a:rPr lang="fr-FR" sz="1100" dirty="0">
              <a:latin typeface="Arial" panose="020B0604020202020204" pitchFamily="34" charset="0"/>
              <a:cs typeface="Arial" panose="020B0604020202020204" pitchFamily="34" charset="0"/>
            </a:rPr>
            <a:t>2. Analyse des traitements</a:t>
          </a:r>
        </a:p>
      </dgm:t>
    </dgm:pt>
    <dgm:pt modelId="{4C4E5E58-D4F7-46A1-A445-BFA133BE0802}" type="parTrans" cxnId="{5BE10944-AF47-44C6-A8AB-A2EA0229C538}">
      <dgm:prSet/>
      <dgm:spPr/>
      <dgm:t>
        <a:bodyPr/>
        <a:lstStyle/>
        <a:p>
          <a:endParaRPr lang="fr-FR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79962A-C107-4B21-8CBE-498B0745F558}" type="sibTrans" cxnId="{5BE10944-AF47-44C6-A8AB-A2EA0229C538}">
      <dgm:prSet/>
      <dgm:spPr/>
      <dgm:t>
        <a:bodyPr/>
        <a:lstStyle/>
        <a:p>
          <a:endParaRPr lang="fr-FR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CDAE5D1-787A-43BF-983E-1D4B1F59EFA5}">
      <dgm:prSet phldrT="[Texte]" custT="1"/>
      <dgm:spPr/>
      <dgm:t>
        <a:bodyPr/>
        <a:lstStyle/>
        <a:p>
          <a:r>
            <a:rPr lang="fr-FR" sz="1100" dirty="0">
              <a:latin typeface="Arial" panose="020B0604020202020204" pitchFamily="34" charset="0"/>
              <a:cs typeface="Arial" panose="020B0604020202020204" pitchFamily="34" charset="0"/>
            </a:rPr>
            <a:t>3. Entretien Conseil (avec le patient)</a:t>
          </a:r>
        </a:p>
      </dgm:t>
    </dgm:pt>
    <dgm:pt modelId="{76DF9C2E-6383-47F0-83D4-7960F5C0B248}" type="parTrans" cxnId="{32A9DBCE-814E-4B4A-B47E-BBAABD4E88EB}">
      <dgm:prSet/>
      <dgm:spPr/>
      <dgm:t>
        <a:bodyPr/>
        <a:lstStyle/>
        <a:p>
          <a:endParaRPr lang="fr-FR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BE03D37-8DDC-4E17-9794-8845CAA60AEE}" type="sibTrans" cxnId="{32A9DBCE-814E-4B4A-B47E-BBAABD4E88EB}">
      <dgm:prSet/>
      <dgm:spPr/>
      <dgm:t>
        <a:bodyPr/>
        <a:lstStyle/>
        <a:p>
          <a:endParaRPr lang="fr-FR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C630B16-23ED-43DE-A0A2-841A28231994}">
      <dgm:prSet phldrT="[Texte]" custT="1"/>
      <dgm:spPr/>
      <dgm:t>
        <a:bodyPr/>
        <a:lstStyle/>
        <a:p>
          <a:r>
            <a:rPr lang="fr-FR" sz="1100" dirty="0">
              <a:solidFill>
                <a:srgbClr val="353744"/>
              </a:solidFill>
              <a:latin typeface="Arial" panose="020B0604020202020204" pitchFamily="34" charset="0"/>
              <a:cs typeface="Arial" panose="020B0604020202020204" pitchFamily="34" charset="0"/>
            </a:rPr>
            <a:t>4. Entretien de Suivi </a:t>
          </a:r>
          <a:r>
            <a:rPr lang="fr-FR" sz="1100" dirty="0" smtClean="0">
              <a:solidFill>
                <a:srgbClr val="353744"/>
              </a:solidFill>
              <a:latin typeface="Arial" panose="020B0604020202020204" pitchFamily="34" charset="0"/>
              <a:cs typeface="Arial" panose="020B0604020202020204" pitchFamily="34" charset="0"/>
            </a:rPr>
            <a:t>d’observance (avec </a:t>
          </a:r>
          <a:r>
            <a:rPr lang="fr-FR" sz="1100" dirty="0">
              <a:solidFill>
                <a:srgbClr val="353744"/>
              </a:solidFill>
              <a:latin typeface="Arial" panose="020B0604020202020204" pitchFamily="34" charset="0"/>
              <a:cs typeface="Arial" panose="020B0604020202020204" pitchFamily="34" charset="0"/>
            </a:rPr>
            <a:t>le patient)</a:t>
          </a:r>
        </a:p>
      </dgm:t>
    </dgm:pt>
    <dgm:pt modelId="{F83DB878-F969-480C-A7C4-06DF5D904BA3}" type="parTrans" cxnId="{466B2CFA-319B-4A76-876D-0B230F93C641}">
      <dgm:prSet/>
      <dgm:spPr/>
      <dgm:t>
        <a:bodyPr/>
        <a:lstStyle/>
        <a:p>
          <a:endParaRPr lang="fr-FR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7B2C966-513A-4F4E-B0D6-9CB14D69EC48}" type="sibTrans" cxnId="{466B2CFA-319B-4A76-876D-0B230F93C641}">
      <dgm:prSet/>
      <dgm:spPr/>
      <dgm:t>
        <a:bodyPr/>
        <a:lstStyle/>
        <a:p>
          <a:endParaRPr lang="fr-FR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6BA8E01-9FE5-42D7-AEE0-EA9436F3CEF9}" type="pres">
      <dgm:prSet presAssocID="{FE7EAA74-7F34-4EC7-B671-D26E41331165}" presName="Name0" presStyleCnt="0">
        <dgm:presLayoutVars>
          <dgm:dir/>
          <dgm:resizeHandles val="exact"/>
        </dgm:presLayoutVars>
      </dgm:prSet>
      <dgm:spPr/>
    </dgm:pt>
    <dgm:pt modelId="{D4142A1D-CF76-440B-B1E4-D8050B337A7C}" type="pres">
      <dgm:prSet presAssocID="{FE7EAA74-7F34-4EC7-B671-D26E41331165}" presName="arrow" presStyleLbl="bgShp" presStyleIdx="0" presStyleCnt="1"/>
      <dgm:spPr>
        <a:solidFill>
          <a:schemeClr val="accent3">
            <a:lumMod val="40000"/>
            <a:lumOff val="60000"/>
          </a:schemeClr>
        </a:solidFill>
      </dgm:spPr>
    </dgm:pt>
    <dgm:pt modelId="{3AC3EEBA-C5C3-44F5-96C6-9934D6E87599}" type="pres">
      <dgm:prSet presAssocID="{FE7EAA74-7F34-4EC7-B671-D26E41331165}" presName="points" presStyleCnt="0"/>
      <dgm:spPr/>
    </dgm:pt>
    <dgm:pt modelId="{EF6B8FA4-84D0-4967-BCEB-5CD4702A3F91}" type="pres">
      <dgm:prSet presAssocID="{23971526-3E15-479D-9E7B-74CDCBE9C003}" presName="compositeA" presStyleCnt="0"/>
      <dgm:spPr/>
    </dgm:pt>
    <dgm:pt modelId="{A52C9580-5F7C-42D7-ADE7-7ECEC54589EC}" type="pres">
      <dgm:prSet presAssocID="{23971526-3E15-479D-9E7B-74CDCBE9C003}" presName="textA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B21DD30-BE8F-4E9F-9AA6-E1C941ADA78D}" type="pres">
      <dgm:prSet presAssocID="{23971526-3E15-479D-9E7B-74CDCBE9C003}" presName="circleA" presStyleLbl="node1" presStyleIdx="0" presStyleCnt="4"/>
      <dgm:spPr>
        <a:ln>
          <a:solidFill>
            <a:schemeClr val="accent3"/>
          </a:solidFill>
        </a:ln>
      </dgm:spPr>
    </dgm:pt>
    <dgm:pt modelId="{9AE4882B-38ED-4381-9108-49360552D0BD}" type="pres">
      <dgm:prSet presAssocID="{23971526-3E15-479D-9E7B-74CDCBE9C003}" presName="spaceA" presStyleCnt="0"/>
      <dgm:spPr/>
    </dgm:pt>
    <dgm:pt modelId="{3F1819F5-7BD5-421F-9EC1-4559A708A683}" type="pres">
      <dgm:prSet presAssocID="{FE5FE7A7-D61C-4B2A-B17F-A3E3ACEA3272}" presName="space" presStyleCnt="0"/>
      <dgm:spPr/>
    </dgm:pt>
    <dgm:pt modelId="{7F26EB96-6463-4334-8D0F-E2FB52F9EEE1}" type="pres">
      <dgm:prSet presAssocID="{BCFF4374-0F76-4363-8FB2-43E1E803DFAF}" presName="compositeB" presStyleCnt="0"/>
      <dgm:spPr/>
    </dgm:pt>
    <dgm:pt modelId="{F666867B-489A-43AB-9CD4-ADF5C92A2294}" type="pres">
      <dgm:prSet presAssocID="{BCFF4374-0F76-4363-8FB2-43E1E803DFAF}" presName="textB" presStyleLbl="revTx" presStyleIdx="1" presStyleCnt="4" custScaleX="76433" custLinFactY="-45772" custLinFactNeighborX="-17014" custLinFactNeighborY="-10000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27FFBBB-16DF-4344-8B62-0BF549267055}" type="pres">
      <dgm:prSet presAssocID="{BCFF4374-0F76-4363-8FB2-43E1E803DFAF}" presName="circleB" presStyleLbl="node1" presStyleIdx="1" presStyleCnt="4" custLinFactX="-89175" custLinFactNeighborX="-100000" custLinFactNeighborY="-4722"/>
      <dgm:spPr>
        <a:solidFill>
          <a:srgbClr val="34615A"/>
        </a:solidFill>
        <a:ln>
          <a:solidFill>
            <a:schemeClr val="accent3"/>
          </a:solidFill>
        </a:ln>
      </dgm:spPr>
    </dgm:pt>
    <dgm:pt modelId="{7EF190EB-688F-485E-B9C6-F713A1C6B813}" type="pres">
      <dgm:prSet presAssocID="{BCFF4374-0F76-4363-8FB2-43E1E803DFAF}" presName="spaceB" presStyleCnt="0"/>
      <dgm:spPr/>
    </dgm:pt>
    <dgm:pt modelId="{DDD7B309-3D67-4986-AA22-5FE0C53E13C8}" type="pres">
      <dgm:prSet presAssocID="{4E79962A-C107-4B21-8CBE-498B0745F558}" presName="space" presStyleCnt="0"/>
      <dgm:spPr/>
    </dgm:pt>
    <dgm:pt modelId="{85C298EE-67CB-4985-A33A-8017A78B9AFE}" type="pres">
      <dgm:prSet presAssocID="{6CDAE5D1-787A-43BF-983E-1D4B1F59EFA5}" presName="compositeA" presStyleCnt="0"/>
      <dgm:spPr/>
    </dgm:pt>
    <dgm:pt modelId="{BCB9E2D6-B9C3-4359-9997-A200DF00F83D}" type="pres">
      <dgm:prSet presAssocID="{6CDAE5D1-787A-43BF-983E-1D4B1F59EFA5}" presName="textA" presStyleLbl="revTx" presStyleIdx="2" presStyleCnt="4" custLinFactNeighborX="-1466" custLinFactNeighborY="135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9556E94-B9BA-451D-9286-08E6FE16AB4C}" type="pres">
      <dgm:prSet presAssocID="{6CDAE5D1-787A-43BF-983E-1D4B1F59EFA5}" presName="circleA" presStyleLbl="node1" presStyleIdx="2" presStyleCnt="4" custLinFactNeighborX="-15540" custLinFactNeighborY="5420"/>
      <dgm:spPr>
        <a:ln>
          <a:solidFill>
            <a:srgbClr val="376159"/>
          </a:solidFill>
        </a:ln>
      </dgm:spPr>
    </dgm:pt>
    <dgm:pt modelId="{96E30150-BB2E-40F9-A6B4-34FCDACEA8FC}" type="pres">
      <dgm:prSet presAssocID="{6CDAE5D1-787A-43BF-983E-1D4B1F59EFA5}" presName="spaceA" presStyleCnt="0"/>
      <dgm:spPr/>
    </dgm:pt>
    <dgm:pt modelId="{AA7180E9-07D9-4526-B9D7-8870B8FC4757}" type="pres">
      <dgm:prSet presAssocID="{DBE03D37-8DDC-4E17-9794-8845CAA60AEE}" presName="space" presStyleCnt="0"/>
      <dgm:spPr/>
    </dgm:pt>
    <dgm:pt modelId="{0E8EEFA9-3CC4-48BE-BBCB-FEA03879EC5F}" type="pres">
      <dgm:prSet presAssocID="{FC630B16-23ED-43DE-A0A2-841A28231994}" presName="compositeB" presStyleCnt="0"/>
      <dgm:spPr/>
    </dgm:pt>
    <dgm:pt modelId="{C479B8E4-94D1-407B-B3C0-EF48BB15611E}" type="pres">
      <dgm:prSet presAssocID="{FC630B16-23ED-43DE-A0A2-841A28231994}" presName="textB" presStyleLbl="revTx" presStyleIdx="3" presStyleCnt="4" custLinFactNeighborX="-53586" custLinFactNeighborY="-156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B363D77-3133-437B-A364-499350C03A42}" type="pres">
      <dgm:prSet presAssocID="{FC630B16-23ED-43DE-A0A2-841A28231994}" presName="circleB" presStyleLbl="node1" presStyleIdx="3" presStyleCnt="4" custLinFactX="-266734" custLinFactNeighborX="-300000" custLinFactNeighborY="-6256"/>
      <dgm:spPr>
        <a:ln>
          <a:solidFill>
            <a:schemeClr val="accent3"/>
          </a:solidFill>
        </a:ln>
      </dgm:spPr>
      <dgm:t>
        <a:bodyPr/>
        <a:lstStyle/>
        <a:p>
          <a:endParaRPr lang="fr-FR"/>
        </a:p>
      </dgm:t>
    </dgm:pt>
    <dgm:pt modelId="{1FC837C8-8DF0-4083-BE09-D9930038D7DB}" type="pres">
      <dgm:prSet presAssocID="{FC630B16-23ED-43DE-A0A2-841A28231994}" presName="spaceB" presStyleCnt="0"/>
      <dgm:spPr/>
    </dgm:pt>
  </dgm:ptLst>
  <dgm:cxnLst>
    <dgm:cxn modelId="{1F57E57E-C5F1-4DB9-BE27-BA0AD336286A}" srcId="{FE7EAA74-7F34-4EC7-B671-D26E41331165}" destId="{23971526-3E15-479D-9E7B-74CDCBE9C003}" srcOrd="0" destOrd="0" parTransId="{77BC89DB-E038-4643-AEA4-79383C12A6C4}" sibTransId="{FE5FE7A7-D61C-4B2A-B17F-A3E3ACEA3272}"/>
    <dgm:cxn modelId="{32A9DBCE-814E-4B4A-B47E-BBAABD4E88EB}" srcId="{FE7EAA74-7F34-4EC7-B671-D26E41331165}" destId="{6CDAE5D1-787A-43BF-983E-1D4B1F59EFA5}" srcOrd="2" destOrd="0" parTransId="{76DF9C2E-6383-47F0-83D4-7960F5C0B248}" sibTransId="{DBE03D37-8DDC-4E17-9794-8845CAA60AEE}"/>
    <dgm:cxn modelId="{693AB4C4-AA15-4F9E-91A1-BFC10698C9A9}" type="presOf" srcId="{BCFF4374-0F76-4363-8FB2-43E1E803DFAF}" destId="{F666867B-489A-43AB-9CD4-ADF5C92A2294}" srcOrd="0" destOrd="0" presId="urn:microsoft.com/office/officeart/2005/8/layout/hProcess11"/>
    <dgm:cxn modelId="{6DD2F628-5400-4A6B-A9CA-F9791FF99722}" type="presOf" srcId="{6CDAE5D1-787A-43BF-983E-1D4B1F59EFA5}" destId="{BCB9E2D6-B9C3-4359-9997-A200DF00F83D}" srcOrd="0" destOrd="0" presId="urn:microsoft.com/office/officeart/2005/8/layout/hProcess11"/>
    <dgm:cxn modelId="{04DE19F9-8011-4A8E-8FA0-E65F1F7A9672}" type="presOf" srcId="{FE7EAA74-7F34-4EC7-B671-D26E41331165}" destId="{76BA8E01-9FE5-42D7-AEE0-EA9436F3CEF9}" srcOrd="0" destOrd="0" presId="urn:microsoft.com/office/officeart/2005/8/layout/hProcess11"/>
    <dgm:cxn modelId="{817EEF07-2D61-4957-A343-C8C45B7AA7D9}" type="presOf" srcId="{23971526-3E15-479D-9E7B-74CDCBE9C003}" destId="{A52C9580-5F7C-42D7-ADE7-7ECEC54589EC}" srcOrd="0" destOrd="0" presId="urn:microsoft.com/office/officeart/2005/8/layout/hProcess11"/>
    <dgm:cxn modelId="{7E26E422-6F00-47F7-A7BA-EE869D6AA945}" type="presOf" srcId="{FC630B16-23ED-43DE-A0A2-841A28231994}" destId="{C479B8E4-94D1-407B-B3C0-EF48BB15611E}" srcOrd="0" destOrd="0" presId="urn:microsoft.com/office/officeart/2005/8/layout/hProcess11"/>
    <dgm:cxn modelId="{5BE10944-AF47-44C6-A8AB-A2EA0229C538}" srcId="{FE7EAA74-7F34-4EC7-B671-D26E41331165}" destId="{BCFF4374-0F76-4363-8FB2-43E1E803DFAF}" srcOrd="1" destOrd="0" parTransId="{4C4E5E58-D4F7-46A1-A445-BFA133BE0802}" sibTransId="{4E79962A-C107-4B21-8CBE-498B0745F558}"/>
    <dgm:cxn modelId="{466B2CFA-319B-4A76-876D-0B230F93C641}" srcId="{FE7EAA74-7F34-4EC7-B671-D26E41331165}" destId="{FC630B16-23ED-43DE-A0A2-841A28231994}" srcOrd="3" destOrd="0" parTransId="{F83DB878-F969-480C-A7C4-06DF5D904BA3}" sibTransId="{C7B2C966-513A-4F4E-B0D6-9CB14D69EC48}"/>
    <dgm:cxn modelId="{F99CEBFD-6EDF-4446-A4CF-97F541D54FE5}" type="presParOf" srcId="{76BA8E01-9FE5-42D7-AEE0-EA9436F3CEF9}" destId="{D4142A1D-CF76-440B-B1E4-D8050B337A7C}" srcOrd="0" destOrd="0" presId="urn:microsoft.com/office/officeart/2005/8/layout/hProcess11"/>
    <dgm:cxn modelId="{C83375D1-CF69-4FBE-9123-9098FB6ED5FD}" type="presParOf" srcId="{76BA8E01-9FE5-42D7-AEE0-EA9436F3CEF9}" destId="{3AC3EEBA-C5C3-44F5-96C6-9934D6E87599}" srcOrd="1" destOrd="0" presId="urn:microsoft.com/office/officeart/2005/8/layout/hProcess11"/>
    <dgm:cxn modelId="{1C04541F-5CAF-42B9-AC9B-C43495CAB37B}" type="presParOf" srcId="{3AC3EEBA-C5C3-44F5-96C6-9934D6E87599}" destId="{EF6B8FA4-84D0-4967-BCEB-5CD4702A3F91}" srcOrd="0" destOrd="0" presId="urn:microsoft.com/office/officeart/2005/8/layout/hProcess11"/>
    <dgm:cxn modelId="{8DEE2D8C-2FAF-4C04-B14F-4EE37FE60D81}" type="presParOf" srcId="{EF6B8FA4-84D0-4967-BCEB-5CD4702A3F91}" destId="{A52C9580-5F7C-42D7-ADE7-7ECEC54589EC}" srcOrd="0" destOrd="0" presId="urn:microsoft.com/office/officeart/2005/8/layout/hProcess11"/>
    <dgm:cxn modelId="{015888CB-CFDC-42E4-B05A-F3385F7CA255}" type="presParOf" srcId="{EF6B8FA4-84D0-4967-BCEB-5CD4702A3F91}" destId="{5B21DD30-BE8F-4E9F-9AA6-E1C941ADA78D}" srcOrd="1" destOrd="0" presId="urn:microsoft.com/office/officeart/2005/8/layout/hProcess11"/>
    <dgm:cxn modelId="{F705EC43-27B0-47A6-9C7F-C4A4DD4D0A88}" type="presParOf" srcId="{EF6B8FA4-84D0-4967-BCEB-5CD4702A3F91}" destId="{9AE4882B-38ED-4381-9108-49360552D0BD}" srcOrd="2" destOrd="0" presId="urn:microsoft.com/office/officeart/2005/8/layout/hProcess11"/>
    <dgm:cxn modelId="{B8255616-3425-45B4-987A-1191896C9180}" type="presParOf" srcId="{3AC3EEBA-C5C3-44F5-96C6-9934D6E87599}" destId="{3F1819F5-7BD5-421F-9EC1-4559A708A683}" srcOrd="1" destOrd="0" presId="urn:microsoft.com/office/officeart/2005/8/layout/hProcess11"/>
    <dgm:cxn modelId="{4A8730E3-81B9-4AFA-BD2A-364470084FC9}" type="presParOf" srcId="{3AC3EEBA-C5C3-44F5-96C6-9934D6E87599}" destId="{7F26EB96-6463-4334-8D0F-E2FB52F9EEE1}" srcOrd="2" destOrd="0" presId="urn:microsoft.com/office/officeart/2005/8/layout/hProcess11"/>
    <dgm:cxn modelId="{D6C073A3-A880-46D6-A057-D8DC3DCFFAE9}" type="presParOf" srcId="{7F26EB96-6463-4334-8D0F-E2FB52F9EEE1}" destId="{F666867B-489A-43AB-9CD4-ADF5C92A2294}" srcOrd="0" destOrd="0" presId="urn:microsoft.com/office/officeart/2005/8/layout/hProcess11"/>
    <dgm:cxn modelId="{4F78937F-E494-4D2E-A04C-8A1C3B7DFEC0}" type="presParOf" srcId="{7F26EB96-6463-4334-8D0F-E2FB52F9EEE1}" destId="{827FFBBB-16DF-4344-8B62-0BF549267055}" srcOrd="1" destOrd="0" presId="urn:microsoft.com/office/officeart/2005/8/layout/hProcess11"/>
    <dgm:cxn modelId="{B85D08F4-11D0-4A51-BB40-1717ED1817DC}" type="presParOf" srcId="{7F26EB96-6463-4334-8D0F-E2FB52F9EEE1}" destId="{7EF190EB-688F-485E-B9C6-F713A1C6B813}" srcOrd="2" destOrd="0" presId="urn:microsoft.com/office/officeart/2005/8/layout/hProcess11"/>
    <dgm:cxn modelId="{46F13E16-16F9-492F-A803-EF789B503785}" type="presParOf" srcId="{3AC3EEBA-C5C3-44F5-96C6-9934D6E87599}" destId="{DDD7B309-3D67-4986-AA22-5FE0C53E13C8}" srcOrd="3" destOrd="0" presId="urn:microsoft.com/office/officeart/2005/8/layout/hProcess11"/>
    <dgm:cxn modelId="{5811BA29-D332-4068-85C5-DAEBA3A014D1}" type="presParOf" srcId="{3AC3EEBA-C5C3-44F5-96C6-9934D6E87599}" destId="{85C298EE-67CB-4985-A33A-8017A78B9AFE}" srcOrd="4" destOrd="0" presId="urn:microsoft.com/office/officeart/2005/8/layout/hProcess11"/>
    <dgm:cxn modelId="{B0066A7C-1291-4A86-9412-83FE864FDFC8}" type="presParOf" srcId="{85C298EE-67CB-4985-A33A-8017A78B9AFE}" destId="{BCB9E2D6-B9C3-4359-9997-A200DF00F83D}" srcOrd="0" destOrd="0" presId="urn:microsoft.com/office/officeart/2005/8/layout/hProcess11"/>
    <dgm:cxn modelId="{F1908364-A7DA-4BE5-8D42-4775C9C142AB}" type="presParOf" srcId="{85C298EE-67CB-4985-A33A-8017A78B9AFE}" destId="{69556E94-B9BA-451D-9286-08E6FE16AB4C}" srcOrd="1" destOrd="0" presId="urn:microsoft.com/office/officeart/2005/8/layout/hProcess11"/>
    <dgm:cxn modelId="{8B351316-1672-4632-90CC-C3AF8C7BA45C}" type="presParOf" srcId="{85C298EE-67CB-4985-A33A-8017A78B9AFE}" destId="{96E30150-BB2E-40F9-A6B4-34FCDACEA8FC}" srcOrd="2" destOrd="0" presId="urn:microsoft.com/office/officeart/2005/8/layout/hProcess11"/>
    <dgm:cxn modelId="{475D1104-96F7-4D87-B012-82D2018E380B}" type="presParOf" srcId="{3AC3EEBA-C5C3-44F5-96C6-9934D6E87599}" destId="{AA7180E9-07D9-4526-B9D7-8870B8FC4757}" srcOrd="5" destOrd="0" presId="urn:microsoft.com/office/officeart/2005/8/layout/hProcess11"/>
    <dgm:cxn modelId="{EE897B51-59FE-48D0-9013-4047ED4F8A91}" type="presParOf" srcId="{3AC3EEBA-C5C3-44F5-96C6-9934D6E87599}" destId="{0E8EEFA9-3CC4-48BE-BBCB-FEA03879EC5F}" srcOrd="6" destOrd="0" presId="urn:microsoft.com/office/officeart/2005/8/layout/hProcess11"/>
    <dgm:cxn modelId="{8DDC02EF-8CA4-42EA-9B38-072BBF3D4B50}" type="presParOf" srcId="{0E8EEFA9-3CC4-48BE-BBCB-FEA03879EC5F}" destId="{C479B8E4-94D1-407B-B3C0-EF48BB15611E}" srcOrd="0" destOrd="0" presId="urn:microsoft.com/office/officeart/2005/8/layout/hProcess11"/>
    <dgm:cxn modelId="{D61A52A6-30B8-445C-A830-C07D691E8E97}" type="presParOf" srcId="{0E8EEFA9-3CC4-48BE-BBCB-FEA03879EC5F}" destId="{AB363D77-3133-437B-A364-499350C03A42}" srcOrd="1" destOrd="0" presId="urn:microsoft.com/office/officeart/2005/8/layout/hProcess11"/>
    <dgm:cxn modelId="{70665F6F-6C89-43A6-B966-BF11745C0010}" type="presParOf" srcId="{0E8EEFA9-3CC4-48BE-BBCB-FEA03879EC5F}" destId="{1FC837C8-8DF0-4083-BE09-D9930038D7DB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E8B1A9-A544-47FE-BEBE-862C1FD783E2}">
      <dsp:nvSpPr>
        <dsp:cNvPr id="0" name=""/>
        <dsp:cNvSpPr/>
      </dsp:nvSpPr>
      <dsp:spPr>
        <a:xfrm>
          <a:off x="1947" y="0"/>
          <a:ext cx="2372833" cy="724816"/>
        </a:xfrm>
        <a:prstGeom prst="chevron">
          <a:avLst/>
        </a:prstGeom>
        <a:solidFill>
          <a:srgbClr val="34615A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≥ </a:t>
          </a:r>
          <a:r>
            <a:rPr lang="fr-FR" sz="1200" kern="1200" dirty="0">
              <a:latin typeface="Arial" panose="020B0604020202020204" pitchFamily="34" charset="0"/>
              <a:cs typeface="Arial" panose="020B0604020202020204" pitchFamily="34" charset="0"/>
            </a:rPr>
            <a:t>65 </a:t>
          </a:r>
          <a:r>
            <a:rPr lang="fr-FR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ans</a:t>
          </a:r>
          <a:endParaRPr lang="fr-FR" sz="1200" strike="sngStrike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4355" y="0"/>
        <a:ext cx="1648017" cy="724816"/>
      </dsp:txXfrm>
    </dsp:sp>
    <dsp:sp modelId="{3783D8BD-3D9B-40C3-996C-5E269219FB1F}">
      <dsp:nvSpPr>
        <dsp:cNvPr id="0" name=""/>
        <dsp:cNvSpPr/>
      </dsp:nvSpPr>
      <dsp:spPr>
        <a:xfrm>
          <a:off x="2137497" y="0"/>
          <a:ext cx="2372833" cy="724816"/>
        </a:xfrm>
        <a:prstGeom prst="chevron">
          <a:avLst/>
        </a:prstGeom>
        <a:solidFill>
          <a:schemeClr val="accent3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>
              <a:latin typeface="Arial" panose="020B0604020202020204" pitchFamily="34" charset="0"/>
              <a:cs typeface="Arial" panose="020B0604020202020204" pitchFamily="34" charset="0"/>
            </a:rPr>
            <a:t>Traitement par au moins 5 Principes </a:t>
          </a:r>
          <a:r>
            <a:rPr lang="fr-FR" sz="1100" kern="1200" dirty="0" smtClean="0">
              <a:latin typeface="Arial" panose="020B0604020202020204" pitchFamily="34" charset="0"/>
              <a:cs typeface="Arial" panose="020B0604020202020204" pitchFamily="34" charset="0"/>
            </a:rPr>
            <a:t>Actifs sur l’ordonnance ou sur plusieurs ordonnances</a:t>
          </a:r>
          <a:endParaRPr lang="fr-FR" sz="11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99905" y="0"/>
        <a:ext cx="1648017" cy="724816"/>
      </dsp:txXfrm>
    </dsp:sp>
    <dsp:sp modelId="{033F7B5A-5FD8-44F7-BE17-C2F3389A2DC8}">
      <dsp:nvSpPr>
        <dsp:cNvPr id="0" name=""/>
        <dsp:cNvSpPr/>
      </dsp:nvSpPr>
      <dsp:spPr>
        <a:xfrm>
          <a:off x="4273047" y="0"/>
          <a:ext cx="2372833" cy="724816"/>
        </a:xfrm>
        <a:prstGeom prst="chevron">
          <a:avLst/>
        </a:prstGeom>
        <a:solidFill>
          <a:schemeClr val="accent3">
            <a:lumMod val="20000"/>
            <a:lumOff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Traitement chronique </a:t>
          </a:r>
          <a:r>
            <a:rPr lang="fr-FR" sz="12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(&gt; 6 </a:t>
          </a:r>
          <a:r>
            <a:rPr lang="fr-FR" sz="12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mois)</a:t>
          </a:r>
        </a:p>
      </dsp:txBody>
      <dsp:txXfrm>
        <a:off x="4635455" y="0"/>
        <a:ext cx="1648017" cy="7248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142A1D-CF76-440B-B1E4-D8050B337A7C}">
      <dsp:nvSpPr>
        <dsp:cNvPr id="0" name=""/>
        <dsp:cNvSpPr/>
      </dsp:nvSpPr>
      <dsp:spPr>
        <a:xfrm>
          <a:off x="0" y="408642"/>
          <a:ext cx="6649537" cy="544856"/>
        </a:xfrm>
        <a:prstGeom prst="notchedRightArrow">
          <a:avLst/>
        </a:prstGeom>
        <a:solidFill>
          <a:schemeClr val="accent3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2C9580-5F7C-42D7-ADE7-7ECEC54589EC}">
      <dsp:nvSpPr>
        <dsp:cNvPr id="0" name=""/>
        <dsp:cNvSpPr/>
      </dsp:nvSpPr>
      <dsp:spPr>
        <a:xfrm>
          <a:off x="2995" y="0"/>
          <a:ext cx="1440624" cy="544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b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>
              <a:latin typeface="Arial" panose="020B0604020202020204" pitchFamily="34" charset="0"/>
              <a:cs typeface="Arial" panose="020B0604020202020204" pitchFamily="34" charset="0"/>
            </a:rPr>
            <a:t>1. Entretien de recueil (avec le patient)</a:t>
          </a:r>
        </a:p>
      </dsp:txBody>
      <dsp:txXfrm>
        <a:off x="2995" y="0"/>
        <a:ext cx="1440624" cy="544856"/>
      </dsp:txXfrm>
    </dsp:sp>
    <dsp:sp modelId="{5B21DD30-BE8F-4E9F-9AA6-E1C941ADA78D}">
      <dsp:nvSpPr>
        <dsp:cNvPr id="0" name=""/>
        <dsp:cNvSpPr/>
      </dsp:nvSpPr>
      <dsp:spPr>
        <a:xfrm>
          <a:off x="655200" y="612963"/>
          <a:ext cx="136214" cy="13621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66867B-489A-43AB-9CD4-ADF5C92A2294}">
      <dsp:nvSpPr>
        <dsp:cNvPr id="0" name=""/>
        <dsp:cNvSpPr/>
      </dsp:nvSpPr>
      <dsp:spPr>
        <a:xfrm>
          <a:off x="1440299" y="23036"/>
          <a:ext cx="1101112" cy="544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>
              <a:latin typeface="Arial" panose="020B0604020202020204" pitchFamily="34" charset="0"/>
              <a:cs typeface="Arial" panose="020B0604020202020204" pitchFamily="34" charset="0"/>
            </a:rPr>
            <a:t>2. Analyse des traitements</a:t>
          </a:r>
        </a:p>
      </dsp:txBody>
      <dsp:txXfrm>
        <a:off x="1440299" y="23036"/>
        <a:ext cx="1101112" cy="544856"/>
      </dsp:txXfrm>
    </dsp:sp>
    <dsp:sp modelId="{827FFBBB-16DF-4344-8B62-0BF549267055}">
      <dsp:nvSpPr>
        <dsp:cNvPr id="0" name=""/>
        <dsp:cNvSpPr/>
      </dsp:nvSpPr>
      <dsp:spPr>
        <a:xfrm>
          <a:off x="1910173" y="606530"/>
          <a:ext cx="136214" cy="136214"/>
        </a:xfrm>
        <a:prstGeom prst="ellipse">
          <a:avLst/>
        </a:prstGeom>
        <a:solidFill>
          <a:srgbClr val="34615A"/>
        </a:solidFill>
        <a:ln w="190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B9E2D6-B9C3-4359-9997-A200DF00F83D}">
      <dsp:nvSpPr>
        <dsp:cNvPr id="0" name=""/>
        <dsp:cNvSpPr/>
      </dsp:nvSpPr>
      <dsp:spPr>
        <a:xfrm>
          <a:off x="3007187" y="7377"/>
          <a:ext cx="1440624" cy="544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b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>
              <a:latin typeface="Arial" panose="020B0604020202020204" pitchFamily="34" charset="0"/>
              <a:cs typeface="Arial" panose="020B0604020202020204" pitchFamily="34" charset="0"/>
            </a:rPr>
            <a:t>3. Entretien Conseil (avec le patient)</a:t>
          </a:r>
        </a:p>
      </dsp:txBody>
      <dsp:txXfrm>
        <a:off x="3007187" y="7377"/>
        <a:ext cx="1440624" cy="544856"/>
      </dsp:txXfrm>
    </dsp:sp>
    <dsp:sp modelId="{69556E94-B9BA-451D-9286-08E6FE16AB4C}">
      <dsp:nvSpPr>
        <dsp:cNvPr id="0" name=""/>
        <dsp:cNvSpPr/>
      </dsp:nvSpPr>
      <dsp:spPr>
        <a:xfrm>
          <a:off x="3659345" y="620345"/>
          <a:ext cx="136214" cy="13621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37615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79B8E4-94D1-407B-B3C0-EF48BB15611E}">
      <dsp:nvSpPr>
        <dsp:cNvPr id="0" name=""/>
        <dsp:cNvSpPr/>
      </dsp:nvSpPr>
      <dsp:spPr>
        <a:xfrm>
          <a:off x="3768990" y="808762"/>
          <a:ext cx="1440624" cy="544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>
              <a:solidFill>
                <a:srgbClr val="353744"/>
              </a:solidFill>
              <a:latin typeface="Arial" panose="020B0604020202020204" pitchFamily="34" charset="0"/>
              <a:cs typeface="Arial" panose="020B0604020202020204" pitchFamily="34" charset="0"/>
            </a:rPr>
            <a:t>4. Entretien de Suivi </a:t>
          </a:r>
          <a:r>
            <a:rPr lang="fr-FR" sz="1100" kern="1200" dirty="0" smtClean="0">
              <a:solidFill>
                <a:srgbClr val="353744"/>
              </a:solidFill>
              <a:latin typeface="Arial" panose="020B0604020202020204" pitchFamily="34" charset="0"/>
              <a:cs typeface="Arial" panose="020B0604020202020204" pitchFamily="34" charset="0"/>
            </a:rPr>
            <a:t>d’observance (avec </a:t>
          </a:r>
          <a:r>
            <a:rPr lang="fr-FR" sz="1100" kern="1200" dirty="0">
              <a:solidFill>
                <a:srgbClr val="353744"/>
              </a:solidFill>
              <a:latin typeface="Arial" panose="020B0604020202020204" pitchFamily="34" charset="0"/>
              <a:cs typeface="Arial" panose="020B0604020202020204" pitchFamily="34" charset="0"/>
            </a:rPr>
            <a:t>le patient)</a:t>
          </a:r>
        </a:p>
      </dsp:txBody>
      <dsp:txXfrm>
        <a:off x="3768990" y="808762"/>
        <a:ext cx="1440624" cy="544856"/>
      </dsp:txXfrm>
    </dsp:sp>
    <dsp:sp modelId="{AB363D77-3133-437B-A364-499350C03A42}">
      <dsp:nvSpPr>
        <dsp:cNvPr id="0" name=""/>
        <dsp:cNvSpPr/>
      </dsp:nvSpPr>
      <dsp:spPr>
        <a:xfrm>
          <a:off x="4421197" y="604441"/>
          <a:ext cx="136214" cy="13621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F89E7D-7BD7-2140-936A-F37B5FC833D0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543146-8646-4440-8AE6-AAF59580FB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6110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4586" y="468000"/>
            <a:ext cx="5929058" cy="499917"/>
          </a:xfrm>
        </p:spPr>
        <p:txBody>
          <a:bodyPr/>
          <a:lstStyle>
            <a:lvl1pPr>
              <a:defRPr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MÉMO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6619" y="2627705"/>
            <a:ext cx="6046437" cy="178795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buFontTx/>
              <a:buNone/>
              <a:defRPr sz="24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51200" indent="-152984" algn="ctr">
              <a:lnSpc>
                <a:spcPts val="1320"/>
              </a:lnSpc>
              <a:spcBef>
                <a:spcPts val="0"/>
              </a:spcBef>
              <a:buClr>
                <a:schemeClr val="accent2"/>
              </a:buClr>
              <a:buFontTx/>
              <a:buNone/>
              <a:defRPr sz="1100" b="1" i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288000" indent="-97200">
              <a:lnSpc>
                <a:spcPts val="132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1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0000">
              <a:lnSpc>
                <a:spcPts val="1320"/>
              </a:lnSpc>
              <a:spcBef>
                <a:spcPts val="0"/>
              </a:spcBef>
              <a:buFontTx/>
              <a:buNone/>
              <a:defRPr sz="11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FontTx/>
              <a:buNone/>
              <a:defRPr sz="1100">
                <a:latin typeface="Azo Sans" panose="020B0603030503020204" pitchFamily="34" charset="77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fr-FR"/>
              <a:t>Version 2.2 / Mois année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65603" y="9979818"/>
            <a:ext cx="2131036" cy="40970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r>
              <a:rPr lang="en-US" dirty="0"/>
              <a:t>/2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7FB36146-7DD3-D62B-56A5-D59463281C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5126" y="938026"/>
            <a:ext cx="4878388" cy="720000"/>
          </a:xfrm>
          <a:prstGeom prst="rect">
            <a:avLst/>
          </a:prstGeom>
          <a:ln w="3175">
            <a:solidFill>
              <a:schemeClr val="accent3"/>
            </a:solidFill>
          </a:ln>
        </p:spPr>
        <p:txBody>
          <a:bodyPr lIns="72000" tIns="0" rIns="0" bIns="0" anchor="ctr">
            <a:noAutofit/>
          </a:bodyPr>
          <a:lstStyle>
            <a:lvl1pPr>
              <a:buFontTx/>
              <a:buNone/>
              <a:defRPr sz="1600" b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>
                <a:latin typeface="Azo Sans" panose="020B0603030503020204" pitchFamily="34" charset="77"/>
              </a:defRPr>
            </a:lvl2pPr>
            <a:lvl3pPr>
              <a:buFontTx/>
              <a:buNone/>
              <a:defRPr>
                <a:latin typeface="Azo Sans" panose="020B0603030503020204" pitchFamily="34" charset="77"/>
              </a:defRPr>
            </a:lvl3pPr>
            <a:lvl4pPr>
              <a:buFontTx/>
              <a:buNone/>
              <a:defRPr>
                <a:latin typeface="Azo Sans" panose="020B0603030503020204" pitchFamily="34" charset="77"/>
              </a:defRPr>
            </a:lvl4pPr>
            <a:lvl5pPr>
              <a:buFontTx/>
              <a:buNone/>
              <a:defRPr>
                <a:latin typeface="Azo Sans" panose="020B0603030503020204" pitchFamily="34" charset="77"/>
              </a:defRPr>
            </a:lvl5pPr>
          </a:lstStyle>
          <a:p>
            <a:pPr lvl="0"/>
            <a:r>
              <a:rPr lang="fr-FR" dirty="0"/>
              <a:t>C09. Le Double contrôle, en pratique :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148CBA0-6226-CE1E-2226-4E116497AEE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43513" y="938026"/>
            <a:ext cx="1980000" cy="720000"/>
          </a:xfrm>
          <a:prstGeom prst="rect">
            <a:avLst/>
          </a:prstGeom>
          <a:ln w="3175">
            <a:solidFill>
              <a:schemeClr val="accent3"/>
            </a:solidFill>
          </a:ln>
        </p:spPr>
        <p:txBody>
          <a:bodyPr tIns="72000" rIns="0" bIns="0">
            <a:noAutofit/>
          </a:bodyPr>
          <a:lstStyle>
            <a:lvl1pPr>
              <a:buFontTx/>
              <a:buNone/>
              <a:defRPr sz="7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800">
                <a:solidFill>
                  <a:schemeClr val="accent2"/>
                </a:solidFill>
                <a:latin typeface="Azo Sans" panose="020B0603030503020204" pitchFamily="34" charset="77"/>
              </a:defRPr>
            </a:lvl2pPr>
            <a:lvl3pPr>
              <a:buFontTx/>
              <a:buNone/>
              <a:defRPr sz="800">
                <a:solidFill>
                  <a:schemeClr val="accent2"/>
                </a:solidFill>
                <a:latin typeface="Azo Sans" panose="020B0603030503020204" pitchFamily="34" charset="77"/>
              </a:defRPr>
            </a:lvl3pPr>
            <a:lvl4pPr>
              <a:buFontTx/>
              <a:buNone/>
              <a:defRPr sz="800">
                <a:solidFill>
                  <a:schemeClr val="accent2"/>
                </a:solidFill>
                <a:latin typeface="Azo Sans" panose="020B0603030503020204" pitchFamily="34" charset="77"/>
              </a:defRPr>
            </a:lvl4pPr>
            <a:lvl5pPr>
              <a:buFontTx/>
              <a:buNone/>
              <a:defRPr sz="800">
                <a:solidFill>
                  <a:schemeClr val="accent2"/>
                </a:solidFill>
                <a:latin typeface="Azo Sans" panose="020B0603030503020204" pitchFamily="34" charset="77"/>
              </a:defRPr>
            </a:lvl5pPr>
          </a:lstStyle>
          <a:p>
            <a:pPr lvl="0"/>
            <a:r>
              <a:rPr lang="fr-FR" dirty="0"/>
              <a:t>Pharmacie :</a:t>
            </a:r>
          </a:p>
        </p:txBody>
      </p:sp>
      <p:sp>
        <p:nvSpPr>
          <p:cNvPr id="11" name="Espace réservé du texte 9">
            <a:extLst>
              <a:ext uri="{FF2B5EF4-FFF2-40B4-BE49-F238E27FC236}">
                <a16:creationId xmlns:a16="http://schemas.microsoft.com/office/drawing/2014/main" id="{AC9BA212-F7B9-DE76-EF9B-39E21148334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43513" y="1675672"/>
            <a:ext cx="1980000" cy="188847"/>
          </a:xfrm>
          <a:prstGeom prst="rect">
            <a:avLst/>
          </a:prstGeom>
          <a:ln w="3175">
            <a:noFill/>
          </a:ln>
        </p:spPr>
        <p:txBody>
          <a:bodyPr tIns="36000" rIns="0" bIns="0">
            <a:noAutofit/>
          </a:bodyPr>
          <a:lstStyle>
            <a:lvl1pPr>
              <a:buFontTx/>
              <a:buNone/>
              <a:defRPr sz="700" i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800">
                <a:solidFill>
                  <a:schemeClr val="accent2"/>
                </a:solidFill>
                <a:latin typeface="Azo Sans" panose="020B0603030503020204" pitchFamily="34" charset="77"/>
              </a:defRPr>
            </a:lvl2pPr>
            <a:lvl3pPr>
              <a:buFontTx/>
              <a:buNone/>
              <a:defRPr sz="800">
                <a:solidFill>
                  <a:schemeClr val="accent2"/>
                </a:solidFill>
                <a:latin typeface="Azo Sans" panose="020B0603030503020204" pitchFamily="34" charset="77"/>
              </a:defRPr>
            </a:lvl3pPr>
            <a:lvl4pPr>
              <a:buFontTx/>
              <a:buNone/>
              <a:defRPr sz="800">
                <a:solidFill>
                  <a:schemeClr val="accent2"/>
                </a:solidFill>
                <a:latin typeface="Azo Sans" panose="020B0603030503020204" pitchFamily="34" charset="77"/>
              </a:defRPr>
            </a:lvl4pPr>
            <a:lvl5pPr>
              <a:buFontTx/>
              <a:buNone/>
              <a:defRPr sz="800">
                <a:solidFill>
                  <a:schemeClr val="accent2"/>
                </a:solidFill>
                <a:latin typeface="Azo Sans" panose="020B0603030503020204" pitchFamily="34" charset="77"/>
              </a:defRPr>
            </a:lvl5pPr>
          </a:lstStyle>
          <a:p>
            <a:pPr lvl="0"/>
            <a:r>
              <a:rPr lang="fr-FR" dirty="0"/>
              <a:t>Personnaliser l’en-tête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4855720-B7EE-7E2C-4646-76E2F9F892AF}"/>
              </a:ext>
            </a:extLst>
          </p:cNvPr>
          <p:cNvSpPr txBox="1">
            <a:spLocks/>
          </p:cNvSpPr>
          <p:nvPr userDrawn="1"/>
        </p:nvSpPr>
        <p:spPr>
          <a:xfrm>
            <a:off x="3005042" y="9979818"/>
            <a:ext cx="2131036" cy="409702"/>
          </a:xfrm>
          <a:prstGeom prst="rect">
            <a:avLst/>
          </a:prstGeom>
        </p:spPr>
        <p:txBody>
          <a:bodyPr vert="horz" lIns="0" tIns="46800" rIns="0" bIns="0" rtlCol="0" anchor="t"/>
          <a:lstStyle>
            <a:defPPr>
              <a:defRPr lang="en-US"/>
            </a:defPPr>
            <a:lvl1pPr marL="0" algn="l" defTabSz="457200" rtl="0" eaLnBrk="1" latinLnBrk="0" hangingPunct="1">
              <a:defRPr sz="700" kern="1200">
                <a:solidFill>
                  <a:schemeClr val="tx1"/>
                </a:solidFill>
                <a:latin typeface="Azo Sans" panose="020B0603030503020204" pitchFamily="34" charset="77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09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67">
          <p15:clr>
            <a:srgbClr val="FBAE40"/>
          </p15:clr>
        </p15:guide>
        <p15:guide id="2" pos="238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4586" y="468000"/>
            <a:ext cx="3091850" cy="49991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fr-FR" dirty="0"/>
              <a:t>MÉMO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2824" y="10401255"/>
            <a:ext cx="1700927" cy="161841"/>
          </a:xfrm>
          <a:prstGeom prst="rect">
            <a:avLst/>
          </a:prstGeom>
        </p:spPr>
        <p:txBody>
          <a:bodyPr vert="horz" lIns="0" tIns="36000" rIns="0" bIns="0" rtlCol="0" anchor="t"/>
          <a:lstStyle>
            <a:lvl1pPr algn="l">
              <a:defRPr sz="7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Version 2.2 / Mois année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65603" y="9979818"/>
            <a:ext cx="2131033" cy="409702"/>
          </a:xfrm>
          <a:prstGeom prst="rect">
            <a:avLst/>
          </a:prstGeom>
        </p:spPr>
        <p:txBody>
          <a:bodyPr vert="horz" lIns="0" tIns="46800" rIns="0" bIns="0" rtlCol="0" anchor="t"/>
          <a:lstStyle>
            <a:lvl1pPr algn="l">
              <a:defRPr sz="7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26431" y="10395457"/>
            <a:ext cx="587829" cy="177501"/>
          </a:xfrm>
          <a:prstGeom prst="rect">
            <a:avLst/>
          </a:prstGeom>
        </p:spPr>
        <p:txBody>
          <a:bodyPr vert="horz" lIns="0" tIns="36000" rIns="0" bIns="0" rtlCol="0" anchor="t"/>
          <a:lstStyle>
            <a:lvl1pPr algn="r">
              <a:defRPr sz="7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‹N°›</a:t>
            </a:fld>
            <a:r>
              <a:rPr lang="en-US" dirty="0"/>
              <a:t>/2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A061ADE-C662-5848-4D24-73ABEE516F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189483" y="423493"/>
            <a:ext cx="1066800" cy="457200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6D05801-FC9C-BDA2-75CB-72ADB9C6AA5A}"/>
              </a:ext>
            </a:extLst>
          </p:cNvPr>
          <p:cNvCxnSpPr>
            <a:cxnSpLocks/>
          </p:cNvCxnSpPr>
          <p:nvPr userDrawn="1"/>
        </p:nvCxnSpPr>
        <p:spPr>
          <a:xfrm>
            <a:off x="650948" y="9979821"/>
            <a:ext cx="6563312" cy="0"/>
          </a:xfrm>
          <a:prstGeom prst="line">
            <a:avLst/>
          </a:prstGeom>
          <a:ln w="6350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E0DDFF9-EDA2-C9E9-CFDD-E556AFD2A828}"/>
              </a:ext>
            </a:extLst>
          </p:cNvPr>
          <p:cNvCxnSpPr>
            <a:cxnSpLocks/>
          </p:cNvCxnSpPr>
          <p:nvPr userDrawn="1"/>
        </p:nvCxnSpPr>
        <p:spPr>
          <a:xfrm>
            <a:off x="650948" y="10389519"/>
            <a:ext cx="6563312" cy="0"/>
          </a:xfrm>
          <a:prstGeom prst="line">
            <a:avLst/>
          </a:prstGeom>
          <a:ln w="6350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8FBEEB2C-90AF-7E0A-956E-AA06CC259101}"/>
              </a:ext>
            </a:extLst>
          </p:cNvPr>
          <p:cNvCxnSpPr>
            <a:cxnSpLocks/>
          </p:cNvCxnSpPr>
          <p:nvPr userDrawn="1"/>
        </p:nvCxnSpPr>
        <p:spPr>
          <a:xfrm>
            <a:off x="2796639" y="10050383"/>
            <a:ext cx="0" cy="287088"/>
          </a:xfrm>
          <a:prstGeom prst="line">
            <a:avLst/>
          </a:prstGeom>
          <a:ln w="6350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593E12C0-24B4-C04C-A10A-F9BFD7F6B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96639" y="9983386"/>
            <a:ext cx="2737506" cy="406131"/>
          </a:xfrm>
          <a:prstGeom prst="rect">
            <a:avLst/>
          </a:prstGeom>
        </p:spPr>
        <p:txBody>
          <a:bodyPr vert="horz" lIns="72000" tIns="46800" rIns="0" bIns="0" rtlCol="0">
            <a:no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102396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hf hdr="0"/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4000" b="1" i="0" kern="1200" cap="all" baseline="0">
          <a:solidFill>
            <a:schemeClr val="accent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755934" rtl="0" eaLnBrk="1" latinLnBrk="0" hangingPunct="1">
        <a:lnSpc>
          <a:spcPct val="90000"/>
        </a:lnSpc>
        <a:spcBef>
          <a:spcPts val="0"/>
        </a:spcBef>
        <a:spcAft>
          <a:spcPts val="300"/>
        </a:spcAft>
        <a:buFontTx/>
        <a:buNone/>
        <a:defRPr sz="7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0" algn="l" defTabSz="755934" rtl="0" eaLnBrk="1" latinLnBrk="0" hangingPunct="1">
        <a:lnSpc>
          <a:spcPct val="90000"/>
        </a:lnSpc>
        <a:spcBef>
          <a:spcPts val="0"/>
        </a:spcBef>
        <a:buFontTx/>
        <a:buNone/>
        <a:defRPr sz="7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55934" indent="0" algn="l" defTabSz="755934" rtl="0" eaLnBrk="1" latinLnBrk="0" hangingPunct="1">
        <a:lnSpc>
          <a:spcPct val="90000"/>
        </a:lnSpc>
        <a:spcBef>
          <a:spcPts val="413"/>
        </a:spcBef>
        <a:buFontTx/>
        <a:buNone/>
        <a:defRPr sz="700" kern="1200">
          <a:solidFill>
            <a:schemeClr val="tx1"/>
          </a:solidFill>
          <a:latin typeface="Azo Sans" panose="020B0603030503020204" pitchFamily="34" charset="77"/>
          <a:ea typeface="+mn-ea"/>
          <a:cs typeface="+mn-cs"/>
        </a:defRPr>
      </a:lvl3pPr>
      <a:lvl4pPr marL="1133901" indent="0" algn="l" defTabSz="755934" rtl="0" eaLnBrk="1" latinLnBrk="0" hangingPunct="1">
        <a:lnSpc>
          <a:spcPct val="90000"/>
        </a:lnSpc>
        <a:spcBef>
          <a:spcPts val="413"/>
        </a:spcBef>
        <a:buFontTx/>
        <a:buNone/>
        <a:defRPr sz="700" kern="1200">
          <a:solidFill>
            <a:schemeClr val="tx1"/>
          </a:solidFill>
          <a:latin typeface="Azo Sans" panose="020B0603030503020204" pitchFamily="34" charset="77"/>
          <a:ea typeface="+mn-ea"/>
          <a:cs typeface="+mn-cs"/>
        </a:defRPr>
      </a:lvl4pPr>
      <a:lvl5pPr marL="1511869" indent="0" algn="l" defTabSz="755934" rtl="0" eaLnBrk="1" latinLnBrk="0" hangingPunct="1">
        <a:lnSpc>
          <a:spcPct val="90000"/>
        </a:lnSpc>
        <a:spcBef>
          <a:spcPts val="413"/>
        </a:spcBef>
        <a:buFontTx/>
        <a:buNone/>
        <a:defRPr sz="700" kern="1200">
          <a:solidFill>
            <a:schemeClr val="tx1"/>
          </a:solidFill>
          <a:latin typeface="Azo Sans" panose="020B0603030503020204" pitchFamily="34" charset="77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5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3.sv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5" Type="http://schemas.openxmlformats.org/officeDocument/2006/relationships/image" Target="NUL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Relationship Id="rId1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cespharm.fr/prevention-sante/catalogue/(theme)/55508" TargetMode="External"/><Relationship Id="rId5" Type="http://schemas.openxmlformats.org/officeDocument/2006/relationships/hyperlink" Target="https://www.ameli.fr/pharmacien/sante-prevention/accompagnements/accompagnement-pharmaceutique-patients-chroniques/bilan-partage-medication" TargetMode="External"/><Relationship Id="rId4" Type="http://schemas.openxmlformats.org/officeDocument/2006/relationships/hyperlink" Target="https://www.has-sante.fr/jcms/c_2736442/fr/mettre-en-oeuvre-la-conciliation-des-traitements-medicamenteux-en-etablissement-de-sant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2A6561-608E-EFA5-6E3F-28BF3FD6F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mémo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B22F8DC-FE66-F0E9-108A-5CE9C2F7E4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317" y="1961725"/>
            <a:ext cx="6471499" cy="399096"/>
          </a:xfrm>
        </p:spPr>
        <p:txBody>
          <a:bodyPr/>
          <a:lstStyle/>
          <a:p>
            <a:r>
              <a:rPr lang="fr-FR" sz="2000" dirty="0">
                <a:solidFill>
                  <a:srgbClr val="34615A"/>
                </a:solidFill>
                <a:latin typeface="Helvetica Neue" panose="020B0604020202020204" pitchFamily="34" charset="0"/>
                <a:ea typeface="Helvetica Neue" panose="020B0604020202020204" pitchFamily="34" charset="0"/>
              </a:rPr>
              <a:t>Qui peut réaliser un BPM au sein de l’officine </a:t>
            </a:r>
            <a:r>
              <a:rPr lang="fr-FR" sz="2000" dirty="0" smtClean="0"/>
              <a:t>?</a:t>
            </a:r>
            <a:endParaRPr lang="fr-FR" sz="20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19CDE4-F5E8-F1BB-443D-044C5A04F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</a:t>
            </a:fld>
            <a:r>
              <a:rPr lang="en-US" dirty="0"/>
              <a:t>/2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476FF2F-64DC-76CB-7A2D-98B44E0F16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b="1" dirty="0"/>
              <a:t>M.18 </a:t>
            </a:r>
            <a:r>
              <a:rPr lang="fr-FR" dirty="0"/>
              <a:t>Le Bilan Partagé de Médication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44EBF844-3015-7D8F-607C-C8D2D2B120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Pharmacie :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F602130F-85FB-5806-6A54-BC1EE03F793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b="0" dirty="0"/>
              <a:t>Personnaliser l’en-tête</a:t>
            </a:r>
          </a:p>
        </p:txBody>
      </p:sp>
      <p:sp>
        <p:nvSpPr>
          <p:cNvPr id="29" name="Espace réservé de la date 28">
            <a:extLst>
              <a:ext uri="{FF2B5EF4-FFF2-40B4-BE49-F238E27FC236}">
                <a16:creationId xmlns:a16="http://schemas.microsoft.com/office/drawing/2014/main" id="{1984E629-75CB-E67F-64B3-41EB75180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Version </a:t>
            </a:r>
            <a:r>
              <a:rPr lang="fr-FR" dirty="0" smtClean="0"/>
              <a:t>3.0</a:t>
            </a:r>
            <a:r>
              <a:rPr lang="fr-FR" dirty="0" smtClean="0">
                <a:solidFill>
                  <a:schemeClr val="tx1"/>
                </a:solidFill>
              </a:rPr>
              <a:t> </a:t>
            </a:r>
            <a:r>
              <a:rPr lang="fr-FR" dirty="0">
                <a:solidFill>
                  <a:schemeClr val="tx1"/>
                </a:solidFill>
              </a:rPr>
              <a:t>/</a:t>
            </a:r>
            <a:r>
              <a:rPr lang="fr-FR" dirty="0"/>
              <a:t> </a:t>
            </a:r>
            <a:r>
              <a:rPr lang="fr-FR" dirty="0" smtClean="0"/>
              <a:t>Octobre 2026</a:t>
            </a:r>
            <a:endParaRPr lang="en-US" dirty="0"/>
          </a:p>
        </p:txBody>
      </p:sp>
      <p:sp>
        <p:nvSpPr>
          <p:cNvPr id="30" name="Espace réservé du pied de page 29">
            <a:extLst>
              <a:ext uri="{FF2B5EF4-FFF2-40B4-BE49-F238E27FC236}">
                <a16:creationId xmlns:a16="http://schemas.microsoft.com/office/drawing/2014/main" id="{6D1954D0-F1E8-BC9A-14A1-A49C93656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5603" y="9979818"/>
            <a:ext cx="2085548" cy="409702"/>
          </a:xfrm>
        </p:spPr>
        <p:txBody>
          <a:bodyPr/>
          <a:lstStyle/>
          <a:p>
            <a:r>
              <a:rPr lang="en-US" dirty="0" smtClean="0"/>
              <a:t>Sous-theme : </a:t>
            </a:r>
          </a:p>
          <a:p>
            <a:r>
              <a:rPr lang="fr-FR" dirty="0"/>
              <a:t>3.6 </a:t>
            </a:r>
            <a:r>
              <a:rPr lang="fr-FR" b="0" dirty="0"/>
              <a:t>Bilans, entretiens et accompagnements</a:t>
            </a:r>
            <a:endParaRPr lang="en-US" dirty="0"/>
          </a:p>
        </p:txBody>
      </p:sp>
      <p:pic>
        <p:nvPicPr>
          <p:cNvPr id="41" name="Graphique 40">
            <a:extLst>
              <a:ext uri="{FF2B5EF4-FFF2-40B4-BE49-F238E27FC236}">
                <a16:creationId xmlns:a16="http://schemas.microsoft.com/office/drawing/2014/main" id="{DCD27629-E795-ACB4-3E21-EAE2244192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165723" y="9939635"/>
            <a:ext cx="359382" cy="490067"/>
          </a:xfrm>
          <a:prstGeom prst="rect">
            <a:avLst/>
          </a:prstGeom>
        </p:spPr>
      </p:pic>
      <p:sp>
        <p:nvSpPr>
          <p:cNvPr id="47" name="Espace réservé du pied de page 29">
            <a:extLst>
              <a:ext uri="{FF2B5EF4-FFF2-40B4-BE49-F238E27FC236}">
                <a16:creationId xmlns:a16="http://schemas.microsoft.com/office/drawing/2014/main" id="{D3434E79-A65F-A99C-4B77-9B29037F4446}"/>
              </a:ext>
            </a:extLst>
          </p:cNvPr>
          <p:cNvSpPr txBox="1">
            <a:spLocks/>
          </p:cNvSpPr>
          <p:nvPr/>
        </p:nvSpPr>
        <p:spPr>
          <a:xfrm>
            <a:off x="2988389" y="9979818"/>
            <a:ext cx="4070930" cy="409702"/>
          </a:xfrm>
          <a:prstGeom prst="rect">
            <a:avLst/>
          </a:prstGeom>
        </p:spPr>
        <p:txBody>
          <a:bodyPr vert="horz" lIns="0" tIns="46800" rIns="0" bIns="0" rtlCol="0" anchor="t"/>
          <a:lstStyle>
            <a:defPPr>
              <a:defRPr lang="en-US"/>
            </a:defPPr>
            <a:lvl1pPr marL="0" algn="l" defTabSz="457200" rtl="0" eaLnBrk="1" latinLnBrk="0" hangingPunct="1">
              <a:defRPr sz="700" kern="1200">
                <a:solidFill>
                  <a:schemeClr val="tx1"/>
                </a:solidFill>
                <a:latin typeface="Azo Sans" panose="020B0603030503020204" pitchFamily="34" charset="77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Principe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Principe 22 :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Bilans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partagés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médication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Espace réservé du contenu 2">
            <a:extLst>
              <a:ext uri="{FF2B5EF4-FFF2-40B4-BE49-F238E27FC236}">
                <a16:creationId xmlns:a16="http://schemas.microsoft.com/office/drawing/2014/main" id="{ED0E3B48-A700-5838-DBEB-054168CDB5CB}"/>
              </a:ext>
            </a:extLst>
          </p:cNvPr>
          <p:cNvSpPr txBox="1">
            <a:spLocks/>
          </p:cNvSpPr>
          <p:nvPr/>
        </p:nvSpPr>
        <p:spPr>
          <a:xfrm>
            <a:off x="524349" y="2453264"/>
            <a:ext cx="6692214" cy="75780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75593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1100" b="0" i="0" kern="1200">
                <a:solidFill>
                  <a:schemeClr val="accent2"/>
                </a:solidFill>
                <a:latin typeface="Azo Sans Medium" panose="020B0603030503020204" pitchFamily="34" charset="77"/>
                <a:ea typeface="+mn-ea"/>
                <a:cs typeface="+mn-cs"/>
              </a:defRPr>
            </a:lvl1pPr>
            <a:lvl2pPr marL="151200" indent="-152984" algn="l" defTabSz="755934" rtl="0" eaLnBrk="1" latinLnBrk="0" hangingPunct="1">
              <a:lnSpc>
                <a:spcPts val="1320"/>
              </a:lnSpc>
              <a:spcBef>
                <a:spcPts val="0"/>
              </a:spcBef>
              <a:buClr>
                <a:schemeClr val="accent2"/>
              </a:buClr>
              <a:buFont typeface="Courier New" panose="02070309020205020404" pitchFamily="49" charset="0"/>
              <a:buChar char="o"/>
              <a:defRPr sz="11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2pPr>
            <a:lvl3pPr marL="180000" indent="97200" algn="l" defTabSz="755934" rtl="0" eaLnBrk="1" latinLnBrk="0" hangingPunct="1">
              <a:lnSpc>
                <a:spcPts val="132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1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3pPr>
            <a:lvl4pPr marL="0" indent="0" algn="l" defTabSz="755934" rtl="0" eaLnBrk="1" latinLnBrk="0" hangingPunct="1">
              <a:lnSpc>
                <a:spcPts val="1320"/>
              </a:lnSpc>
              <a:spcBef>
                <a:spcPts val="0"/>
              </a:spcBef>
              <a:buFontTx/>
              <a:buNone/>
              <a:defRPr sz="11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4pPr>
            <a:lvl5pPr marL="1511869" indent="0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Tx/>
              <a:buNone/>
              <a:defRPr sz="1100" kern="1200">
                <a:solidFill>
                  <a:schemeClr val="tx1"/>
                </a:solidFill>
                <a:latin typeface="Azo Sans" panose="020B0603030503020204" pitchFamily="34" charset="77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Aft>
                <a:spcPts val="400"/>
              </a:spcAft>
              <a:buClr>
                <a:srgbClr val="34615A"/>
              </a:buClr>
              <a:buFont typeface="Courier New" panose="02070309020205020404" pitchFamily="49" charset="0"/>
              <a:buChar char="o"/>
            </a:pPr>
            <a:r>
              <a:rPr lang="fr-FR" dirty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Seuls les </a:t>
            </a:r>
            <a:r>
              <a:rPr lang="fr-FR" b="1" dirty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pharmaciens inscrits à l’Ordre </a:t>
            </a:r>
            <a:r>
              <a:rPr lang="fr-FR" dirty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peuvent réaliser des BPM, </a:t>
            </a:r>
            <a:endParaRPr lang="fr-FR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400"/>
              </a:spcAft>
              <a:buClr>
                <a:srgbClr val="34615A"/>
              </a:buClr>
              <a:buFont typeface="Courier New" panose="02070309020205020404" pitchFamily="49" charset="0"/>
              <a:buChar char="o"/>
            </a:pPr>
            <a:r>
              <a:rPr lang="fr-FR" dirty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b="1" dirty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préparateurs en pharmacie </a:t>
            </a:r>
            <a:r>
              <a:rPr lang="fr-FR" dirty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peuvent informer les patients et participer à leur recrutement, </a:t>
            </a:r>
            <a:endParaRPr lang="fr-FR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400"/>
              </a:spcAft>
              <a:buClr>
                <a:srgbClr val="34615A"/>
              </a:buClr>
              <a:buFont typeface="Courier New" panose="02070309020205020404" pitchFamily="49" charset="0"/>
              <a:buChar char="o"/>
            </a:pPr>
            <a:r>
              <a:rPr lang="fr-FR" dirty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b="1" dirty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stagiaires de 6ème année en pharmacie </a:t>
            </a:r>
            <a:r>
              <a:rPr lang="fr-FR" dirty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peuvent participer à la réalisation des BPM sous l’encadrement de leur maître de stage. </a:t>
            </a:r>
            <a:endParaRPr lang="fr-FR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6" name="Groupe 65">
            <a:extLst>
              <a:ext uri="{FF2B5EF4-FFF2-40B4-BE49-F238E27FC236}">
                <a16:creationId xmlns:a16="http://schemas.microsoft.com/office/drawing/2014/main" id="{9B992498-C5B4-B27E-FC66-A74B208603E1}"/>
              </a:ext>
            </a:extLst>
          </p:cNvPr>
          <p:cNvGrpSpPr/>
          <p:nvPr/>
        </p:nvGrpSpPr>
        <p:grpSpPr>
          <a:xfrm>
            <a:off x="379405" y="1912010"/>
            <a:ext cx="290053" cy="292100"/>
            <a:chOff x="225503" y="2443266"/>
            <a:chExt cx="290053" cy="292100"/>
          </a:xfrm>
        </p:grpSpPr>
        <p:cxnSp>
          <p:nvCxnSpPr>
            <p:cNvPr id="58" name="Connecteur droit 57">
              <a:extLst>
                <a:ext uri="{FF2B5EF4-FFF2-40B4-BE49-F238E27FC236}">
                  <a16:creationId xmlns:a16="http://schemas.microsoft.com/office/drawing/2014/main" id="{11A44A79-ABDA-C96B-FD50-500457ABEDE1}"/>
                </a:ext>
              </a:extLst>
            </p:cNvPr>
            <p:cNvCxnSpPr>
              <a:cxnSpLocks/>
            </p:cNvCxnSpPr>
            <p:nvPr/>
          </p:nvCxnSpPr>
          <p:spPr>
            <a:xfrm>
              <a:off x="225503" y="2443266"/>
              <a:ext cx="290053" cy="185496"/>
            </a:xfrm>
            <a:prstGeom prst="line">
              <a:avLst/>
            </a:prstGeom>
            <a:ln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2" name="Connecteur droit 61">
              <a:extLst>
                <a:ext uri="{FF2B5EF4-FFF2-40B4-BE49-F238E27FC236}">
                  <a16:creationId xmlns:a16="http://schemas.microsoft.com/office/drawing/2014/main" id="{CCEDE5B1-3562-A804-982A-9D36E50718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0588" y="2629157"/>
              <a:ext cx="158386" cy="106209"/>
            </a:xfrm>
            <a:prstGeom prst="line">
              <a:avLst/>
            </a:prstGeom>
            <a:ln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6B22F8DC-FE66-F0E9-108A-5CE9C2F7E4EB}"/>
              </a:ext>
            </a:extLst>
          </p:cNvPr>
          <p:cNvSpPr txBox="1">
            <a:spLocks/>
          </p:cNvSpPr>
          <p:nvPr/>
        </p:nvSpPr>
        <p:spPr>
          <a:xfrm>
            <a:off x="754317" y="3380810"/>
            <a:ext cx="6471499" cy="3990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75593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24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51200" indent="-152984" algn="ctr" defTabSz="755934" rtl="0" eaLnBrk="1" latinLnBrk="0" hangingPunct="1">
              <a:lnSpc>
                <a:spcPts val="1320"/>
              </a:lnSpc>
              <a:spcBef>
                <a:spcPts val="0"/>
              </a:spcBef>
              <a:buClr>
                <a:schemeClr val="accent2"/>
              </a:buClr>
              <a:buFontTx/>
              <a:buNone/>
              <a:defRPr sz="1100" b="1" i="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288000" indent="-97200" algn="l" defTabSz="755934" rtl="0" eaLnBrk="1" latinLnBrk="0" hangingPunct="1">
              <a:lnSpc>
                <a:spcPts val="132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0000" indent="0" algn="l" defTabSz="755934" rtl="0" eaLnBrk="1" latinLnBrk="0" hangingPunct="1">
              <a:lnSpc>
                <a:spcPts val="1320"/>
              </a:lnSpc>
              <a:spcBef>
                <a:spcPts val="0"/>
              </a:spcBef>
              <a:buFontTx/>
              <a:buNone/>
              <a:defRPr sz="1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11869" indent="0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Tx/>
              <a:buNone/>
              <a:defRPr sz="1100" kern="1200">
                <a:solidFill>
                  <a:schemeClr val="tx1"/>
                </a:solidFill>
                <a:latin typeface="Azo Sans" panose="020B0603030503020204" pitchFamily="34" charset="77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 smtClean="0">
                <a:solidFill>
                  <a:srgbClr val="34615A"/>
                </a:solidFill>
                <a:latin typeface="Helvetica Neue" panose="020B0604020202020204" pitchFamily="34" charset="0"/>
                <a:ea typeface="Helvetica Neue" panose="020B0604020202020204" pitchFamily="34" charset="0"/>
              </a:rPr>
              <a:t>Population concernée</a:t>
            </a:r>
            <a:endParaRPr lang="fr-FR" sz="2000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B992498-C5B4-B27E-FC66-A74B208603E1}"/>
              </a:ext>
            </a:extLst>
          </p:cNvPr>
          <p:cNvGrpSpPr/>
          <p:nvPr/>
        </p:nvGrpSpPr>
        <p:grpSpPr>
          <a:xfrm>
            <a:off x="379405" y="3331095"/>
            <a:ext cx="290053" cy="292100"/>
            <a:chOff x="225503" y="2443266"/>
            <a:chExt cx="290053" cy="292100"/>
          </a:xfrm>
        </p:grpSpPr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11A44A79-ABDA-C96B-FD50-500457ABEDE1}"/>
                </a:ext>
              </a:extLst>
            </p:cNvPr>
            <p:cNvCxnSpPr>
              <a:cxnSpLocks/>
            </p:cNvCxnSpPr>
            <p:nvPr/>
          </p:nvCxnSpPr>
          <p:spPr>
            <a:xfrm>
              <a:off x="225503" y="2443266"/>
              <a:ext cx="290053" cy="185496"/>
            </a:xfrm>
            <a:prstGeom prst="line">
              <a:avLst/>
            </a:prstGeom>
            <a:ln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CCEDE5B1-3562-A804-982A-9D36E50718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0588" y="2629157"/>
              <a:ext cx="158386" cy="106209"/>
            </a:xfrm>
            <a:prstGeom prst="line">
              <a:avLst/>
            </a:prstGeom>
            <a:ln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8" name="Rectangle 7"/>
          <p:cNvSpPr/>
          <p:nvPr/>
        </p:nvSpPr>
        <p:spPr>
          <a:xfrm>
            <a:off x="391971" y="3735820"/>
            <a:ext cx="685892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dirty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BPM peut être proposé à tous les patients qui regroupent les critères suivants : </a:t>
            </a:r>
          </a:p>
        </p:txBody>
      </p:sp>
      <p:graphicFrame>
        <p:nvGraphicFramePr>
          <p:cNvPr id="27" name="Diagramme 26">
            <a:extLst>
              <a:ext uri="{FF2B5EF4-FFF2-40B4-BE49-F238E27FC236}">
                <a16:creationId xmlns:a16="http://schemas.microsoft.com/office/drawing/2014/main" id="{C06AA4C4-780A-4EF7-AEB9-85A6B4B0B2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8346964"/>
              </p:ext>
            </p:extLst>
          </p:nvPr>
        </p:nvGraphicFramePr>
        <p:xfrm>
          <a:off x="522045" y="4149145"/>
          <a:ext cx="6647829" cy="724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8" name="Espace réservé du contenu 2">
            <a:extLst>
              <a:ext uri="{FF2B5EF4-FFF2-40B4-BE49-F238E27FC236}">
                <a16:creationId xmlns:a16="http://schemas.microsoft.com/office/drawing/2014/main" id="{6B22F8DC-FE66-F0E9-108A-5CE9C2F7E4EB}"/>
              </a:ext>
            </a:extLst>
          </p:cNvPr>
          <p:cNvSpPr txBox="1">
            <a:spLocks/>
          </p:cNvSpPr>
          <p:nvPr/>
        </p:nvSpPr>
        <p:spPr>
          <a:xfrm>
            <a:off x="739498" y="5532102"/>
            <a:ext cx="6471499" cy="3990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75593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24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51200" indent="-152984" algn="ctr" defTabSz="755934" rtl="0" eaLnBrk="1" latinLnBrk="0" hangingPunct="1">
              <a:lnSpc>
                <a:spcPts val="1320"/>
              </a:lnSpc>
              <a:spcBef>
                <a:spcPts val="0"/>
              </a:spcBef>
              <a:buClr>
                <a:schemeClr val="accent2"/>
              </a:buClr>
              <a:buFontTx/>
              <a:buNone/>
              <a:defRPr sz="1100" b="1" i="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288000" indent="-97200" algn="l" defTabSz="755934" rtl="0" eaLnBrk="1" latinLnBrk="0" hangingPunct="1">
              <a:lnSpc>
                <a:spcPts val="132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0000" indent="0" algn="l" defTabSz="755934" rtl="0" eaLnBrk="1" latinLnBrk="0" hangingPunct="1">
              <a:lnSpc>
                <a:spcPts val="1320"/>
              </a:lnSpc>
              <a:spcBef>
                <a:spcPts val="0"/>
              </a:spcBef>
              <a:buFontTx/>
              <a:buNone/>
              <a:defRPr sz="1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11869" indent="0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Tx/>
              <a:buNone/>
              <a:defRPr sz="1100" kern="1200">
                <a:solidFill>
                  <a:schemeClr val="tx1"/>
                </a:solidFill>
                <a:latin typeface="Azo Sans" panose="020B0603030503020204" pitchFamily="34" charset="77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 smtClean="0">
                <a:solidFill>
                  <a:srgbClr val="34615A"/>
                </a:solidFill>
                <a:latin typeface="Helvetica Neue" panose="020B0604020202020204" pitchFamily="34" charset="0"/>
                <a:ea typeface="Helvetica Neue" panose="020B0604020202020204" pitchFamily="34" charset="0"/>
              </a:rPr>
              <a:t>Recrutement</a:t>
            </a:r>
            <a:endParaRPr lang="fr-FR" sz="2000" dirty="0"/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9B992498-C5B4-B27E-FC66-A74B208603E1}"/>
              </a:ext>
            </a:extLst>
          </p:cNvPr>
          <p:cNvGrpSpPr/>
          <p:nvPr/>
        </p:nvGrpSpPr>
        <p:grpSpPr>
          <a:xfrm>
            <a:off x="364586" y="5482387"/>
            <a:ext cx="290053" cy="292100"/>
            <a:chOff x="225503" y="2443266"/>
            <a:chExt cx="290053" cy="292100"/>
          </a:xfrm>
        </p:grpSpPr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11A44A79-ABDA-C96B-FD50-500457ABEDE1}"/>
                </a:ext>
              </a:extLst>
            </p:cNvPr>
            <p:cNvCxnSpPr>
              <a:cxnSpLocks/>
            </p:cNvCxnSpPr>
            <p:nvPr/>
          </p:nvCxnSpPr>
          <p:spPr>
            <a:xfrm>
              <a:off x="225503" y="2443266"/>
              <a:ext cx="290053" cy="185496"/>
            </a:xfrm>
            <a:prstGeom prst="line">
              <a:avLst/>
            </a:prstGeom>
            <a:ln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3" name="Connecteur droit 32">
              <a:extLst>
                <a:ext uri="{FF2B5EF4-FFF2-40B4-BE49-F238E27FC236}">
                  <a16:creationId xmlns:a16="http://schemas.microsoft.com/office/drawing/2014/main" id="{CCEDE5B1-3562-A804-982A-9D36E50718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0588" y="2629157"/>
              <a:ext cx="158386" cy="106209"/>
            </a:xfrm>
            <a:prstGeom prst="line">
              <a:avLst/>
            </a:prstGeom>
            <a:ln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9" name="Rectangle 8"/>
          <p:cNvSpPr/>
          <p:nvPr/>
        </p:nvSpPr>
        <p:spPr>
          <a:xfrm>
            <a:off x="472914" y="5919891"/>
            <a:ext cx="497538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spcAft>
                <a:spcPts val="400"/>
              </a:spcAft>
              <a:buClr>
                <a:srgbClr val="34615A"/>
              </a:buClr>
              <a:buFont typeface="Courier New" panose="02070309020205020404" pitchFamily="49" charset="0"/>
              <a:buChar char="o"/>
            </a:pPr>
            <a:r>
              <a:rPr lang="fr-FR" sz="1100" b="1" dirty="0" smtClean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Cibler </a:t>
            </a:r>
            <a:r>
              <a:rPr lang="fr-FR" sz="1100" b="1" dirty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patients concernés </a:t>
            </a:r>
            <a:r>
              <a:rPr lang="fr-FR" sz="1100" dirty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leur proposer la </a:t>
            </a:r>
            <a:r>
              <a:rPr lang="fr-FR" sz="1100" dirty="0" smtClean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démarche (en direct ou par l’intermédiaire des aidants)</a:t>
            </a:r>
            <a:endParaRPr lang="fr-FR" sz="1100" dirty="0">
              <a:solidFill>
                <a:srgbClr val="3537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spcAft>
                <a:spcPts val="400"/>
              </a:spcAft>
              <a:buClr>
                <a:srgbClr val="34615A"/>
              </a:buClr>
              <a:buFont typeface="Courier New" panose="02070309020205020404" pitchFamily="49" charset="0"/>
              <a:buChar char="o"/>
            </a:pPr>
            <a:r>
              <a:rPr lang="fr-FR" sz="1100" b="1" dirty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Obtenir l’adhésion </a:t>
            </a:r>
            <a:r>
              <a:rPr lang="fr-FR" sz="1100" dirty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 patient (l’informer sur les objectifs du BPM et lui remettre une brochure </a:t>
            </a:r>
            <a:r>
              <a:rPr lang="fr-FR" sz="1100" dirty="0" smtClean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d’information : sites </a:t>
            </a:r>
            <a:r>
              <a:rPr lang="fr-FR" sz="1100" dirty="0" err="1" smtClean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ameli</a:t>
            </a:r>
            <a:r>
              <a:rPr lang="fr-FR" sz="1100" dirty="0" smtClean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100" dirty="0" err="1" smtClean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cespharm</a:t>
            </a:r>
            <a:r>
              <a:rPr lang="fr-FR" sz="1100" dirty="0" smtClean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,…)</a:t>
            </a:r>
          </a:p>
          <a:p>
            <a:pPr marL="171450" indent="-171450" algn="just">
              <a:spcAft>
                <a:spcPts val="400"/>
              </a:spcAft>
              <a:buClr>
                <a:srgbClr val="34615A"/>
              </a:buClr>
              <a:buFont typeface="Courier New" panose="02070309020205020404" pitchFamily="49" charset="0"/>
              <a:buChar char="o"/>
            </a:pPr>
            <a:r>
              <a:rPr lang="fr-FR" sz="1100" b="1" dirty="0" smtClean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Convenir </a:t>
            </a:r>
            <a:r>
              <a:rPr lang="fr-FR" sz="1100" b="1" dirty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d’un rendez-vous </a:t>
            </a:r>
            <a:r>
              <a:rPr lang="fr-FR" sz="1100" dirty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avec le patient</a:t>
            </a:r>
          </a:p>
          <a:p>
            <a:pPr marL="171450" indent="-171450" algn="just">
              <a:spcAft>
                <a:spcPts val="400"/>
              </a:spcAft>
              <a:buClr>
                <a:srgbClr val="34615A"/>
              </a:buClr>
              <a:buFont typeface="Courier New" panose="02070309020205020404" pitchFamily="49" charset="0"/>
              <a:buChar char="o"/>
            </a:pPr>
            <a:r>
              <a:rPr lang="fr-FR" sz="1100" b="1" dirty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Informer le patient des documents à ramener </a:t>
            </a:r>
            <a:r>
              <a:rPr lang="fr-FR" sz="1100" dirty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ses dernières ordonnances (médecin traitant, hospitalisation, spécialistes), sa carte vitale, ses analyses biologiques, ses médicaments hors ordonnance, etc</a:t>
            </a:r>
            <a:r>
              <a:rPr lang="fr-FR" sz="1100" dirty="0" smtClean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.,</a:t>
            </a:r>
            <a:endParaRPr lang="fr-FR" sz="1100" dirty="0">
              <a:solidFill>
                <a:srgbClr val="3537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Espace réservé du contenu 2">
            <a:extLst>
              <a:ext uri="{FF2B5EF4-FFF2-40B4-BE49-F238E27FC236}">
                <a16:creationId xmlns:a16="http://schemas.microsoft.com/office/drawing/2014/main" id="{6B22F8DC-FE66-F0E9-108A-5CE9C2F7E4EB}"/>
              </a:ext>
            </a:extLst>
          </p:cNvPr>
          <p:cNvSpPr txBox="1">
            <a:spLocks/>
          </p:cNvSpPr>
          <p:nvPr/>
        </p:nvSpPr>
        <p:spPr>
          <a:xfrm>
            <a:off x="746902" y="7734258"/>
            <a:ext cx="6471499" cy="3990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75593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24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51200" indent="-152984" algn="ctr" defTabSz="755934" rtl="0" eaLnBrk="1" latinLnBrk="0" hangingPunct="1">
              <a:lnSpc>
                <a:spcPts val="1320"/>
              </a:lnSpc>
              <a:spcBef>
                <a:spcPts val="0"/>
              </a:spcBef>
              <a:buClr>
                <a:schemeClr val="accent2"/>
              </a:buClr>
              <a:buFontTx/>
              <a:buNone/>
              <a:defRPr sz="1100" b="1" i="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288000" indent="-97200" algn="l" defTabSz="755934" rtl="0" eaLnBrk="1" latinLnBrk="0" hangingPunct="1">
              <a:lnSpc>
                <a:spcPts val="132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0000" indent="0" algn="l" defTabSz="755934" rtl="0" eaLnBrk="1" latinLnBrk="0" hangingPunct="1">
              <a:lnSpc>
                <a:spcPts val="1320"/>
              </a:lnSpc>
              <a:spcBef>
                <a:spcPts val="0"/>
              </a:spcBef>
              <a:buFontTx/>
              <a:buNone/>
              <a:defRPr sz="1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11869" indent="0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Tx/>
              <a:buNone/>
              <a:defRPr sz="1100" kern="1200">
                <a:solidFill>
                  <a:schemeClr val="tx1"/>
                </a:solidFill>
                <a:latin typeface="Azo Sans" panose="020B0603030503020204" pitchFamily="34" charset="77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>
                <a:solidFill>
                  <a:srgbClr val="34615A"/>
                </a:solidFill>
                <a:latin typeface="Helvetica Neue" panose="020B0604020202020204" pitchFamily="34" charset="0"/>
                <a:ea typeface="Helvetica Neue" panose="020B0604020202020204" pitchFamily="34" charset="0"/>
              </a:rPr>
              <a:t>Déroulé Opérationnel</a:t>
            </a:r>
            <a:endParaRPr lang="fr-FR" sz="2000" dirty="0"/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9B992498-C5B4-B27E-FC66-A74B208603E1}"/>
              </a:ext>
            </a:extLst>
          </p:cNvPr>
          <p:cNvGrpSpPr/>
          <p:nvPr/>
        </p:nvGrpSpPr>
        <p:grpSpPr>
          <a:xfrm>
            <a:off x="371990" y="7684543"/>
            <a:ext cx="290053" cy="292100"/>
            <a:chOff x="225503" y="2443266"/>
            <a:chExt cx="290053" cy="292100"/>
          </a:xfrm>
        </p:grpSpPr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11A44A79-ABDA-C96B-FD50-500457ABEDE1}"/>
                </a:ext>
              </a:extLst>
            </p:cNvPr>
            <p:cNvCxnSpPr>
              <a:cxnSpLocks/>
            </p:cNvCxnSpPr>
            <p:nvPr/>
          </p:nvCxnSpPr>
          <p:spPr>
            <a:xfrm>
              <a:off x="225503" y="2443266"/>
              <a:ext cx="290053" cy="185496"/>
            </a:xfrm>
            <a:prstGeom prst="line">
              <a:avLst/>
            </a:prstGeom>
            <a:ln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CCEDE5B1-3562-A804-982A-9D36E50718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0588" y="2629157"/>
              <a:ext cx="158386" cy="106209"/>
            </a:xfrm>
            <a:prstGeom prst="line">
              <a:avLst/>
            </a:prstGeom>
            <a:ln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38" name="Rectangle 37"/>
          <p:cNvSpPr/>
          <p:nvPr/>
        </p:nvSpPr>
        <p:spPr>
          <a:xfrm>
            <a:off x="545784" y="8183535"/>
            <a:ext cx="685892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dirty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mise en œuvre du BPM répond à un processus officiel de </a:t>
            </a:r>
            <a:r>
              <a:rPr lang="fr-FR" sz="1100" dirty="0" smtClean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étapes</a:t>
            </a:r>
            <a:endParaRPr lang="fr-FR" sz="1100" dirty="0">
              <a:solidFill>
                <a:srgbClr val="3537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9" name="Diagramme 38">
            <a:extLst>
              <a:ext uri="{FF2B5EF4-FFF2-40B4-BE49-F238E27FC236}">
                <a16:creationId xmlns:a16="http://schemas.microsoft.com/office/drawing/2014/main" id="{FCA21D01-2027-47C3-8A9B-C773D70171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3654105"/>
              </p:ext>
            </p:extLst>
          </p:nvPr>
        </p:nvGraphicFramePr>
        <p:xfrm>
          <a:off x="568863" y="8554523"/>
          <a:ext cx="6649537" cy="1362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40" name="ZoneTexte 39">
            <a:extLst>
              <a:ext uri="{FF2B5EF4-FFF2-40B4-BE49-F238E27FC236}">
                <a16:creationId xmlns:a16="http://schemas.microsoft.com/office/drawing/2014/main" id="{B614A210-FFC7-7DF4-ED27-3D7F1B532CF3}"/>
              </a:ext>
            </a:extLst>
          </p:cNvPr>
          <p:cNvSpPr txBox="1"/>
          <p:nvPr/>
        </p:nvSpPr>
        <p:spPr>
          <a:xfrm>
            <a:off x="5982162" y="6420757"/>
            <a:ext cx="1243654" cy="562522"/>
          </a:xfrm>
          <a:prstGeom prst="rect">
            <a:avLst/>
          </a:prstGeom>
          <a:solidFill>
            <a:schemeClr val="accent3"/>
          </a:solidFill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Clr>
                <a:srgbClr val="34615A"/>
              </a:buClr>
            </a:pPr>
            <a:r>
              <a:rPr lang="fr-FR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F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consentement du patient est obligatoire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0C13C82D-8739-597E-7153-A3F1349FBAA4}"/>
              </a:ext>
            </a:extLst>
          </p:cNvPr>
          <p:cNvSpPr txBox="1"/>
          <p:nvPr/>
        </p:nvSpPr>
        <p:spPr>
          <a:xfrm>
            <a:off x="6443304" y="6092946"/>
            <a:ext cx="911996" cy="231953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buNone/>
            </a:pPr>
            <a:r>
              <a:rPr lang="fr-FR" sz="1400" b="1" dirty="0">
                <a:solidFill>
                  <a:schemeClr val="accent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Attention</a:t>
            </a:r>
          </a:p>
        </p:txBody>
      </p:sp>
      <p:pic>
        <p:nvPicPr>
          <p:cNvPr id="43" name="Graphique 74">
            <a:extLst>
              <a:ext uri="{FF2B5EF4-FFF2-40B4-BE49-F238E27FC236}">
                <a16:creationId xmlns:a16="http://schemas.microsoft.com/office/drawing/2014/main" id="{43DC5C8A-D372-95D3-757D-905858562E1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 flipH="1">
            <a:off x="5957611" y="5972489"/>
            <a:ext cx="372037" cy="318889"/>
          </a:xfrm>
          <a:prstGeom prst="rect">
            <a:avLst/>
          </a:prstGeom>
        </p:spPr>
      </p:pic>
      <p:sp>
        <p:nvSpPr>
          <p:cNvPr id="49" name="ZoneTexte 48"/>
          <p:cNvSpPr txBox="1"/>
          <p:nvPr/>
        </p:nvSpPr>
        <p:spPr>
          <a:xfrm>
            <a:off x="5148837" y="8605941"/>
            <a:ext cx="1539770" cy="54485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8232" tIns="78232" rIns="78232" bIns="78232" numCol="1" spcCol="1270" anchor="t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100" kern="1200" dirty="0" smtClean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Bilan des entretiens réalisés</a:t>
            </a:r>
            <a:endParaRPr lang="fr-FR" sz="1100" kern="1200" dirty="0">
              <a:solidFill>
                <a:srgbClr val="3537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Ellipse 49"/>
          <p:cNvSpPr/>
          <p:nvPr/>
        </p:nvSpPr>
        <p:spPr>
          <a:xfrm>
            <a:off x="5845948" y="9150797"/>
            <a:ext cx="136214" cy="136214"/>
          </a:xfrm>
          <a:prstGeom prst="ellipse">
            <a:avLst/>
          </a:prstGeom>
          <a:ln>
            <a:solidFill>
              <a:srgbClr val="376159"/>
            </a:solidFill>
          </a:ln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Rectangle 9"/>
          <p:cNvSpPr/>
          <p:nvPr/>
        </p:nvSpPr>
        <p:spPr>
          <a:xfrm>
            <a:off x="2541880" y="9618025"/>
            <a:ext cx="157447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Validation du médecin</a:t>
            </a:r>
            <a:endParaRPr lang="fr-FR" sz="1100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3329115" y="8495326"/>
            <a:ext cx="0" cy="1053747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391971" y="5034973"/>
            <a:ext cx="685892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100" dirty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patient peut réaliser le bilan de médication concomitamment à d’autres bilans si il est multi éligible.</a:t>
            </a:r>
          </a:p>
        </p:txBody>
      </p:sp>
    </p:spTree>
    <p:extLst>
      <p:ext uri="{BB962C8B-B14F-4D97-AF65-F5344CB8AC3E}">
        <p14:creationId xmlns:p14="http://schemas.microsoft.com/office/powerpoint/2010/main" val="34413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2A6561-608E-EFA5-6E3F-28BF3FD6F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mémo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19CDE4-F5E8-F1BB-443D-044C5A04F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</a:t>
            </a:fld>
            <a:r>
              <a:rPr lang="en-US" dirty="0"/>
              <a:t>/2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476FF2F-64DC-76CB-7A2D-98B44E0F16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b="1" dirty="0"/>
              <a:t>M.18 </a:t>
            </a:r>
            <a:r>
              <a:rPr lang="fr-FR" dirty="0"/>
              <a:t>Le Bilan Partagé de Médication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44EBF844-3015-7D8F-607C-C8D2D2B120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Pharmacie :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F602130F-85FB-5806-6A54-BC1EE03F793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b="0" dirty="0"/>
              <a:t>Personnaliser l’en-tête</a:t>
            </a:r>
          </a:p>
        </p:txBody>
      </p:sp>
      <p:sp>
        <p:nvSpPr>
          <p:cNvPr id="29" name="Espace réservé de la date 28">
            <a:extLst>
              <a:ext uri="{FF2B5EF4-FFF2-40B4-BE49-F238E27FC236}">
                <a16:creationId xmlns:a16="http://schemas.microsoft.com/office/drawing/2014/main" id="{1984E629-75CB-E67F-64B3-41EB75180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Version 3.0</a:t>
            </a:r>
            <a:r>
              <a:rPr lang="fr-FR" dirty="0">
                <a:solidFill>
                  <a:schemeClr val="tx1"/>
                </a:solidFill>
              </a:rPr>
              <a:t> /</a:t>
            </a:r>
            <a:r>
              <a:rPr lang="fr-FR" dirty="0"/>
              <a:t> Octobre 2026</a:t>
            </a:r>
            <a:endParaRPr lang="en-US" dirty="0"/>
          </a:p>
        </p:txBody>
      </p:sp>
      <p:sp>
        <p:nvSpPr>
          <p:cNvPr id="30" name="Espace réservé du pied de page 29">
            <a:extLst>
              <a:ext uri="{FF2B5EF4-FFF2-40B4-BE49-F238E27FC236}">
                <a16:creationId xmlns:a16="http://schemas.microsoft.com/office/drawing/2014/main" id="{6D1954D0-F1E8-BC9A-14A1-A49C93656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5603" y="9979818"/>
            <a:ext cx="2085548" cy="409702"/>
          </a:xfrm>
        </p:spPr>
        <p:txBody>
          <a:bodyPr/>
          <a:lstStyle/>
          <a:p>
            <a:r>
              <a:rPr lang="en-US" dirty="0" smtClean="0"/>
              <a:t>Sous-theme : </a:t>
            </a:r>
          </a:p>
          <a:p>
            <a:r>
              <a:rPr lang="fr-FR" dirty="0"/>
              <a:t>3.6 </a:t>
            </a:r>
            <a:r>
              <a:rPr lang="fr-FR" b="0" dirty="0"/>
              <a:t>Bilans, entretiens et accompagnements</a:t>
            </a:r>
            <a:endParaRPr lang="en-US" dirty="0"/>
          </a:p>
        </p:txBody>
      </p:sp>
      <p:pic>
        <p:nvPicPr>
          <p:cNvPr id="41" name="Graphique 40">
            <a:extLst>
              <a:ext uri="{FF2B5EF4-FFF2-40B4-BE49-F238E27FC236}">
                <a16:creationId xmlns:a16="http://schemas.microsoft.com/office/drawing/2014/main" id="{DCD27629-E795-ACB4-3E21-EAE2244192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165723" y="9939635"/>
            <a:ext cx="359382" cy="490067"/>
          </a:xfrm>
          <a:prstGeom prst="rect">
            <a:avLst/>
          </a:prstGeom>
        </p:spPr>
      </p:pic>
      <p:sp>
        <p:nvSpPr>
          <p:cNvPr id="47" name="Espace réservé du pied de page 29">
            <a:extLst>
              <a:ext uri="{FF2B5EF4-FFF2-40B4-BE49-F238E27FC236}">
                <a16:creationId xmlns:a16="http://schemas.microsoft.com/office/drawing/2014/main" id="{D3434E79-A65F-A99C-4B77-9B29037F4446}"/>
              </a:ext>
            </a:extLst>
          </p:cNvPr>
          <p:cNvSpPr txBox="1">
            <a:spLocks/>
          </p:cNvSpPr>
          <p:nvPr/>
        </p:nvSpPr>
        <p:spPr>
          <a:xfrm>
            <a:off x="2988389" y="9979818"/>
            <a:ext cx="4070930" cy="409702"/>
          </a:xfrm>
          <a:prstGeom prst="rect">
            <a:avLst/>
          </a:prstGeom>
        </p:spPr>
        <p:txBody>
          <a:bodyPr vert="horz" lIns="0" tIns="46800" rIns="0" bIns="0" rtlCol="0" anchor="t"/>
          <a:lstStyle>
            <a:defPPr>
              <a:defRPr lang="en-US"/>
            </a:defPPr>
            <a:lvl1pPr marL="0" algn="l" defTabSz="457200" rtl="0" eaLnBrk="1" latinLnBrk="0" hangingPunct="1">
              <a:defRPr sz="700" kern="1200">
                <a:solidFill>
                  <a:schemeClr val="tx1"/>
                </a:solidFill>
                <a:latin typeface="Azo Sans" panose="020B0603030503020204" pitchFamily="34" charset="77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Principe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Principe 22 :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Bilans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partagés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médication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Espace réservé du contenu 2">
            <a:extLst>
              <a:ext uri="{FF2B5EF4-FFF2-40B4-BE49-F238E27FC236}">
                <a16:creationId xmlns:a16="http://schemas.microsoft.com/office/drawing/2014/main" id="{6B22F8DC-FE66-F0E9-108A-5CE9C2F7E4EB}"/>
              </a:ext>
            </a:extLst>
          </p:cNvPr>
          <p:cNvSpPr txBox="1">
            <a:spLocks/>
          </p:cNvSpPr>
          <p:nvPr/>
        </p:nvSpPr>
        <p:spPr>
          <a:xfrm>
            <a:off x="728969" y="2462702"/>
            <a:ext cx="6494544" cy="7020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75593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24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51200" indent="-152984" algn="ctr" defTabSz="755934" rtl="0" eaLnBrk="1" latinLnBrk="0" hangingPunct="1">
              <a:lnSpc>
                <a:spcPts val="1320"/>
              </a:lnSpc>
              <a:spcBef>
                <a:spcPts val="0"/>
              </a:spcBef>
              <a:buClr>
                <a:schemeClr val="accent2"/>
              </a:buClr>
              <a:buFontTx/>
              <a:buNone/>
              <a:defRPr sz="1100" b="1" i="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288000" indent="-97200" algn="l" defTabSz="755934" rtl="0" eaLnBrk="1" latinLnBrk="0" hangingPunct="1">
              <a:lnSpc>
                <a:spcPts val="132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0000" indent="0" algn="l" defTabSz="755934" rtl="0" eaLnBrk="1" latinLnBrk="0" hangingPunct="1">
              <a:lnSpc>
                <a:spcPts val="1320"/>
              </a:lnSpc>
              <a:spcBef>
                <a:spcPts val="0"/>
              </a:spcBef>
              <a:buFontTx/>
              <a:buNone/>
              <a:defRPr sz="1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11869" indent="0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Tx/>
              <a:buNone/>
              <a:defRPr sz="1100" kern="1200">
                <a:solidFill>
                  <a:schemeClr val="tx1"/>
                </a:solidFill>
                <a:latin typeface="Azo Sans" panose="020B0603030503020204" pitchFamily="34" charset="77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100" b="1" dirty="0" smtClean="0"/>
              <a:t>L’entretien de recueil d’informations :</a:t>
            </a:r>
          </a:p>
          <a:p>
            <a:pPr marL="171450" indent="-171450" algn="just">
              <a:buClr>
                <a:srgbClr val="34615A"/>
              </a:buClr>
              <a:buFont typeface="Courier New" panose="02070309020205020404" pitchFamily="49" charset="0"/>
              <a:buChar char="o"/>
            </a:pP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 but de l’entretien de recueil d’informations est de mieux comprendre les particularités du patient, ses habitudes de vie, son environnement. </a:t>
            </a:r>
          </a:p>
          <a:p>
            <a:pPr marL="171450" indent="-171450" algn="just">
              <a:buClr>
                <a:srgbClr val="34615A"/>
              </a:buClr>
              <a:buFont typeface="Courier New" panose="02070309020205020404" pitchFamily="49" charset="0"/>
              <a:buChar char="o"/>
            </a:pP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Pour cela on va s’appuyer sur 4 fiches de recueils d’informations fournies par l’Assurance maladie </a:t>
            </a:r>
            <a:r>
              <a:rPr lang="fr-FR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?</a:t>
            </a:r>
            <a:endParaRPr lang="fr-FR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6" name="Espace réservé du contenu 2">
            <a:extLst>
              <a:ext uri="{FF2B5EF4-FFF2-40B4-BE49-F238E27FC236}">
                <a16:creationId xmlns:a16="http://schemas.microsoft.com/office/drawing/2014/main" id="{6B22F8DC-FE66-F0E9-108A-5CE9C2F7E4EB}"/>
              </a:ext>
            </a:extLst>
          </p:cNvPr>
          <p:cNvSpPr txBox="1">
            <a:spLocks/>
          </p:cNvSpPr>
          <p:nvPr/>
        </p:nvSpPr>
        <p:spPr>
          <a:xfrm>
            <a:off x="728969" y="3362781"/>
            <a:ext cx="6494544" cy="227247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75593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24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51200" indent="-152984" algn="ctr" defTabSz="755934" rtl="0" eaLnBrk="1" latinLnBrk="0" hangingPunct="1">
              <a:lnSpc>
                <a:spcPts val="1320"/>
              </a:lnSpc>
              <a:spcBef>
                <a:spcPts val="0"/>
              </a:spcBef>
              <a:buClr>
                <a:schemeClr val="accent2"/>
              </a:buClr>
              <a:buFontTx/>
              <a:buNone/>
              <a:defRPr sz="1100" b="1" i="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288000" indent="-97200" algn="l" defTabSz="755934" rtl="0" eaLnBrk="1" latinLnBrk="0" hangingPunct="1">
              <a:lnSpc>
                <a:spcPts val="132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0000" indent="0" algn="l" defTabSz="755934" rtl="0" eaLnBrk="1" latinLnBrk="0" hangingPunct="1">
              <a:lnSpc>
                <a:spcPts val="1320"/>
              </a:lnSpc>
              <a:spcBef>
                <a:spcPts val="0"/>
              </a:spcBef>
              <a:buFontTx/>
              <a:buNone/>
              <a:defRPr sz="1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11869" indent="0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Tx/>
              <a:buNone/>
              <a:defRPr sz="1100" kern="1200">
                <a:solidFill>
                  <a:schemeClr val="tx1"/>
                </a:solidFill>
                <a:latin typeface="Azo Sans" panose="020B0603030503020204" pitchFamily="34" charset="77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100" b="1" dirty="0" smtClean="0"/>
              <a:t>L’analyse des traitements :</a:t>
            </a:r>
          </a:p>
          <a:p>
            <a:pPr algn="just">
              <a:buClr>
                <a:srgbClr val="2C6672"/>
              </a:buClr>
            </a:pP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Elle s’effectue en l’absence du patient. Plusieurs choses sont à vérifier : </a:t>
            </a:r>
          </a:p>
          <a:p>
            <a:pPr marL="171450" indent="-171450" algn="just">
              <a:buClr>
                <a:srgbClr val="34615A"/>
              </a:buClr>
              <a:buFont typeface="Courier New" panose="02070309020205020404" pitchFamily="49" charset="0"/>
              <a:buChar char="o"/>
            </a:pP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Les </a:t>
            </a:r>
            <a:r>
              <a:rPr lang="fr-FR" sz="1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posologies</a:t>
            </a: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et les </a:t>
            </a:r>
            <a:r>
              <a:rPr lang="fr-FR" sz="1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contre indications </a:t>
            </a: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chaque </a:t>
            </a: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médicament </a:t>
            </a: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(et autres produits)</a:t>
            </a:r>
            <a:endParaRPr lang="fr-FR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71450" indent="-171450" algn="just">
              <a:buClr>
                <a:srgbClr val="34615A"/>
              </a:buClr>
              <a:buFont typeface="Courier New" panose="02070309020205020404" pitchFamily="49" charset="0"/>
              <a:buChar char="o"/>
            </a:pP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Les </a:t>
            </a:r>
            <a:r>
              <a:rPr lang="fr-FR" sz="1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interactions médicamenteuses </a:t>
            </a:r>
          </a:p>
          <a:p>
            <a:pPr marL="171450" indent="-171450" algn="just">
              <a:buClr>
                <a:srgbClr val="34615A"/>
              </a:buClr>
              <a:buFont typeface="Courier New" panose="02070309020205020404" pitchFamily="49" charset="0"/>
              <a:buChar char="o"/>
            </a:pP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 </a:t>
            </a:r>
            <a:r>
              <a:rPr lang="fr-FR" sz="1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cohérence du traitement </a:t>
            </a: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; rapport bénéfice / risque, sous/sur utilisation de certains médicaments, mauvais usage… </a:t>
            </a:r>
          </a:p>
          <a:p>
            <a:pPr marL="171450" indent="-171450" algn="just">
              <a:buClr>
                <a:srgbClr val="34615A"/>
              </a:buClr>
              <a:buFont typeface="Courier New" panose="02070309020205020404" pitchFamily="49" charset="0"/>
              <a:buChar char="o"/>
            </a:pPr>
            <a:r>
              <a:rPr lang="fr-FR" sz="1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L’adaptation des produits aux patients âgés</a:t>
            </a: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au niveau des formes galéniques, des posologies… </a:t>
            </a:r>
          </a:p>
          <a:p>
            <a:pPr marL="171450" indent="-171450" algn="just">
              <a:buClr>
                <a:srgbClr val="34615A"/>
              </a:buClr>
              <a:buFont typeface="Courier New" panose="02070309020205020404" pitchFamily="49" charset="0"/>
              <a:buChar char="o"/>
            </a:pPr>
            <a:r>
              <a:rPr lang="fr-FR" sz="1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 tolérance</a:t>
            </a: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du traitement par le patient (effets indésirables etc</a:t>
            </a:r>
            <a:r>
              <a:rPr lang="fr-FR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.)</a:t>
            </a:r>
          </a:p>
          <a:p>
            <a:pPr marL="171450" indent="-171450" algn="just">
              <a:buClr>
                <a:srgbClr val="34615A"/>
              </a:buClr>
              <a:buFont typeface="Courier New" panose="02070309020205020404" pitchFamily="49" charset="0"/>
              <a:buChar char="o"/>
            </a:pPr>
            <a:r>
              <a:rPr lang="fr-FR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L’observance </a:t>
            </a:r>
            <a:endParaRPr lang="fr-FR" sz="11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fr-FR" sz="11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elvetica Neue" panose="020B0604020202020204" pitchFamily="34" charset="0"/>
              </a:rPr>
              <a:t>Élaboration </a:t>
            </a: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  <a:ea typeface="Helvetica Neue" panose="020B0604020202020204" pitchFamily="34" charset="0"/>
              </a:rPr>
              <a:t>de </a:t>
            </a:r>
            <a:r>
              <a:rPr lang="fr-FR" sz="1100" b="1" dirty="0">
                <a:solidFill>
                  <a:schemeClr val="tx1">
                    <a:lumMod val="85000"/>
                    <a:lumOff val="15000"/>
                  </a:schemeClr>
                </a:solidFill>
                <a:ea typeface="Helvetica Neue" panose="020B0604020202020204" pitchFamily="34" charset="0"/>
              </a:rPr>
              <a:t>préconisations éventuelles de modification des traitements </a:t>
            </a: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  <a:ea typeface="Helvetica Neue" panose="020B0604020202020204" pitchFamily="34" charset="0"/>
              </a:rPr>
              <a:t>en discussion avec le médecin traitant (changements de forme galénique, de posologie </a:t>
            </a:r>
            <a:r>
              <a:rPr lang="fr-FR" sz="1100" dirty="0" err="1">
                <a:solidFill>
                  <a:schemeClr val="tx1">
                    <a:lumMod val="85000"/>
                    <a:lumOff val="15000"/>
                  </a:schemeClr>
                </a:solidFill>
                <a:ea typeface="Helvetica Neue" panose="020B0604020202020204" pitchFamily="34" charset="0"/>
              </a:rPr>
              <a:t>etc</a:t>
            </a:r>
            <a:r>
              <a:rPr lang="fr-FR" sz="11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Helvetica Neue" panose="020B0604020202020204" pitchFamily="34" charset="0"/>
              </a:rPr>
              <a:t>).</a:t>
            </a:r>
            <a:endParaRPr lang="fr-FR" sz="1100" dirty="0">
              <a:solidFill>
                <a:schemeClr val="tx1">
                  <a:lumMod val="85000"/>
                  <a:lumOff val="15000"/>
                </a:schemeClr>
              </a:solidFill>
              <a:ea typeface="Helvetica Neue" panose="020B0604020202020204" pitchFamily="34" charset="0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  <a:ea typeface="Helvetica Neue" panose="020B0604020202020204" pitchFamily="34" charset="0"/>
              </a:rPr>
              <a:t>La </a:t>
            </a:r>
            <a:r>
              <a:rPr lang="fr-FR" sz="1100" b="1" dirty="0">
                <a:solidFill>
                  <a:schemeClr val="tx1">
                    <a:lumMod val="85000"/>
                    <a:lumOff val="15000"/>
                  </a:schemeClr>
                </a:solidFill>
                <a:ea typeface="Helvetica Neue" panose="020B0604020202020204" pitchFamily="34" charset="0"/>
              </a:rPr>
              <a:t>conclusion de l’analyse du traitement </a:t>
            </a: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  <a:ea typeface="Helvetica Neue" panose="020B0604020202020204" pitchFamily="34" charset="0"/>
              </a:rPr>
              <a:t>doit être transmis au médecin (messagerie sécurisée de santé) et déposé sur le DMP . </a:t>
            </a:r>
            <a:endParaRPr lang="fr-FR" sz="1100" dirty="0">
              <a:solidFill>
                <a:schemeClr val="tx1">
                  <a:lumMod val="85000"/>
                  <a:lumOff val="15000"/>
                </a:schemeClr>
              </a:solidFill>
              <a:ea typeface="Helvetica Neue" panose="020B0604020202020204" pitchFamily="34" charset="0"/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393540" y="2410504"/>
            <a:ext cx="257175" cy="251384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fr-FR" sz="12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Ellipse 52"/>
          <p:cNvSpPr/>
          <p:nvPr/>
        </p:nvSpPr>
        <p:spPr>
          <a:xfrm>
            <a:off x="402540" y="3297587"/>
            <a:ext cx="257175" cy="251384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fr-FR" sz="12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Espace réservé du contenu 2">
            <a:extLst>
              <a:ext uri="{FF2B5EF4-FFF2-40B4-BE49-F238E27FC236}">
                <a16:creationId xmlns:a16="http://schemas.microsoft.com/office/drawing/2014/main" id="{6B22F8DC-FE66-F0E9-108A-5CE9C2F7E4EB}"/>
              </a:ext>
            </a:extLst>
          </p:cNvPr>
          <p:cNvSpPr txBox="1">
            <a:spLocks/>
          </p:cNvSpPr>
          <p:nvPr/>
        </p:nvSpPr>
        <p:spPr>
          <a:xfrm>
            <a:off x="702056" y="5879232"/>
            <a:ext cx="6494544" cy="17550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75593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24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51200" indent="-152984" algn="ctr" defTabSz="755934" rtl="0" eaLnBrk="1" latinLnBrk="0" hangingPunct="1">
              <a:lnSpc>
                <a:spcPts val="1320"/>
              </a:lnSpc>
              <a:spcBef>
                <a:spcPts val="0"/>
              </a:spcBef>
              <a:buClr>
                <a:schemeClr val="accent2"/>
              </a:buClr>
              <a:buFontTx/>
              <a:buNone/>
              <a:defRPr sz="1100" b="1" i="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288000" indent="-97200" algn="l" defTabSz="755934" rtl="0" eaLnBrk="1" latinLnBrk="0" hangingPunct="1">
              <a:lnSpc>
                <a:spcPts val="132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0000" indent="0" algn="l" defTabSz="755934" rtl="0" eaLnBrk="1" latinLnBrk="0" hangingPunct="1">
              <a:lnSpc>
                <a:spcPts val="1320"/>
              </a:lnSpc>
              <a:spcBef>
                <a:spcPts val="0"/>
              </a:spcBef>
              <a:buFontTx/>
              <a:buNone/>
              <a:defRPr sz="1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11869" indent="0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Tx/>
              <a:buNone/>
              <a:defRPr sz="1100" kern="1200">
                <a:solidFill>
                  <a:schemeClr val="tx1"/>
                </a:solidFill>
                <a:latin typeface="Azo Sans" panose="020B0603030503020204" pitchFamily="34" charset="77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100" b="1" dirty="0" smtClean="0"/>
              <a:t>L’entretien conseil :</a:t>
            </a:r>
          </a:p>
          <a:p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 pharmacien échange avec le patient sur les conclusions de l’analyse et présente ses  recommandations ainsi que les adaptations validées par le médecin. Il délivre au patient des conseils adaptés à sa situation.</a:t>
            </a:r>
            <a:endParaRPr lang="fr-FR" sz="1100" b="1" dirty="0">
              <a:solidFill>
                <a:schemeClr val="dk1"/>
              </a:solidFill>
            </a:endParaRPr>
          </a:p>
          <a:p>
            <a:pPr marL="171450" indent="-171450">
              <a:buClr>
                <a:srgbClr val="34615A"/>
              </a:buClr>
              <a:buFont typeface="Courier New" panose="02070309020205020404" pitchFamily="49" charset="0"/>
              <a:buChar char="o"/>
            </a:pP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Expliquer le plan de prise au patient : indications des médicaments, modalités de prise… </a:t>
            </a:r>
          </a:p>
          <a:p>
            <a:pPr marL="171450" indent="-171450">
              <a:buClr>
                <a:srgbClr val="34615A"/>
              </a:buClr>
              <a:buFont typeface="Courier New" panose="02070309020205020404" pitchFamily="49" charset="0"/>
              <a:buChar char="o"/>
            </a:pP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Proposer des aides si nécessaire : pilulier, sonnerie de rappel de prise, etc., </a:t>
            </a:r>
          </a:p>
          <a:p>
            <a:pPr marL="171450" indent="-171450">
              <a:buClr>
                <a:srgbClr val="34615A"/>
              </a:buClr>
              <a:buFont typeface="Courier New" panose="02070309020205020404" pitchFamily="49" charset="0"/>
              <a:buChar char="o"/>
            </a:pP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Aborder les conseils hygiéno-diététiques, </a:t>
            </a:r>
          </a:p>
          <a:p>
            <a:pPr marL="171450" indent="-171450">
              <a:buClr>
                <a:srgbClr val="34615A"/>
              </a:buClr>
              <a:buFont typeface="Courier New" panose="02070309020205020404" pitchFamily="49" charset="0"/>
              <a:buChar char="o"/>
            </a:pP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Dans le cas d’une intervention pharmaceutique validée par le médecin traitant : rappeler au patient de prendre rendez-vous avec son médecin pour modifier le traitement,</a:t>
            </a:r>
          </a:p>
          <a:p>
            <a:pPr marL="171450" indent="-171450">
              <a:buClr>
                <a:srgbClr val="34615A"/>
              </a:buClr>
              <a:buFont typeface="Courier New" panose="02070309020205020404" pitchFamily="49" charset="0"/>
              <a:buChar char="o"/>
            </a:pP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Fixer des objectifs avec le patient. </a:t>
            </a:r>
          </a:p>
        </p:txBody>
      </p:sp>
      <p:sp>
        <p:nvSpPr>
          <p:cNvPr id="60" name="Ellipse 59"/>
          <p:cNvSpPr/>
          <p:nvPr/>
        </p:nvSpPr>
        <p:spPr>
          <a:xfrm>
            <a:off x="377101" y="5827034"/>
            <a:ext cx="257175" cy="251384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fr-FR" sz="12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Espace réservé du contenu 2">
            <a:extLst>
              <a:ext uri="{FF2B5EF4-FFF2-40B4-BE49-F238E27FC236}">
                <a16:creationId xmlns:a16="http://schemas.microsoft.com/office/drawing/2014/main" id="{6B22F8DC-FE66-F0E9-108A-5CE9C2F7E4EB}"/>
              </a:ext>
            </a:extLst>
          </p:cNvPr>
          <p:cNvSpPr txBox="1">
            <a:spLocks/>
          </p:cNvSpPr>
          <p:nvPr/>
        </p:nvSpPr>
        <p:spPr>
          <a:xfrm>
            <a:off x="715281" y="7860157"/>
            <a:ext cx="3335031" cy="125477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75593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24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51200" indent="-152984" algn="ctr" defTabSz="755934" rtl="0" eaLnBrk="1" latinLnBrk="0" hangingPunct="1">
              <a:lnSpc>
                <a:spcPts val="1320"/>
              </a:lnSpc>
              <a:spcBef>
                <a:spcPts val="0"/>
              </a:spcBef>
              <a:buClr>
                <a:schemeClr val="accent2"/>
              </a:buClr>
              <a:buFontTx/>
              <a:buNone/>
              <a:defRPr sz="1100" b="1" i="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288000" indent="-97200" algn="l" defTabSz="755934" rtl="0" eaLnBrk="1" latinLnBrk="0" hangingPunct="1">
              <a:lnSpc>
                <a:spcPts val="132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0000" indent="0" algn="l" defTabSz="755934" rtl="0" eaLnBrk="1" latinLnBrk="0" hangingPunct="1">
              <a:lnSpc>
                <a:spcPts val="1320"/>
              </a:lnSpc>
              <a:spcBef>
                <a:spcPts val="0"/>
              </a:spcBef>
              <a:buFontTx/>
              <a:buNone/>
              <a:defRPr sz="1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11869" indent="0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Tx/>
              <a:buNone/>
              <a:defRPr sz="1100" kern="1200">
                <a:solidFill>
                  <a:schemeClr val="tx1"/>
                </a:solidFill>
                <a:latin typeface="Azo Sans" panose="020B0603030503020204" pitchFamily="34" charset="77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100" b="1" dirty="0" smtClean="0"/>
              <a:t>L’entretien de suivi </a:t>
            </a:r>
            <a:r>
              <a:rPr lang="fr-FR" sz="1100" b="1" dirty="0"/>
              <a:t>d’observance :</a:t>
            </a:r>
          </a:p>
          <a:p>
            <a:pPr algn="just"/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Quelques mois après l’entretien conseil il permet de :</a:t>
            </a:r>
          </a:p>
          <a:p>
            <a:pPr marL="171450" indent="-171450" algn="just">
              <a:buClr>
                <a:srgbClr val="34615A"/>
              </a:buClr>
              <a:buFont typeface="Courier New" panose="02070309020205020404" pitchFamily="49" charset="0"/>
              <a:buChar char="o"/>
            </a:pP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Déterminer si le patient a bien intégré les éventuelles adaptations de traitement </a:t>
            </a:r>
          </a:p>
          <a:p>
            <a:pPr marL="171450" indent="-171450" algn="just">
              <a:buClr>
                <a:srgbClr val="34615A"/>
              </a:buClr>
              <a:buFont typeface="Courier New" panose="02070309020205020404" pitchFamily="49" charset="0"/>
              <a:buChar char="o"/>
            </a:pPr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Vérifier la bonne observance</a:t>
            </a:r>
          </a:p>
          <a:p>
            <a:pPr algn="just"/>
            <a:r>
              <a:rPr lang="fr-FR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Si le patient présente de nouveaux traitements on pourra revenir aux étapes précédentes</a:t>
            </a:r>
          </a:p>
        </p:txBody>
      </p:sp>
      <p:sp>
        <p:nvSpPr>
          <p:cNvPr id="68" name="Ellipse 67"/>
          <p:cNvSpPr/>
          <p:nvPr/>
        </p:nvSpPr>
        <p:spPr>
          <a:xfrm>
            <a:off x="393540" y="7809313"/>
            <a:ext cx="257175" cy="251384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fr-FR" sz="12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Espace réservé du texte 2">
            <a:extLst>
              <a:ext uri="{FF2B5EF4-FFF2-40B4-BE49-F238E27FC236}">
                <a16:creationId xmlns:a16="http://schemas.microsoft.com/office/drawing/2014/main" id="{F3B091BC-3F98-334A-8D0C-C6F31300AA03}"/>
              </a:ext>
            </a:extLst>
          </p:cNvPr>
          <p:cNvSpPr txBox="1">
            <a:spLocks/>
          </p:cNvSpPr>
          <p:nvPr/>
        </p:nvSpPr>
        <p:spPr>
          <a:xfrm>
            <a:off x="5105400" y="7720457"/>
            <a:ext cx="2091200" cy="2142978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1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Références </a:t>
            </a:r>
            <a:r>
              <a:rPr lang="fr-FR" b="1" dirty="0" smtClean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fr-FR" dirty="0" smtClean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Guide </a:t>
            </a:r>
            <a:r>
              <a:rPr lang="fr-FR" dirty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pour mettre en œuvre la conciliation des traitements médicamenteux</a:t>
            </a:r>
            <a:r>
              <a:rPr lang="fr-FR" dirty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HAS</a:t>
            </a:r>
          </a:p>
          <a:p>
            <a:r>
              <a:rPr lang="fr-FR" dirty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Le bilan partagé de médication : l’accompagnement pharmaceutique des patients âgés </a:t>
            </a:r>
            <a:r>
              <a:rPr lang="fr-FR" dirty="0" err="1" smtClean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polymédiqués</a:t>
            </a:r>
            <a:r>
              <a:rPr lang="fr-FR" dirty="0" smtClean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 </a:t>
            </a:r>
            <a:r>
              <a:rPr lang="fr-FR" dirty="0" smtClean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fr-FR" dirty="0" err="1" smtClean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Ameli</a:t>
            </a:r>
            <a:endParaRPr lang="fr-FR" dirty="0" smtClean="0">
              <a:solidFill>
                <a:srgbClr val="3537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 smtClean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Catalogue « Bilan prévention »</a:t>
            </a:r>
            <a:r>
              <a:rPr lang="fr-FR" dirty="0" smtClean="0">
                <a:solidFill>
                  <a:srgbClr val="3537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Cespharm</a:t>
            </a:r>
            <a:endParaRPr lang="fr-FR" dirty="0">
              <a:solidFill>
                <a:srgbClr val="3537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Ellipse 47"/>
          <p:cNvSpPr/>
          <p:nvPr/>
        </p:nvSpPr>
        <p:spPr>
          <a:xfrm>
            <a:off x="377101" y="9366875"/>
            <a:ext cx="257175" cy="251384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fr-FR" sz="12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Espace réservé du contenu 2">
            <a:extLst>
              <a:ext uri="{FF2B5EF4-FFF2-40B4-BE49-F238E27FC236}">
                <a16:creationId xmlns:a16="http://schemas.microsoft.com/office/drawing/2014/main" id="{6B22F8DC-FE66-F0E9-108A-5CE9C2F7E4EB}"/>
              </a:ext>
            </a:extLst>
          </p:cNvPr>
          <p:cNvSpPr txBox="1">
            <a:spLocks/>
          </p:cNvSpPr>
          <p:nvPr/>
        </p:nvSpPr>
        <p:spPr>
          <a:xfrm>
            <a:off x="728969" y="9425283"/>
            <a:ext cx="3335031" cy="19297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75593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24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51200" indent="-152984" algn="ctr" defTabSz="755934" rtl="0" eaLnBrk="1" latinLnBrk="0" hangingPunct="1">
              <a:lnSpc>
                <a:spcPts val="1320"/>
              </a:lnSpc>
              <a:spcBef>
                <a:spcPts val="0"/>
              </a:spcBef>
              <a:buClr>
                <a:schemeClr val="accent2"/>
              </a:buClr>
              <a:buFontTx/>
              <a:buNone/>
              <a:defRPr sz="1100" b="1" i="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288000" indent="-97200" algn="l" defTabSz="755934" rtl="0" eaLnBrk="1" latinLnBrk="0" hangingPunct="1">
              <a:lnSpc>
                <a:spcPts val="132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0000" indent="0" algn="l" defTabSz="755934" rtl="0" eaLnBrk="1" latinLnBrk="0" hangingPunct="1">
              <a:lnSpc>
                <a:spcPts val="1320"/>
              </a:lnSpc>
              <a:spcBef>
                <a:spcPts val="0"/>
              </a:spcBef>
              <a:buFontTx/>
              <a:buNone/>
              <a:defRPr sz="1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11869" indent="0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Tx/>
              <a:buNone/>
              <a:defRPr sz="1100" kern="1200">
                <a:solidFill>
                  <a:schemeClr val="tx1"/>
                </a:solidFill>
                <a:latin typeface="Azo Sans" panose="020B0603030503020204" pitchFamily="34" charset="77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100" b="1" dirty="0"/>
              <a:t>L’entretien de conclusion</a:t>
            </a:r>
          </a:p>
        </p:txBody>
      </p:sp>
      <p:sp>
        <p:nvSpPr>
          <p:cNvPr id="75" name="Espace réservé du contenu 2">
            <a:extLst>
              <a:ext uri="{FF2B5EF4-FFF2-40B4-BE49-F238E27FC236}">
                <a16:creationId xmlns:a16="http://schemas.microsoft.com/office/drawing/2014/main" id="{6B22F8DC-FE66-F0E9-108A-5CE9C2F7E4EB}"/>
              </a:ext>
            </a:extLst>
          </p:cNvPr>
          <p:cNvSpPr txBox="1">
            <a:spLocks/>
          </p:cNvSpPr>
          <p:nvPr/>
        </p:nvSpPr>
        <p:spPr>
          <a:xfrm>
            <a:off x="754317" y="1885525"/>
            <a:ext cx="6471499" cy="3990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75593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 sz="2400" b="0" i="0" kern="120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51200" indent="-152984" algn="ctr" defTabSz="755934" rtl="0" eaLnBrk="1" latinLnBrk="0" hangingPunct="1">
              <a:lnSpc>
                <a:spcPts val="1320"/>
              </a:lnSpc>
              <a:spcBef>
                <a:spcPts val="0"/>
              </a:spcBef>
              <a:buClr>
                <a:schemeClr val="accent2"/>
              </a:buClr>
              <a:buFontTx/>
              <a:buNone/>
              <a:defRPr sz="1100" b="1" i="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288000" indent="-97200" algn="l" defTabSz="755934" rtl="0" eaLnBrk="1" latinLnBrk="0" hangingPunct="1">
              <a:lnSpc>
                <a:spcPts val="132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0000" indent="0" algn="l" defTabSz="755934" rtl="0" eaLnBrk="1" latinLnBrk="0" hangingPunct="1">
              <a:lnSpc>
                <a:spcPts val="1320"/>
              </a:lnSpc>
              <a:spcBef>
                <a:spcPts val="0"/>
              </a:spcBef>
              <a:buFontTx/>
              <a:buNone/>
              <a:defRPr sz="1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11869" indent="0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Tx/>
              <a:buNone/>
              <a:defRPr sz="1100" kern="1200">
                <a:solidFill>
                  <a:schemeClr val="tx1"/>
                </a:solidFill>
                <a:latin typeface="Azo Sans" panose="020B0603030503020204" pitchFamily="34" charset="77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 smtClean="0">
                <a:solidFill>
                  <a:srgbClr val="34615A"/>
                </a:solidFill>
                <a:latin typeface="Helvetica Neue" panose="020B0604020202020204" pitchFamily="34" charset="0"/>
                <a:ea typeface="Helvetica Neue" panose="020B0604020202020204" pitchFamily="34" charset="0"/>
              </a:rPr>
              <a:t>Les étapes</a:t>
            </a:r>
            <a:endParaRPr lang="fr-FR" sz="2000" dirty="0"/>
          </a:p>
        </p:txBody>
      </p:sp>
      <p:grpSp>
        <p:nvGrpSpPr>
          <p:cNvPr id="76" name="Groupe 75">
            <a:extLst>
              <a:ext uri="{FF2B5EF4-FFF2-40B4-BE49-F238E27FC236}">
                <a16:creationId xmlns:a16="http://schemas.microsoft.com/office/drawing/2014/main" id="{9B992498-C5B4-B27E-FC66-A74B208603E1}"/>
              </a:ext>
            </a:extLst>
          </p:cNvPr>
          <p:cNvGrpSpPr/>
          <p:nvPr/>
        </p:nvGrpSpPr>
        <p:grpSpPr>
          <a:xfrm>
            <a:off x="379405" y="1835810"/>
            <a:ext cx="290053" cy="292100"/>
            <a:chOff x="225503" y="2443266"/>
            <a:chExt cx="290053" cy="292100"/>
          </a:xfrm>
        </p:grpSpPr>
        <p:cxnSp>
          <p:nvCxnSpPr>
            <p:cNvPr id="77" name="Connecteur droit 76">
              <a:extLst>
                <a:ext uri="{FF2B5EF4-FFF2-40B4-BE49-F238E27FC236}">
                  <a16:creationId xmlns:a16="http://schemas.microsoft.com/office/drawing/2014/main" id="{11A44A79-ABDA-C96B-FD50-500457ABEDE1}"/>
                </a:ext>
              </a:extLst>
            </p:cNvPr>
            <p:cNvCxnSpPr>
              <a:cxnSpLocks/>
            </p:cNvCxnSpPr>
            <p:nvPr/>
          </p:nvCxnSpPr>
          <p:spPr>
            <a:xfrm>
              <a:off x="225503" y="2443266"/>
              <a:ext cx="290053" cy="185496"/>
            </a:xfrm>
            <a:prstGeom prst="line">
              <a:avLst/>
            </a:prstGeom>
            <a:ln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8" name="Connecteur droit 77">
              <a:extLst>
                <a:ext uri="{FF2B5EF4-FFF2-40B4-BE49-F238E27FC236}">
                  <a16:creationId xmlns:a16="http://schemas.microsoft.com/office/drawing/2014/main" id="{CCEDE5B1-3562-A804-982A-9D36E50718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0588" y="2629157"/>
              <a:ext cx="158386" cy="106209"/>
            </a:xfrm>
            <a:prstGeom prst="line">
              <a:avLst/>
            </a:prstGeom>
            <a:ln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8369744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CNOP">
      <a:dk1>
        <a:srgbClr val="000000"/>
      </a:dk1>
      <a:lt1>
        <a:srgbClr val="FFFFFF"/>
      </a:lt1>
      <a:dk2>
        <a:srgbClr val="239B38"/>
      </a:dk2>
      <a:lt2>
        <a:srgbClr val="D25D30"/>
      </a:lt2>
      <a:accent1>
        <a:srgbClr val="248BA3"/>
      </a:accent1>
      <a:accent2>
        <a:srgbClr val="832A4E"/>
      </a:accent2>
      <a:accent3>
        <a:srgbClr val="376159"/>
      </a:accent3>
      <a:accent4>
        <a:srgbClr val="FFFFFF"/>
      </a:accent4>
      <a:accent5>
        <a:srgbClr val="FFFFFF"/>
      </a:accent5>
      <a:accent6>
        <a:srgbClr val="FFFFFF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771</TotalTime>
  <Words>702</Words>
  <Application>Microsoft Office PowerPoint</Application>
  <PresentationFormat>Personnalisé</PresentationFormat>
  <Paragraphs>81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9" baseType="lpstr">
      <vt:lpstr>Aptos</vt:lpstr>
      <vt:lpstr>Arial</vt:lpstr>
      <vt:lpstr>Azo Sans</vt:lpstr>
      <vt:lpstr>Courier New</vt:lpstr>
      <vt:lpstr>Helvetica Neue</vt:lpstr>
      <vt:lpstr>Wingdings</vt:lpstr>
      <vt:lpstr>Thème Office</vt:lpstr>
      <vt:lpstr>mémo</vt:lpstr>
      <vt:lpstr>mémo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mémo</dc:title>
  <dc:creator>Sébastien QUESSON</dc:creator>
  <cp:lastModifiedBy>Cécile LUGAND</cp:lastModifiedBy>
  <cp:revision>147</cp:revision>
  <dcterms:created xsi:type="dcterms:W3CDTF">2025-12-16T10:16:15Z</dcterms:created>
  <dcterms:modified xsi:type="dcterms:W3CDTF">2026-10-02T09:26:43Z</dcterms:modified>
</cp:coreProperties>
</file>