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6E2"/>
    <a:srgbClr val="34615A"/>
    <a:srgbClr val="ACC5BA"/>
    <a:srgbClr val="87A896"/>
    <a:srgbClr val="2C6672"/>
    <a:srgbClr val="595959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8" autoAdjust="0"/>
    <p:restoredTop sz="94660"/>
  </p:normalViewPr>
  <p:slideViewPr>
    <p:cSldViewPr snapToGrid="0">
      <p:cViewPr>
        <p:scale>
          <a:sx n="140" d="100"/>
          <a:sy n="140" d="100"/>
        </p:scale>
        <p:origin x="3536" y="-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48DFD7-C7FE-4B84-B7EB-DB0C8AE9A4DA}" type="doc">
      <dgm:prSet loTypeId="urn:microsoft.com/office/officeart/2005/8/layout/default" loCatId="list" qsTypeId="urn:microsoft.com/office/officeart/2005/8/quickstyle/simple5" qsCatId="simple" csTypeId="urn:microsoft.com/office/officeart/2005/8/colors/accent5_4" csCatId="accent5" phldr="1"/>
      <dgm:spPr/>
      <dgm:t>
        <a:bodyPr/>
        <a:lstStyle/>
        <a:p>
          <a:endParaRPr lang="fr-FR"/>
        </a:p>
      </dgm:t>
    </dgm:pt>
    <dgm:pt modelId="{05EEC865-C37B-4BD7-8727-42EF7C7193B6}">
      <dgm:prSet phldrT="[Texte]"/>
      <dgm:spPr>
        <a:solidFill>
          <a:srgbClr val="87A896"/>
        </a:solidFill>
      </dgm:spPr>
      <dgm:t>
        <a:bodyPr/>
        <a:lstStyle/>
        <a:p>
          <a:r>
            <a:rPr lang="fr-FR" b="1" dirty="0">
              <a:latin typeface="+mj-lt"/>
            </a:rPr>
            <a:t>Exprimer ses besoins</a:t>
          </a:r>
          <a:r>
            <a:rPr lang="fr-FR" dirty="0">
              <a:latin typeface="+mj-lt"/>
            </a:rPr>
            <a:t> (diagnostic éducatif) et informer son entourage</a:t>
          </a:r>
        </a:p>
      </dgm:t>
    </dgm:pt>
    <dgm:pt modelId="{DCBD12EB-D7CD-4F3F-988C-F7D8F9CED7BC}" type="parTrans" cxnId="{A0774F66-5004-4A18-A8FD-2B3BBD6A9EF7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E469E2B5-4747-4F2B-9362-09A91B56702E}" type="sibTrans" cxnId="{A0774F66-5004-4A18-A8FD-2B3BBD6A9EF7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80CE8740-A889-485A-A797-D46F6D014CE9}">
      <dgm:prSet/>
      <dgm:spPr>
        <a:solidFill>
          <a:srgbClr val="ACC5BA"/>
        </a:solidFill>
      </dgm:spPr>
      <dgm:t>
        <a:bodyPr/>
        <a:lstStyle/>
        <a:p>
          <a:r>
            <a:rPr lang="fr-FR" b="1" dirty="0">
              <a:latin typeface="+mj-lt"/>
            </a:rPr>
            <a:t>Comprendre et expliquer</a:t>
          </a:r>
          <a:r>
            <a:rPr lang="fr-FR" dirty="0">
              <a:latin typeface="+mj-lt"/>
            </a:rPr>
            <a:t> sa maladie et son traitement (compétence d’intelligibilité)</a:t>
          </a:r>
        </a:p>
      </dgm:t>
    </dgm:pt>
    <dgm:pt modelId="{748D128B-6776-43F2-A090-0CEBBEA3EDAD}" type="parTrans" cxnId="{8DE80EB0-7A5B-478B-BDC1-424367D1C8B6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AA39C7DF-68A1-46FA-A686-91D588B9EDB4}" type="sibTrans" cxnId="{8DE80EB0-7A5B-478B-BDC1-424367D1C8B6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FF1BF471-1F49-4FF8-ACCB-A03EDC4448FC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b="1" dirty="0">
              <a:latin typeface="+mj-lt"/>
            </a:rPr>
            <a:t>Repérer les signes d’alerte </a:t>
          </a:r>
          <a:r>
            <a:rPr lang="fr-FR" b="0" dirty="0">
              <a:latin typeface="+mj-lt"/>
            </a:rPr>
            <a:t>(</a:t>
          </a:r>
          <a:r>
            <a:rPr lang="fr-FR" dirty="0">
              <a:latin typeface="+mj-lt"/>
            </a:rPr>
            <a:t>compétences de sécurité fondamentale)     </a:t>
          </a:r>
        </a:p>
      </dgm:t>
    </dgm:pt>
    <dgm:pt modelId="{94B33D2F-6EBE-4C01-B0B8-7D91E89ECE82}" type="parTrans" cxnId="{6D71ACBE-2BA5-4E88-B07B-F81DA49708E6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D4B4E5F2-B9A3-40E4-B737-2E7461317E29}" type="sibTrans" cxnId="{6D71ACBE-2BA5-4E88-B07B-F81DA49708E6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56FFD598-6D4D-464B-B9A4-41A6B98C3C72}">
      <dgm:prSet/>
      <dgm:spPr>
        <a:solidFill>
          <a:schemeClr val="accent6"/>
        </a:solidFill>
      </dgm:spPr>
      <dgm:t>
        <a:bodyPr/>
        <a:lstStyle/>
        <a:p>
          <a:r>
            <a:rPr lang="fr-FR" b="1">
              <a:latin typeface="+mj-lt"/>
            </a:rPr>
            <a:t>Faire face et décider la conduite à tenir face à une crise : </a:t>
          </a:r>
          <a:r>
            <a:rPr lang="fr-FR" b="0">
              <a:latin typeface="+mj-lt"/>
            </a:rPr>
            <a:t>(s</a:t>
          </a:r>
          <a:r>
            <a:rPr lang="fr-FR">
              <a:latin typeface="+mj-lt"/>
            </a:rPr>
            <a:t>ecourisme de soi)</a:t>
          </a:r>
          <a:endParaRPr lang="fr-FR" dirty="0">
            <a:latin typeface="+mj-lt"/>
          </a:endParaRPr>
        </a:p>
      </dgm:t>
    </dgm:pt>
    <dgm:pt modelId="{DCE35C9B-5BB2-4261-A57E-05E08B30681F}" type="parTrans" cxnId="{300711B1-9321-4F87-B216-A9FFCEC316B8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89FB8327-0A6B-4BDA-8003-DF48C594CEF1}" type="sibTrans" cxnId="{300711B1-9321-4F87-B216-A9FFCEC316B8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3AF24052-B424-4E52-85DE-4A84AAA6C607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4615A"/>
        </a:solidFill>
      </dgm:spPr>
      <dgm:t>
        <a:bodyPr/>
        <a:lstStyle/>
        <a:p>
          <a:r>
            <a:rPr lang="fr-FR" b="1" dirty="0">
              <a:latin typeface="+mj-lt"/>
            </a:rPr>
            <a:t>Appliquer au quotidien</a:t>
          </a:r>
          <a:r>
            <a:rPr lang="fr-FR" dirty="0">
              <a:latin typeface="+mj-lt"/>
            </a:rPr>
            <a:t> ajuster le traitement, adapter les posologies, diététique</a:t>
          </a:r>
        </a:p>
      </dgm:t>
    </dgm:pt>
    <dgm:pt modelId="{E8CC5700-F359-480C-B0C8-32B363AB3D83}" type="parTrans" cxnId="{6D8C2672-7832-4122-8615-8BAE36CF2522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1DF0DB7D-E2CC-4255-872F-846AC3E65036}" type="sibTrans" cxnId="{6D8C2672-7832-4122-8615-8BAE36CF2522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2DD4D200-D2DA-4A3A-B31A-8C822CCDD81A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b="1" dirty="0">
              <a:latin typeface="+mj-lt"/>
            </a:rPr>
            <a:t>Savoir pratiquer et faire</a:t>
          </a:r>
          <a:r>
            <a:rPr lang="fr-FR" dirty="0">
              <a:latin typeface="+mj-lt"/>
            </a:rPr>
            <a:t>  : exercer les techniques (compétence autour d’un savoir faire).          </a:t>
          </a:r>
        </a:p>
      </dgm:t>
    </dgm:pt>
    <dgm:pt modelId="{E5B06BE6-9217-4F68-B35C-21BFAFE85340}" type="parTrans" cxnId="{617A5FA9-F76E-4B6F-B395-223A73A45E81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2581CA5B-D337-48BA-83DC-0E479ED42C9A}" type="sibTrans" cxnId="{617A5FA9-F76E-4B6F-B395-223A73A45E81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2A865FF1-0CAD-4047-938F-7EE36A2D4DB4}">
      <dgm:prSet/>
      <dgm:spPr>
        <a:solidFill>
          <a:srgbClr val="ACC5BA"/>
        </a:solidFill>
      </dgm:spPr>
      <dgm:t>
        <a:bodyPr/>
        <a:lstStyle/>
        <a:p>
          <a:r>
            <a:rPr lang="fr-FR" b="1" dirty="0">
              <a:latin typeface="+mj-lt"/>
            </a:rPr>
            <a:t>Ajuster son traitement</a:t>
          </a:r>
          <a:r>
            <a:rPr lang="fr-FR" dirty="0">
              <a:latin typeface="+mj-lt"/>
            </a:rPr>
            <a:t> si changement de son contexte de vie</a:t>
          </a:r>
        </a:p>
      </dgm:t>
    </dgm:pt>
    <dgm:pt modelId="{104A3576-D2CF-4718-A7E5-7E5EEC59D4E3}" type="parTrans" cxnId="{28756211-8CFB-416D-8390-B08A55F68475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31403C7A-E3A8-405B-81D1-E13DDFE63B31}" type="sibTrans" cxnId="{28756211-8CFB-416D-8390-B08A55F68475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F8606678-C57C-45B1-B43A-99BA0A3E3723}">
      <dgm:prSet/>
      <dgm:spPr>
        <a:solidFill>
          <a:srgbClr val="87A896"/>
        </a:solidFill>
      </dgm:spPr>
      <dgm:t>
        <a:bodyPr/>
        <a:lstStyle/>
        <a:p>
          <a:r>
            <a:rPr lang="fr-FR" b="1">
              <a:latin typeface="+mj-lt"/>
            </a:rPr>
            <a:t>Savoir utiliser à bon escient les ressources du système de soins</a:t>
          </a:r>
          <a:endParaRPr lang="fr-FR" b="1" dirty="0">
            <a:latin typeface="+mj-lt"/>
          </a:endParaRPr>
        </a:p>
      </dgm:t>
    </dgm:pt>
    <dgm:pt modelId="{0B7E0F68-FCA3-4917-ABBC-F3AAB06992C9}" type="parTrans" cxnId="{42A5FAFB-FCCC-412E-919C-3C5916174DCE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926063A7-ADB0-4DE1-8913-F1FD2E8D5B2D}" type="sibTrans" cxnId="{42A5FAFB-FCCC-412E-919C-3C5916174DCE}">
      <dgm:prSet/>
      <dgm:spPr/>
      <dgm:t>
        <a:bodyPr/>
        <a:lstStyle/>
        <a:p>
          <a:endParaRPr lang="fr-FR">
            <a:latin typeface="+mj-lt"/>
          </a:endParaRPr>
        </a:p>
      </dgm:t>
    </dgm:pt>
    <dgm:pt modelId="{7CE6FAC4-32FD-46C5-8AE2-CDB2DE5E56B1}" type="pres">
      <dgm:prSet presAssocID="{6E48DFD7-C7FE-4B84-B7EB-DB0C8AE9A4DA}" presName="diagram" presStyleCnt="0">
        <dgm:presLayoutVars>
          <dgm:dir/>
          <dgm:resizeHandles val="exact"/>
        </dgm:presLayoutVars>
      </dgm:prSet>
      <dgm:spPr/>
    </dgm:pt>
    <dgm:pt modelId="{B65E8344-F9E0-45AC-9193-B9A65761FBD5}" type="pres">
      <dgm:prSet presAssocID="{05EEC865-C37B-4BD7-8727-42EF7C7193B6}" presName="node" presStyleLbl="node1" presStyleIdx="0" presStyleCnt="8">
        <dgm:presLayoutVars>
          <dgm:bulletEnabled val="1"/>
        </dgm:presLayoutVars>
      </dgm:prSet>
      <dgm:spPr>
        <a:prstGeom prst="roundRect">
          <a:avLst/>
        </a:prstGeom>
      </dgm:spPr>
    </dgm:pt>
    <dgm:pt modelId="{B7B6B5E9-D6B0-4C11-A638-C5E32E87066B}" type="pres">
      <dgm:prSet presAssocID="{E469E2B5-4747-4F2B-9362-09A91B56702E}" presName="sibTrans" presStyleCnt="0"/>
      <dgm:spPr/>
    </dgm:pt>
    <dgm:pt modelId="{0DA2A938-492F-45FB-94C9-019E540AA9B5}" type="pres">
      <dgm:prSet presAssocID="{80CE8740-A889-485A-A797-D46F6D014CE9}" presName="node" presStyleLbl="node1" presStyleIdx="1" presStyleCnt="8">
        <dgm:presLayoutVars>
          <dgm:bulletEnabled val="1"/>
        </dgm:presLayoutVars>
      </dgm:prSet>
      <dgm:spPr>
        <a:prstGeom prst="roundRect">
          <a:avLst/>
        </a:prstGeom>
      </dgm:spPr>
    </dgm:pt>
    <dgm:pt modelId="{81A07132-61A7-40D6-8E87-B9B7401B9C74}" type="pres">
      <dgm:prSet presAssocID="{AA39C7DF-68A1-46FA-A686-91D588B9EDB4}" presName="sibTrans" presStyleCnt="0"/>
      <dgm:spPr/>
    </dgm:pt>
    <dgm:pt modelId="{F83F6D16-43FE-4ADE-A6EB-67A671754C6C}" type="pres">
      <dgm:prSet presAssocID="{FF1BF471-1F49-4FF8-ACCB-A03EDC4448FC}" presName="node" presStyleLbl="node1" presStyleIdx="2" presStyleCnt="8">
        <dgm:presLayoutVars>
          <dgm:bulletEnabled val="1"/>
        </dgm:presLayoutVars>
      </dgm:prSet>
      <dgm:spPr>
        <a:prstGeom prst="roundRect">
          <a:avLst/>
        </a:prstGeom>
      </dgm:spPr>
    </dgm:pt>
    <dgm:pt modelId="{133096C3-DF20-47F6-A896-1D3C9293EDA1}" type="pres">
      <dgm:prSet presAssocID="{D4B4E5F2-B9A3-40E4-B737-2E7461317E29}" presName="sibTrans" presStyleCnt="0"/>
      <dgm:spPr/>
    </dgm:pt>
    <dgm:pt modelId="{B440CF5F-FECF-4AFE-B748-0171C87881A0}" type="pres">
      <dgm:prSet presAssocID="{56FFD598-6D4D-464B-B9A4-41A6B98C3C72}" presName="node" presStyleLbl="node1" presStyleIdx="3" presStyleCnt="8">
        <dgm:presLayoutVars>
          <dgm:bulletEnabled val="1"/>
        </dgm:presLayoutVars>
      </dgm:prSet>
      <dgm:spPr>
        <a:prstGeom prst="roundRect">
          <a:avLst/>
        </a:prstGeom>
      </dgm:spPr>
    </dgm:pt>
    <dgm:pt modelId="{C917CF63-C5BD-413D-BBEE-B0599047FFD9}" type="pres">
      <dgm:prSet presAssocID="{89FB8327-0A6B-4BDA-8003-DF48C594CEF1}" presName="sibTrans" presStyleCnt="0"/>
      <dgm:spPr/>
    </dgm:pt>
    <dgm:pt modelId="{AC3010B9-CB97-405C-ACB4-410202210FB1}" type="pres">
      <dgm:prSet presAssocID="{3AF24052-B424-4E52-85DE-4A84AAA6C607}" presName="node" presStyleLbl="node1" presStyleIdx="4" presStyleCnt="8">
        <dgm:presLayoutVars>
          <dgm:bulletEnabled val="1"/>
        </dgm:presLayoutVars>
      </dgm:prSet>
      <dgm:spPr>
        <a:prstGeom prst="roundRect">
          <a:avLst/>
        </a:prstGeom>
      </dgm:spPr>
    </dgm:pt>
    <dgm:pt modelId="{712BF470-E82A-42AB-B7E3-5692344CB668}" type="pres">
      <dgm:prSet presAssocID="{1DF0DB7D-E2CC-4255-872F-846AC3E65036}" presName="sibTrans" presStyleCnt="0"/>
      <dgm:spPr/>
    </dgm:pt>
    <dgm:pt modelId="{82FF9E1C-A39E-4901-942E-EF7E1B7A8A7D}" type="pres">
      <dgm:prSet presAssocID="{2DD4D200-D2DA-4A3A-B31A-8C822CCDD81A}" presName="node" presStyleLbl="node1" presStyleIdx="5" presStyleCnt="8">
        <dgm:presLayoutVars>
          <dgm:bulletEnabled val="1"/>
        </dgm:presLayoutVars>
      </dgm:prSet>
      <dgm:spPr>
        <a:prstGeom prst="roundRect">
          <a:avLst/>
        </a:prstGeom>
      </dgm:spPr>
    </dgm:pt>
    <dgm:pt modelId="{46CB8096-7C6C-4F11-A902-391076BCF3A5}" type="pres">
      <dgm:prSet presAssocID="{2581CA5B-D337-48BA-83DC-0E479ED42C9A}" presName="sibTrans" presStyleCnt="0"/>
      <dgm:spPr/>
    </dgm:pt>
    <dgm:pt modelId="{301E29B2-7767-4ED1-94E8-C808A066D2F1}" type="pres">
      <dgm:prSet presAssocID="{2A865FF1-0CAD-4047-938F-7EE36A2D4DB4}" presName="node" presStyleLbl="node1" presStyleIdx="6" presStyleCnt="8">
        <dgm:presLayoutVars>
          <dgm:bulletEnabled val="1"/>
        </dgm:presLayoutVars>
      </dgm:prSet>
      <dgm:spPr>
        <a:prstGeom prst="roundRect">
          <a:avLst/>
        </a:prstGeom>
      </dgm:spPr>
    </dgm:pt>
    <dgm:pt modelId="{0EDB7A15-AF92-49AB-9A89-DCC4B74DCED1}" type="pres">
      <dgm:prSet presAssocID="{31403C7A-E3A8-405B-81D1-E13DDFE63B31}" presName="sibTrans" presStyleCnt="0"/>
      <dgm:spPr/>
    </dgm:pt>
    <dgm:pt modelId="{B5313E70-C618-4E3F-B647-50DF0571F3D5}" type="pres">
      <dgm:prSet presAssocID="{F8606678-C57C-45B1-B43A-99BA0A3E3723}" presName="node" presStyleLbl="node1" presStyleIdx="7" presStyleCnt="8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28756211-8CFB-416D-8390-B08A55F68475}" srcId="{6E48DFD7-C7FE-4B84-B7EB-DB0C8AE9A4DA}" destId="{2A865FF1-0CAD-4047-938F-7EE36A2D4DB4}" srcOrd="6" destOrd="0" parTransId="{104A3576-D2CF-4718-A7E5-7E5EEC59D4E3}" sibTransId="{31403C7A-E3A8-405B-81D1-E13DDFE63B31}"/>
    <dgm:cxn modelId="{E6723E36-0549-4C44-A104-915C908AA825}" type="presOf" srcId="{F8606678-C57C-45B1-B43A-99BA0A3E3723}" destId="{B5313E70-C618-4E3F-B647-50DF0571F3D5}" srcOrd="0" destOrd="0" presId="urn:microsoft.com/office/officeart/2005/8/layout/default"/>
    <dgm:cxn modelId="{8DC46A39-B4D6-46F8-8F51-0968BD454576}" type="presOf" srcId="{2A865FF1-0CAD-4047-938F-7EE36A2D4DB4}" destId="{301E29B2-7767-4ED1-94E8-C808A066D2F1}" srcOrd="0" destOrd="0" presId="urn:microsoft.com/office/officeart/2005/8/layout/default"/>
    <dgm:cxn modelId="{76297B50-F0C5-4D6A-A224-D03E39B24EF0}" type="presOf" srcId="{80CE8740-A889-485A-A797-D46F6D014CE9}" destId="{0DA2A938-492F-45FB-94C9-019E540AA9B5}" srcOrd="0" destOrd="0" presId="urn:microsoft.com/office/officeart/2005/8/layout/default"/>
    <dgm:cxn modelId="{01165858-9C06-48A9-873C-99E5EE5E65C4}" type="presOf" srcId="{05EEC865-C37B-4BD7-8727-42EF7C7193B6}" destId="{B65E8344-F9E0-45AC-9193-B9A65761FBD5}" srcOrd="0" destOrd="0" presId="urn:microsoft.com/office/officeart/2005/8/layout/default"/>
    <dgm:cxn modelId="{FE950262-F680-43CD-9953-DDE5E91A133C}" type="presOf" srcId="{56FFD598-6D4D-464B-B9A4-41A6B98C3C72}" destId="{B440CF5F-FECF-4AFE-B748-0171C87881A0}" srcOrd="0" destOrd="0" presId="urn:microsoft.com/office/officeart/2005/8/layout/default"/>
    <dgm:cxn modelId="{A0774F66-5004-4A18-A8FD-2B3BBD6A9EF7}" srcId="{6E48DFD7-C7FE-4B84-B7EB-DB0C8AE9A4DA}" destId="{05EEC865-C37B-4BD7-8727-42EF7C7193B6}" srcOrd="0" destOrd="0" parTransId="{DCBD12EB-D7CD-4F3F-988C-F7D8F9CED7BC}" sibTransId="{E469E2B5-4747-4F2B-9362-09A91B56702E}"/>
    <dgm:cxn modelId="{17ACE168-3B9A-4B63-BBFA-C90C08C8ACCD}" type="presOf" srcId="{3AF24052-B424-4E52-85DE-4A84AAA6C607}" destId="{AC3010B9-CB97-405C-ACB4-410202210FB1}" srcOrd="0" destOrd="0" presId="urn:microsoft.com/office/officeart/2005/8/layout/default"/>
    <dgm:cxn modelId="{6D8C2672-7832-4122-8615-8BAE36CF2522}" srcId="{6E48DFD7-C7FE-4B84-B7EB-DB0C8AE9A4DA}" destId="{3AF24052-B424-4E52-85DE-4A84AAA6C607}" srcOrd="4" destOrd="0" parTransId="{E8CC5700-F359-480C-B0C8-32B363AB3D83}" sibTransId="{1DF0DB7D-E2CC-4255-872F-846AC3E65036}"/>
    <dgm:cxn modelId="{B649927A-93DE-4826-9A8A-8FEC10C6618E}" type="presOf" srcId="{6E48DFD7-C7FE-4B84-B7EB-DB0C8AE9A4DA}" destId="{7CE6FAC4-32FD-46C5-8AE2-CDB2DE5E56B1}" srcOrd="0" destOrd="0" presId="urn:microsoft.com/office/officeart/2005/8/layout/default"/>
    <dgm:cxn modelId="{8560FD8C-DCC7-4FA8-BBB7-2A1BBAD8C45E}" type="presOf" srcId="{2DD4D200-D2DA-4A3A-B31A-8C822CCDD81A}" destId="{82FF9E1C-A39E-4901-942E-EF7E1B7A8A7D}" srcOrd="0" destOrd="0" presId="urn:microsoft.com/office/officeart/2005/8/layout/default"/>
    <dgm:cxn modelId="{617A5FA9-F76E-4B6F-B395-223A73A45E81}" srcId="{6E48DFD7-C7FE-4B84-B7EB-DB0C8AE9A4DA}" destId="{2DD4D200-D2DA-4A3A-B31A-8C822CCDD81A}" srcOrd="5" destOrd="0" parTransId="{E5B06BE6-9217-4F68-B35C-21BFAFE85340}" sibTransId="{2581CA5B-D337-48BA-83DC-0E479ED42C9A}"/>
    <dgm:cxn modelId="{9D175FAC-4DC0-402C-98B1-4352463B77C8}" type="presOf" srcId="{FF1BF471-1F49-4FF8-ACCB-A03EDC4448FC}" destId="{F83F6D16-43FE-4ADE-A6EB-67A671754C6C}" srcOrd="0" destOrd="0" presId="urn:microsoft.com/office/officeart/2005/8/layout/default"/>
    <dgm:cxn modelId="{8DE80EB0-7A5B-478B-BDC1-424367D1C8B6}" srcId="{6E48DFD7-C7FE-4B84-B7EB-DB0C8AE9A4DA}" destId="{80CE8740-A889-485A-A797-D46F6D014CE9}" srcOrd="1" destOrd="0" parTransId="{748D128B-6776-43F2-A090-0CEBBEA3EDAD}" sibTransId="{AA39C7DF-68A1-46FA-A686-91D588B9EDB4}"/>
    <dgm:cxn modelId="{300711B1-9321-4F87-B216-A9FFCEC316B8}" srcId="{6E48DFD7-C7FE-4B84-B7EB-DB0C8AE9A4DA}" destId="{56FFD598-6D4D-464B-B9A4-41A6B98C3C72}" srcOrd="3" destOrd="0" parTransId="{DCE35C9B-5BB2-4261-A57E-05E08B30681F}" sibTransId="{89FB8327-0A6B-4BDA-8003-DF48C594CEF1}"/>
    <dgm:cxn modelId="{6D71ACBE-2BA5-4E88-B07B-F81DA49708E6}" srcId="{6E48DFD7-C7FE-4B84-B7EB-DB0C8AE9A4DA}" destId="{FF1BF471-1F49-4FF8-ACCB-A03EDC4448FC}" srcOrd="2" destOrd="0" parTransId="{94B33D2F-6EBE-4C01-B0B8-7D91E89ECE82}" sibTransId="{D4B4E5F2-B9A3-40E4-B737-2E7461317E29}"/>
    <dgm:cxn modelId="{42A5FAFB-FCCC-412E-919C-3C5916174DCE}" srcId="{6E48DFD7-C7FE-4B84-B7EB-DB0C8AE9A4DA}" destId="{F8606678-C57C-45B1-B43A-99BA0A3E3723}" srcOrd="7" destOrd="0" parTransId="{0B7E0F68-FCA3-4917-ABBC-F3AAB06992C9}" sibTransId="{926063A7-ADB0-4DE1-8913-F1FD2E8D5B2D}"/>
    <dgm:cxn modelId="{A69A1506-9863-4446-A201-779046388B0D}" type="presParOf" srcId="{7CE6FAC4-32FD-46C5-8AE2-CDB2DE5E56B1}" destId="{B65E8344-F9E0-45AC-9193-B9A65761FBD5}" srcOrd="0" destOrd="0" presId="urn:microsoft.com/office/officeart/2005/8/layout/default"/>
    <dgm:cxn modelId="{34A80751-82F6-424F-9B97-5B1614604F15}" type="presParOf" srcId="{7CE6FAC4-32FD-46C5-8AE2-CDB2DE5E56B1}" destId="{B7B6B5E9-D6B0-4C11-A638-C5E32E87066B}" srcOrd="1" destOrd="0" presId="urn:microsoft.com/office/officeart/2005/8/layout/default"/>
    <dgm:cxn modelId="{E8D308AC-6E28-44BB-808F-36C8B40AED2A}" type="presParOf" srcId="{7CE6FAC4-32FD-46C5-8AE2-CDB2DE5E56B1}" destId="{0DA2A938-492F-45FB-94C9-019E540AA9B5}" srcOrd="2" destOrd="0" presId="urn:microsoft.com/office/officeart/2005/8/layout/default"/>
    <dgm:cxn modelId="{C2DFCB9A-14F3-432D-821D-641F82E7A9DE}" type="presParOf" srcId="{7CE6FAC4-32FD-46C5-8AE2-CDB2DE5E56B1}" destId="{81A07132-61A7-40D6-8E87-B9B7401B9C74}" srcOrd="3" destOrd="0" presId="urn:microsoft.com/office/officeart/2005/8/layout/default"/>
    <dgm:cxn modelId="{9D1B4521-1CBA-464C-AE64-1DA0A0C24896}" type="presParOf" srcId="{7CE6FAC4-32FD-46C5-8AE2-CDB2DE5E56B1}" destId="{F83F6D16-43FE-4ADE-A6EB-67A671754C6C}" srcOrd="4" destOrd="0" presId="urn:microsoft.com/office/officeart/2005/8/layout/default"/>
    <dgm:cxn modelId="{926685D6-ECCC-405F-9DE4-1A78932DC45B}" type="presParOf" srcId="{7CE6FAC4-32FD-46C5-8AE2-CDB2DE5E56B1}" destId="{133096C3-DF20-47F6-A896-1D3C9293EDA1}" srcOrd="5" destOrd="0" presId="urn:microsoft.com/office/officeart/2005/8/layout/default"/>
    <dgm:cxn modelId="{27AEE6A2-337B-4144-BCE4-E023E4053E72}" type="presParOf" srcId="{7CE6FAC4-32FD-46C5-8AE2-CDB2DE5E56B1}" destId="{B440CF5F-FECF-4AFE-B748-0171C87881A0}" srcOrd="6" destOrd="0" presId="urn:microsoft.com/office/officeart/2005/8/layout/default"/>
    <dgm:cxn modelId="{EBECE543-0139-4047-9186-C3D184C0C23F}" type="presParOf" srcId="{7CE6FAC4-32FD-46C5-8AE2-CDB2DE5E56B1}" destId="{C917CF63-C5BD-413D-BBEE-B0599047FFD9}" srcOrd="7" destOrd="0" presId="urn:microsoft.com/office/officeart/2005/8/layout/default"/>
    <dgm:cxn modelId="{8BA648C9-139D-4FB6-83E0-84F93A499EBB}" type="presParOf" srcId="{7CE6FAC4-32FD-46C5-8AE2-CDB2DE5E56B1}" destId="{AC3010B9-CB97-405C-ACB4-410202210FB1}" srcOrd="8" destOrd="0" presId="urn:microsoft.com/office/officeart/2005/8/layout/default"/>
    <dgm:cxn modelId="{5AE2391A-01B8-4AFD-B86B-9F7BB5F811F0}" type="presParOf" srcId="{7CE6FAC4-32FD-46C5-8AE2-CDB2DE5E56B1}" destId="{712BF470-E82A-42AB-B7E3-5692344CB668}" srcOrd="9" destOrd="0" presId="urn:microsoft.com/office/officeart/2005/8/layout/default"/>
    <dgm:cxn modelId="{9AE17D53-CECE-486E-8CDE-5B34DD25030D}" type="presParOf" srcId="{7CE6FAC4-32FD-46C5-8AE2-CDB2DE5E56B1}" destId="{82FF9E1C-A39E-4901-942E-EF7E1B7A8A7D}" srcOrd="10" destOrd="0" presId="urn:microsoft.com/office/officeart/2005/8/layout/default"/>
    <dgm:cxn modelId="{06437DA3-2065-46CF-B90C-284BE367B59D}" type="presParOf" srcId="{7CE6FAC4-32FD-46C5-8AE2-CDB2DE5E56B1}" destId="{46CB8096-7C6C-4F11-A902-391076BCF3A5}" srcOrd="11" destOrd="0" presId="urn:microsoft.com/office/officeart/2005/8/layout/default"/>
    <dgm:cxn modelId="{1A75C7AD-311B-4723-8CA8-19D7FBE88972}" type="presParOf" srcId="{7CE6FAC4-32FD-46C5-8AE2-CDB2DE5E56B1}" destId="{301E29B2-7767-4ED1-94E8-C808A066D2F1}" srcOrd="12" destOrd="0" presId="urn:microsoft.com/office/officeart/2005/8/layout/default"/>
    <dgm:cxn modelId="{218BC918-059F-408D-9B12-78B4DD423CF4}" type="presParOf" srcId="{7CE6FAC4-32FD-46C5-8AE2-CDB2DE5E56B1}" destId="{0EDB7A15-AF92-49AB-9A89-DCC4B74DCED1}" srcOrd="13" destOrd="0" presId="urn:microsoft.com/office/officeart/2005/8/layout/default"/>
    <dgm:cxn modelId="{E44EF3C3-72CA-4792-A32D-CE3596FB7198}" type="presParOf" srcId="{7CE6FAC4-32FD-46C5-8AE2-CDB2DE5E56B1}" destId="{B5313E70-C618-4E3F-B647-50DF0571F3D5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E8344-F9E0-45AC-9193-B9A65761FBD5}">
      <dsp:nvSpPr>
        <dsp:cNvPr id="0" name=""/>
        <dsp:cNvSpPr/>
      </dsp:nvSpPr>
      <dsp:spPr>
        <a:xfrm>
          <a:off x="1816" y="196331"/>
          <a:ext cx="1441191" cy="864714"/>
        </a:xfrm>
        <a:prstGeom prst="roundRect">
          <a:avLst/>
        </a:prstGeom>
        <a:solidFill>
          <a:srgbClr val="87A896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>
              <a:latin typeface="+mj-lt"/>
            </a:rPr>
            <a:t>Exprimer ses besoins</a:t>
          </a:r>
          <a:r>
            <a:rPr lang="fr-FR" sz="1000" kern="1200" dirty="0">
              <a:latin typeface="+mj-lt"/>
            </a:rPr>
            <a:t> (diagnostic éducatif) et informer son entourage</a:t>
          </a:r>
        </a:p>
      </dsp:txBody>
      <dsp:txXfrm>
        <a:off x="44028" y="238543"/>
        <a:ext cx="1356767" cy="780290"/>
      </dsp:txXfrm>
    </dsp:sp>
    <dsp:sp modelId="{0DA2A938-492F-45FB-94C9-019E540AA9B5}">
      <dsp:nvSpPr>
        <dsp:cNvPr id="0" name=""/>
        <dsp:cNvSpPr/>
      </dsp:nvSpPr>
      <dsp:spPr>
        <a:xfrm>
          <a:off x="1587127" y="196331"/>
          <a:ext cx="1441191" cy="864714"/>
        </a:xfrm>
        <a:prstGeom prst="roundRect">
          <a:avLst/>
        </a:prstGeom>
        <a:solidFill>
          <a:srgbClr val="ACC5B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>
              <a:latin typeface="+mj-lt"/>
            </a:rPr>
            <a:t>Comprendre et expliquer</a:t>
          </a:r>
          <a:r>
            <a:rPr lang="fr-FR" sz="1000" kern="1200" dirty="0">
              <a:latin typeface="+mj-lt"/>
            </a:rPr>
            <a:t> sa maladie et son traitement (compétence d’intelligibilité)</a:t>
          </a:r>
        </a:p>
      </dsp:txBody>
      <dsp:txXfrm>
        <a:off x="1629339" y="238543"/>
        <a:ext cx="1356767" cy="780290"/>
      </dsp:txXfrm>
    </dsp:sp>
    <dsp:sp modelId="{F83F6D16-43FE-4ADE-A6EB-67A671754C6C}">
      <dsp:nvSpPr>
        <dsp:cNvPr id="0" name=""/>
        <dsp:cNvSpPr/>
      </dsp:nvSpPr>
      <dsp:spPr>
        <a:xfrm>
          <a:off x="3172437" y="196331"/>
          <a:ext cx="1441191" cy="86471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>
              <a:latin typeface="+mj-lt"/>
            </a:rPr>
            <a:t>Repérer les signes d’alerte </a:t>
          </a:r>
          <a:r>
            <a:rPr lang="fr-FR" sz="1000" b="0" kern="1200" dirty="0">
              <a:latin typeface="+mj-lt"/>
            </a:rPr>
            <a:t>(</a:t>
          </a:r>
          <a:r>
            <a:rPr lang="fr-FR" sz="1000" kern="1200" dirty="0">
              <a:latin typeface="+mj-lt"/>
            </a:rPr>
            <a:t>compétences de sécurité fondamentale)     </a:t>
          </a:r>
        </a:p>
      </dsp:txBody>
      <dsp:txXfrm>
        <a:off x="3214649" y="238543"/>
        <a:ext cx="1356767" cy="780290"/>
      </dsp:txXfrm>
    </dsp:sp>
    <dsp:sp modelId="{B440CF5F-FECF-4AFE-B748-0171C87881A0}">
      <dsp:nvSpPr>
        <dsp:cNvPr id="0" name=""/>
        <dsp:cNvSpPr/>
      </dsp:nvSpPr>
      <dsp:spPr>
        <a:xfrm>
          <a:off x="4757748" y="196331"/>
          <a:ext cx="1441191" cy="864714"/>
        </a:xfrm>
        <a:prstGeom prst="roundRect">
          <a:avLst/>
        </a:prstGeom>
        <a:solidFill>
          <a:schemeClr val="accent6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>
              <a:latin typeface="+mj-lt"/>
            </a:rPr>
            <a:t>Faire face et décider la conduite à tenir face à une crise : </a:t>
          </a:r>
          <a:r>
            <a:rPr lang="fr-FR" sz="1000" b="0" kern="1200">
              <a:latin typeface="+mj-lt"/>
            </a:rPr>
            <a:t>(s</a:t>
          </a:r>
          <a:r>
            <a:rPr lang="fr-FR" sz="1000" kern="1200">
              <a:latin typeface="+mj-lt"/>
            </a:rPr>
            <a:t>ecourisme de soi)</a:t>
          </a:r>
          <a:endParaRPr lang="fr-FR" sz="1000" kern="1200" dirty="0">
            <a:latin typeface="+mj-lt"/>
          </a:endParaRPr>
        </a:p>
      </dsp:txBody>
      <dsp:txXfrm>
        <a:off x="4799960" y="238543"/>
        <a:ext cx="1356767" cy="780290"/>
      </dsp:txXfrm>
    </dsp:sp>
    <dsp:sp modelId="{AC3010B9-CB97-405C-ACB4-410202210FB1}">
      <dsp:nvSpPr>
        <dsp:cNvPr id="0" name=""/>
        <dsp:cNvSpPr/>
      </dsp:nvSpPr>
      <dsp:spPr>
        <a:xfrm>
          <a:off x="1816" y="1205165"/>
          <a:ext cx="1441191" cy="864714"/>
        </a:xfrm>
        <a:prstGeom prst="roundRect">
          <a:avLst/>
        </a:prstGeom>
        <a:solidFill>
          <a:srgbClr val="34615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>
              <a:latin typeface="+mj-lt"/>
            </a:rPr>
            <a:t>Appliquer au quotidien</a:t>
          </a:r>
          <a:r>
            <a:rPr lang="fr-FR" sz="1000" kern="1200" dirty="0">
              <a:latin typeface="+mj-lt"/>
            </a:rPr>
            <a:t> ajuster le traitement, adapter les posologies, diététique</a:t>
          </a:r>
        </a:p>
      </dsp:txBody>
      <dsp:txXfrm>
        <a:off x="44028" y="1247377"/>
        <a:ext cx="1356767" cy="780290"/>
      </dsp:txXfrm>
    </dsp:sp>
    <dsp:sp modelId="{82FF9E1C-A39E-4901-942E-EF7E1B7A8A7D}">
      <dsp:nvSpPr>
        <dsp:cNvPr id="0" name=""/>
        <dsp:cNvSpPr/>
      </dsp:nvSpPr>
      <dsp:spPr>
        <a:xfrm>
          <a:off x="1587127" y="1205165"/>
          <a:ext cx="1441191" cy="86471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>
              <a:latin typeface="+mj-lt"/>
            </a:rPr>
            <a:t>Savoir pratiquer et faire</a:t>
          </a:r>
          <a:r>
            <a:rPr lang="fr-FR" sz="1000" kern="1200" dirty="0">
              <a:latin typeface="+mj-lt"/>
            </a:rPr>
            <a:t>  : exercer les techniques (compétence autour d’un savoir faire).          </a:t>
          </a:r>
        </a:p>
      </dsp:txBody>
      <dsp:txXfrm>
        <a:off x="1629339" y="1247377"/>
        <a:ext cx="1356767" cy="780290"/>
      </dsp:txXfrm>
    </dsp:sp>
    <dsp:sp modelId="{301E29B2-7767-4ED1-94E8-C808A066D2F1}">
      <dsp:nvSpPr>
        <dsp:cNvPr id="0" name=""/>
        <dsp:cNvSpPr/>
      </dsp:nvSpPr>
      <dsp:spPr>
        <a:xfrm>
          <a:off x="3172437" y="1205165"/>
          <a:ext cx="1441191" cy="864714"/>
        </a:xfrm>
        <a:prstGeom prst="roundRect">
          <a:avLst/>
        </a:prstGeom>
        <a:solidFill>
          <a:srgbClr val="ACC5B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>
              <a:latin typeface="+mj-lt"/>
            </a:rPr>
            <a:t>Ajuster son traitement</a:t>
          </a:r>
          <a:r>
            <a:rPr lang="fr-FR" sz="1000" kern="1200" dirty="0">
              <a:latin typeface="+mj-lt"/>
            </a:rPr>
            <a:t> si changement de son contexte de vie</a:t>
          </a:r>
        </a:p>
      </dsp:txBody>
      <dsp:txXfrm>
        <a:off x="3214649" y="1247377"/>
        <a:ext cx="1356767" cy="780290"/>
      </dsp:txXfrm>
    </dsp:sp>
    <dsp:sp modelId="{B5313E70-C618-4E3F-B647-50DF0571F3D5}">
      <dsp:nvSpPr>
        <dsp:cNvPr id="0" name=""/>
        <dsp:cNvSpPr/>
      </dsp:nvSpPr>
      <dsp:spPr>
        <a:xfrm>
          <a:off x="4757748" y="1205165"/>
          <a:ext cx="1441191" cy="864714"/>
        </a:xfrm>
        <a:prstGeom prst="roundRect">
          <a:avLst/>
        </a:prstGeom>
        <a:solidFill>
          <a:srgbClr val="87A896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>
              <a:latin typeface="+mj-lt"/>
            </a:rPr>
            <a:t>Savoir utiliser à bon escient les ressources du système de soins</a:t>
          </a:r>
          <a:endParaRPr lang="fr-FR" sz="1000" b="1" kern="1200" dirty="0">
            <a:latin typeface="+mj-lt"/>
          </a:endParaRPr>
        </a:p>
      </dsp:txBody>
      <dsp:txXfrm>
        <a:off x="4799960" y="1247377"/>
        <a:ext cx="1356767" cy="780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4235166" y="12344"/>
            <a:ext cx="26228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Mémo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AE66E8-957B-41E2-9901-0E0164DA242E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D5B59661-5646-42D4-A973-16F076C45B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64"/>
            <a:ext cx="951058" cy="80308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B755BC0A-528F-4534-BBCA-590F5214EDC9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A80F84B-05FA-45AF-B348-706FAABA5C39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6CDA18A5-4A6C-0745-A966-FA6B819DF6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191" y="113783"/>
            <a:ext cx="619984" cy="573293"/>
          </a:xfrm>
          <a:prstGeom prst="rect">
            <a:avLst/>
          </a:prstGeom>
        </p:spPr>
      </p:pic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4EEA88B6-F5F3-6D48-BA4B-262C49305C13}"/>
              </a:ext>
            </a:extLst>
          </p:cNvPr>
          <p:cNvSpPr/>
          <p:nvPr userDrawn="1"/>
        </p:nvSpPr>
        <p:spPr>
          <a:xfrm>
            <a:off x="0" y="9100337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F5C5190-0C34-344F-B2C1-512BD70C1C6B}"/>
              </a:ext>
            </a:extLst>
          </p:cNvPr>
          <p:cNvSpPr/>
          <p:nvPr userDrawn="1"/>
        </p:nvSpPr>
        <p:spPr>
          <a:xfrm>
            <a:off x="732118" y="9363071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D81A988-2F27-6D44-8979-C374489A090D}"/>
              </a:ext>
            </a:extLst>
          </p:cNvPr>
          <p:cNvSpPr/>
          <p:nvPr userDrawn="1"/>
        </p:nvSpPr>
        <p:spPr>
          <a:xfrm>
            <a:off x="732118" y="9531258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1" name="Image 20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273B8F2E-5C8E-B640-A471-71DEF4FDCF3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28910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/>
              <a:t>M19. l’éducation Thérapeutique du Patient (ETP)</a:t>
            </a:r>
          </a:p>
        </p:txBody>
      </p:sp>
      <p:sp>
        <p:nvSpPr>
          <p:cNvPr id="37" name="Espace réservé du contenu 2">
            <a:extLst>
              <a:ext uri="{FF2B5EF4-FFF2-40B4-BE49-F238E27FC236}">
                <a16:creationId xmlns:a16="http://schemas.microsoft.com/office/drawing/2014/main" id="{40312AC9-F18A-B447-830E-A4BA8124B145}"/>
              </a:ext>
            </a:extLst>
          </p:cNvPr>
          <p:cNvSpPr txBox="1">
            <a:spLocks/>
          </p:cNvSpPr>
          <p:nvPr/>
        </p:nvSpPr>
        <p:spPr>
          <a:xfrm>
            <a:off x="206734" y="1442394"/>
            <a:ext cx="6444532" cy="1935428"/>
          </a:xfrm>
          <a:prstGeom prst="rect">
            <a:avLst/>
          </a:prstGeom>
        </p:spPr>
        <p:txBody>
          <a:bodyPr lIns="9000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ct val="100000"/>
              </a:lnSpc>
              <a:spcBef>
                <a:spcPct val="0"/>
              </a:spcBef>
            </a:pPr>
            <a:r>
              <a:rPr lang="fr-FR" sz="18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Grands Principes :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/>
              <a:t>L’éducation thérapeutique vise à aider les patients à acquérir ou maintenir les compétences dont ils ont besoin pour gérer au mieux leur vie avec une maladie chronique. Elle a pour but de les aider (ainsi que leurs familles) à </a:t>
            </a:r>
            <a:r>
              <a:rPr lang="fr-FR" b="1" dirty="0"/>
              <a:t>mieux comprendre leur maladie et leur traitement</a:t>
            </a:r>
            <a:endParaRPr lang="fr-FR" dirty="0"/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/>
              <a:t>Elle inclut des </a:t>
            </a:r>
            <a:r>
              <a:rPr lang="fr-FR" b="1" dirty="0"/>
              <a:t>activités organisées entre plusieurs professionnels de santé </a:t>
            </a:r>
            <a:r>
              <a:rPr lang="fr-FR" dirty="0"/>
              <a:t>conçues pour rendre les patients conscients et informés de leur maladie, des soins, de l’organisation et des procédures hospitalières, et des comportements liés à la santé et à la maladie.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/>
              <a:t>Le patient est inscrit dans un </a:t>
            </a:r>
            <a:r>
              <a:rPr lang="fr-FR" b="1" dirty="0"/>
              <a:t>parcours de plusieurs séances</a:t>
            </a:r>
            <a:r>
              <a:rPr lang="fr-FR" dirty="0"/>
              <a:t> dans lequel chaque professionnel de santé intervient en fonction de ses compétences.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/>
              <a:t>L’éducation thérapeutique constitue pour le pharmacien un moyen de </a:t>
            </a:r>
            <a:r>
              <a:rPr lang="fr-FR" b="1" dirty="0"/>
              <a:t>développer son savoir-faire relationnel avec ses patients,</a:t>
            </a:r>
            <a:r>
              <a:rPr lang="fr-FR" dirty="0"/>
              <a:t> une </a:t>
            </a:r>
            <a:r>
              <a:rPr lang="fr-FR" b="1" dirty="0"/>
              <a:t>opportunité de mettre en exergue son expertise </a:t>
            </a:r>
            <a:r>
              <a:rPr lang="fr-FR" dirty="0"/>
              <a:t>et une </a:t>
            </a:r>
            <a:r>
              <a:rPr lang="fr-FR" b="1" dirty="0"/>
              <a:t>nouvelle source de rémunération</a:t>
            </a:r>
            <a:r>
              <a:rPr lang="fr-FR" dirty="0"/>
              <a:t>.</a:t>
            </a:r>
          </a:p>
        </p:txBody>
      </p:sp>
      <p:sp>
        <p:nvSpPr>
          <p:cNvPr id="41" name="Espace réservé du contenu 2">
            <a:extLst>
              <a:ext uri="{FF2B5EF4-FFF2-40B4-BE49-F238E27FC236}">
                <a16:creationId xmlns:a16="http://schemas.microsoft.com/office/drawing/2014/main" id="{4F9FE766-EAE8-774F-A399-B2021FFEA01E}"/>
              </a:ext>
            </a:extLst>
          </p:cNvPr>
          <p:cNvSpPr txBox="1">
            <a:spLocks/>
          </p:cNvSpPr>
          <p:nvPr/>
        </p:nvSpPr>
        <p:spPr>
          <a:xfrm>
            <a:off x="206734" y="3911065"/>
            <a:ext cx="5868602" cy="1383747"/>
          </a:xfrm>
          <a:prstGeom prst="rect">
            <a:avLst/>
          </a:prstGeom>
        </p:spPr>
        <p:txBody>
          <a:bodyPr lIns="9000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457200">
              <a:lnSpc>
                <a:spcPct val="100000"/>
              </a:lnSpc>
              <a:spcBef>
                <a:spcPct val="0"/>
              </a:spcBef>
            </a:pPr>
            <a:r>
              <a:rPr lang="fr-FR" sz="18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Conditions de mise en œuvre :</a:t>
            </a:r>
          </a:p>
          <a:p>
            <a:pPr marL="182563" lvl="1" indent="-182563">
              <a:buClr>
                <a:srgbClr val="34615A"/>
              </a:buClr>
              <a:buFont typeface="Police système"/>
              <a:buChar char="●"/>
            </a:pPr>
            <a:r>
              <a:rPr lang="fr-FR" sz="1100" dirty="0"/>
              <a:t>Au moins 2 professionnels de santé au sein du programme</a:t>
            </a:r>
          </a:p>
          <a:p>
            <a:pPr marL="182563" lvl="1" indent="-182563">
              <a:buClr>
                <a:srgbClr val="34615A"/>
              </a:buClr>
              <a:buFont typeface="Police système"/>
              <a:buChar char="●"/>
            </a:pPr>
            <a:r>
              <a:rPr lang="fr-FR" sz="1100" dirty="0"/>
              <a:t>Un médecin obligatoirement</a:t>
            </a:r>
          </a:p>
          <a:p>
            <a:pPr marL="182563" lvl="1" indent="-182563">
              <a:buClr>
                <a:srgbClr val="34615A"/>
              </a:buClr>
              <a:buFont typeface="Police système"/>
              <a:buChar char="●"/>
            </a:pPr>
            <a:r>
              <a:rPr lang="fr-FR" sz="1100" dirty="0"/>
              <a:t>Ayant tous suivi au minium 40 heures de formation spécifique à l’ETP</a:t>
            </a:r>
          </a:p>
          <a:p>
            <a:pPr marL="182563" lvl="1" indent="-182563">
              <a:buClr>
                <a:srgbClr val="34615A"/>
              </a:buClr>
              <a:buFont typeface="Police système"/>
              <a:buChar char="●"/>
            </a:pPr>
            <a:r>
              <a:rPr lang="fr-FR" sz="1100" dirty="0"/>
              <a:t>Tout programme d’ETP doit être soumis à l’autorisation de l’ARS</a:t>
            </a:r>
          </a:p>
        </p:txBody>
      </p:sp>
      <p:sp>
        <p:nvSpPr>
          <p:cNvPr id="43" name="Espace réservé du contenu 2">
            <a:extLst>
              <a:ext uri="{FF2B5EF4-FFF2-40B4-BE49-F238E27FC236}">
                <a16:creationId xmlns:a16="http://schemas.microsoft.com/office/drawing/2014/main" id="{9490AF84-3776-7941-8646-F59496BA19E4}"/>
              </a:ext>
            </a:extLst>
          </p:cNvPr>
          <p:cNvSpPr txBox="1">
            <a:spLocks/>
          </p:cNvSpPr>
          <p:nvPr/>
        </p:nvSpPr>
        <p:spPr>
          <a:xfrm>
            <a:off x="238428" y="5262666"/>
            <a:ext cx="6322644" cy="4281339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87A896"/>
                </a:solidFill>
              </a:rPr>
              <a:t>Grâce au programme le patient atteint d’une maladie chronique doit acquérir 8 compétences :</a:t>
            </a:r>
          </a:p>
          <a:p>
            <a:endParaRPr lang="fr-FR" dirty="0"/>
          </a:p>
        </p:txBody>
      </p:sp>
      <p:graphicFrame>
        <p:nvGraphicFramePr>
          <p:cNvPr id="44" name="Diagramme 43">
            <a:extLst>
              <a:ext uri="{FF2B5EF4-FFF2-40B4-BE49-F238E27FC236}">
                <a16:creationId xmlns:a16="http://schemas.microsoft.com/office/drawing/2014/main" id="{32EF8CC3-EA06-1F4F-B2C9-8C493605C1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461211"/>
              </p:ext>
            </p:extLst>
          </p:nvPr>
        </p:nvGraphicFramePr>
        <p:xfrm>
          <a:off x="328622" y="5391991"/>
          <a:ext cx="6200756" cy="2266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00A96B8F-E093-4E52-A177-1EC2B38CBBDF}"/>
              </a:ext>
            </a:extLst>
          </p:cNvPr>
          <p:cNvSpPr txBox="1">
            <a:spLocks/>
          </p:cNvSpPr>
          <p:nvPr/>
        </p:nvSpPr>
        <p:spPr>
          <a:xfrm>
            <a:off x="206734" y="7658203"/>
            <a:ext cx="6386032" cy="1610805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457200">
              <a:lnSpc>
                <a:spcPct val="100000"/>
              </a:lnSpc>
              <a:spcBef>
                <a:spcPts val="0"/>
              </a:spcBef>
            </a:pPr>
            <a:r>
              <a:rPr lang="fr-FR" sz="18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Patients Concernés :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Toute personne, enfant et ses parents, adolescent, adulte ayant une maladie chronique. </a:t>
            </a:r>
            <a:br>
              <a:rPr lang="fr-FR" dirty="0"/>
            </a:br>
            <a:r>
              <a:rPr lang="fr-FR" sz="1000" dirty="0"/>
              <a:t>(diabète, asthme, SIDA, addictions…)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Le patient a toute liberté de participer ou non à une ETP. Si le patient accepte une ETP, il peut en négocier les buts et les modalités de mise en œuvre.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Les proches peuvent être associés à la démarche d’ETP, s’ils le souhaitent.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98006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28CDE-B7BE-4894-88AB-B5234155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/>
              <a:t>M19. l’éducation Thérapeutique du Patient (ETP)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AA926794-1F3F-8444-874F-4BE23FFB677B}"/>
              </a:ext>
            </a:extLst>
          </p:cNvPr>
          <p:cNvSpPr txBox="1">
            <a:spLocks/>
          </p:cNvSpPr>
          <p:nvPr/>
        </p:nvSpPr>
        <p:spPr>
          <a:xfrm>
            <a:off x="206734" y="1551576"/>
            <a:ext cx="5965408" cy="374463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fr-FR" cap="none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Structuration de L’ETP :</a:t>
            </a:r>
            <a:endParaRPr lang="fr-FR" dirty="0">
              <a:solidFill>
                <a:srgbClr val="34615A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3" name="Rectangle à coins arrondis 3">
            <a:extLst>
              <a:ext uri="{FF2B5EF4-FFF2-40B4-BE49-F238E27FC236}">
                <a16:creationId xmlns:a16="http://schemas.microsoft.com/office/drawing/2014/main" id="{CA6FBD6E-AB7A-1C46-B698-255EAEEF4C1E}"/>
              </a:ext>
            </a:extLst>
          </p:cNvPr>
          <p:cNvSpPr/>
          <p:nvPr/>
        </p:nvSpPr>
        <p:spPr>
          <a:xfrm>
            <a:off x="370800" y="1930561"/>
            <a:ext cx="6171148" cy="289441"/>
          </a:xfrm>
          <a:prstGeom prst="roundRect">
            <a:avLst/>
          </a:prstGeom>
          <a:ln>
            <a:solidFill>
              <a:srgbClr val="34615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-Light" pitchFamily="34" charset="0"/>
              </a:rPr>
              <a:t>Prise en charge d’un patient dont la maladie chronique a été diagnostiquée</a:t>
            </a:r>
          </a:p>
        </p:txBody>
      </p:sp>
      <p:sp>
        <p:nvSpPr>
          <p:cNvPr id="15" name="Rectangle à coins arrondis 8">
            <a:extLst>
              <a:ext uri="{FF2B5EF4-FFF2-40B4-BE49-F238E27FC236}">
                <a16:creationId xmlns:a16="http://schemas.microsoft.com/office/drawing/2014/main" id="{47B32BD4-CFEA-E047-93A0-C869E629FE0D}"/>
              </a:ext>
            </a:extLst>
          </p:cNvPr>
          <p:cNvSpPr/>
          <p:nvPr/>
        </p:nvSpPr>
        <p:spPr>
          <a:xfrm>
            <a:off x="377151" y="2394482"/>
            <a:ext cx="6171148" cy="289441"/>
          </a:xfrm>
          <a:prstGeom prst="roundRect">
            <a:avLst/>
          </a:prstGeom>
          <a:ln>
            <a:solidFill>
              <a:srgbClr val="34615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-Light" pitchFamily="34" charset="0"/>
              </a:rPr>
              <a:t>Proposition de l’ETP au patient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D967FDC2-B80C-6E4F-9363-886A67F4F5C3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>
            <a:off x="3456374" y="2220002"/>
            <a:ext cx="6351" cy="174480"/>
          </a:xfrm>
          <a:prstGeom prst="straightConnector1">
            <a:avLst/>
          </a:prstGeom>
          <a:ln>
            <a:solidFill>
              <a:srgbClr val="34615A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2">
            <a:extLst>
              <a:ext uri="{FF2B5EF4-FFF2-40B4-BE49-F238E27FC236}">
                <a16:creationId xmlns:a16="http://schemas.microsoft.com/office/drawing/2014/main" id="{3E0B55FA-E181-4E41-B7AD-22BFE6EF91AF}"/>
              </a:ext>
            </a:extLst>
          </p:cNvPr>
          <p:cNvSpPr/>
          <p:nvPr/>
        </p:nvSpPr>
        <p:spPr>
          <a:xfrm>
            <a:off x="377151" y="2858403"/>
            <a:ext cx="6164079" cy="911096"/>
          </a:xfrm>
          <a:prstGeom prst="roundRect">
            <a:avLst>
              <a:gd name="adj" fmla="val 6923"/>
            </a:avLst>
          </a:prstGeom>
          <a:ln>
            <a:solidFill>
              <a:srgbClr val="34615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-Light" pitchFamily="34" charset="0"/>
              </a:rPr>
              <a:t>Coordination des acteurs impliqués dans la prise en charge du patient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Organiser des échanges multi professionnels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Identifier qui fait, quoi, quand, comment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Identifier un interlocuteur privilégié du patient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Favoriser la participation du patient aux décisions &amp; Définir des priorités avec lui</a:t>
            </a:r>
          </a:p>
        </p:txBody>
      </p:sp>
      <p:sp>
        <p:nvSpPr>
          <p:cNvPr id="19" name="Rectangle à coins arrondis 13">
            <a:extLst>
              <a:ext uri="{FF2B5EF4-FFF2-40B4-BE49-F238E27FC236}">
                <a16:creationId xmlns:a16="http://schemas.microsoft.com/office/drawing/2014/main" id="{D89F7325-ADBF-7F44-A0D1-92AC4D5402ED}"/>
              </a:ext>
            </a:extLst>
          </p:cNvPr>
          <p:cNvSpPr/>
          <p:nvPr/>
        </p:nvSpPr>
        <p:spPr>
          <a:xfrm>
            <a:off x="377151" y="3943979"/>
            <a:ext cx="6171148" cy="911096"/>
          </a:xfrm>
          <a:prstGeom prst="roundRect">
            <a:avLst>
              <a:gd name="adj" fmla="val 7300"/>
            </a:avLst>
          </a:prstGeom>
          <a:ln>
            <a:solidFill>
              <a:srgbClr val="34615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-Light" pitchFamily="34" charset="0"/>
              </a:rPr>
              <a:t>Mise en œuvre de l’éducation thérapeutique du patient avec son accord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Élaborer un diagnostic éducatif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Définir un programme personnalisé d’ETP avec des priorités d’apprentissage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Planifier et mettre en œuvre les séances d’ETP individuelles ou collectives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Réaliser une évaluation des compétences acquises</a:t>
            </a:r>
          </a:p>
        </p:txBody>
      </p:sp>
      <p:sp>
        <p:nvSpPr>
          <p:cNvPr id="20" name="Rectangle à coins arrondis 14">
            <a:extLst>
              <a:ext uri="{FF2B5EF4-FFF2-40B4-BE49-F238E27FC236}">
                <a16:creationId xmlns:a16="http://schemas.microsoft.com/office/drawing/2014/main" id="{E5229FD9-6EBB-B84E-8C46-1381A32ECCE0}"/>
              </a:ext>
            </a:extLst>
          </p:cNvPr>
          <p:cNvSpPr/>
          <p:nvPr/>
        </p:nvSpPr>
        <p:spPr>
          <a:xfrm>
            <a:off x="370800" y="5029555"/>
            <a:ext cx="6164079" cy="596920"/>
          </a:xfrm>
          <a:prstGeom prst="roundRect">
            <a:avLst>
              <a:gd name="adj" fmla="val 8341"/>
            </a:avLst>
          </a:prstGeom>
          <a:ln>
            <a:solidFill>
              <a:srgbClr val="34615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-Light" pitchFamily="34" charset="0"/>
              </a:rPr>
              <a:t>Coordination des acteurs impliqués dans la prise en charge du patient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Transmettre la synthèse du diagnostic éducatif, le programme individuel et les évaluations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Organiser les échanges </a:t>
            </a:r>
            <a:r>
              <a:rPr lang="fr-FR" sz="100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multi professionnels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Helvetica-Light" pitchFamily="34" charset="0"/>
            </a:endParaRPr>
          </a:p>
        </p:txBody>
      </p:sp>
      <p:sp>
        <p:nvSpPr>
          <p:cNvPr id="21" name="Rectangle à coins arrondis 15">
            <a:extLst>
              <a:ext uri="{FF2B5EF4-FFF2-40B4-BE49-F238E27FC236}">
                <a16:creationId xmlns:a16="http://schemas.microsoft.com/office/drawing/2014/main" id="{EEF62391-6808-554D-8F1C-FC94C56B0E42}"/>
              </a:ext>
            </a:extLst>
          </p:cNvPr>
          <p:cNvSpPr/>
          <p:nvPr/>
        </p:nvSpPr>
        <p:spPr>
          <a:xfrm>
            <a:off x="383502" y="5800956"/>
            <a:ext cx="6164079" cy="629960"/>
          </a:xfrm>
          <a:prstGeom prst="roundRect">
            <a:avLst/>
          </a:prstGeom>
          <a:ln>
            <a:solidFill>
              <a:srgbClr val="34615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-Light" pitchFamily="34" charset="0"/>
              </a:rPr>
              <a:t>Suivi médical et éducatif et/ou Demandes du patient</a:t>
            </a:r>
          </a:p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-Light" pitchFamily="34" charset="0"/>
              </a:rPr>
              <a:t>Selon les cas : Redéfinition des objectifs, Ajustement du traitement, Actualisation du diagnostic éducatif, ETP de suivi régulier, ETP de suivi approfondi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471ECCB2-4AD5-E042-9735-920A72D00219}"/>
              </a:ext>
            </a:extLst>
          </p:cNvPr>
          <p:cNvCxnSpPr>
            <a:cxnSpLocks/>
            <a:stCxn id="15" idx="2"/>
            <a:endCxn id="18" idx="0"/>
          </p:cNvCxnSpPr>
          <p:nvPr/>
        </p:nvCxnSpPr>
        <p:spPr>
          <a:xfrm flipH="1">
            <a:off x="3459191" y="2683923"/>
            <a:ext cx="3534" cy="174480"/>
          </a:xfrm>
          <a:prstGeom prst="straightConnector1">
            <a:avLst/>
          </a:prstGeom>
          <a:ln>
            <a:solidFill>
              <a:srgbClr val="34615A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50934844-ABF3-6644-B3C4-F80B28F9DE83}"/>
              </a:ext>
            </a:extLst>
          </p:cNvPr>
          <p:cNvCxnSpPr>
            <a:cxnSpLocks/>
            <a:stCxn id="18" idx="2"/>
            <a:endCxn id="19" idx="0"/>
          </p:cNvCxnSpPr>
          <p:nvPr/>
        </p:nvCxnSpPr>
        <p:spPr>
          <a:xfrm>
            <a:off x="3459191" y="3769499"/>
            <a:ext cx="3534" cy="174480"/>
          </a:xfrm>
          <a:prstGeom prst="straightConnector1">
            <a:avLst/>
          </a:prstGeom>
          <a:ln>
            <a:solidFill>
              <a:srgbClr val="34615A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6C2FDFC2-4DA1-584D-ABF3-B178C903570A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 flipH="1">
            <a:off x="3452840" y="4855075"/>
            <a:ext cx="9885" cy="174480"/>
          </a:xfrm>
          <a:prstGeom prst="straightConnector1">
            <a:avLst/>
          </a:prstGeom>
          <a:ln>
            <a:solidFill>
              <a:srgbClr val="34615A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BBE2DCE-B673-3247-B88C-8F252478EA46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>
          <a:xfrm>
            <a:off x="3452840" y="5626475"/>
            <a:ext cx="12702" cy="174481"/>
          </a:xfrm>
          <a:prstGeom prst="straightConnector1">
            <a:avLst/>
          </a:prstGeom>
          <a:ln>
            <a:solidFill>
              <a:srgbClr val="34615A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9C64B186-6115-3A46-90B0-9026DFA77DC8}"/>
              </a:ext>
            </a:extLst>
          </p:cNvPr>
          <p:cNvSpPr/>
          <p:nvPr/>
        </p:nvSpPr>
        <p:spPr>
          <a:xfrm>
            <a:off x="348562" y="6746837"/>
            <a:ext cx="623395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Comment débuter : </a:t>
            </a:r>
          </a:p>
          <a:p>
            <a:pPr marL="0" lvl="1"/>
            <a:endParaRPr lang="fr-FR" sz="1100" dirty="0"/>
          </a:p>
          <a:p>
            <a:pPr marL="171450" lvl="1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Rejoindre un réseau de soins qui pratique l’ETP ( ex. réseaux diabète)</a:t>
            </a:r>
          </a:p>
          <a:p>
            <a:pPr marL="171450" lvl="1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S’appuyer sur une coopération interprofessionnelle (Communautés Professionnelles Territoriales de Santé, Maison de Santé Pluriprofessionnelle, Equipes de Soins Primaires…)</a:t>
            </a:r>
          </a:p>
          <a:p>
            <a:pPr marL="171450" lvl="1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Se renseigner auprès des ARS pour être intégré aux programmes en place ou en cours d’élaboration</a:t>
            </a:r>
          </a:p>
          <a:p>
            <a:pPr marL="171450" lvl="1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Se former</a:t>
            </a:r>
          </a:p>
          <a:p>
            <a:pPr marL="171450" lvl="1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Se positionner auprès de ces structures comme spécialiste du médicament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E3A2872E-2B3B-F246-A9B1-638D91048027}"/>
              </a:ext>
            </a:extLst>
          </p:cNvPr>
          <p:cNvSpPr txBox="1">
            <a:spLocks/>
          </p:cNvSpPr>
          <p:nvPr/>
        </p:nvSpPr>
        <p:spPr>
          <a:xfrm>
            <a:off x="0" y="8732669"/>
            <a:ext cx="5098942" cy="178855"/>
          </a:xfrm>
          <a:prstGeom prst="rect">
            <a:avLst/>
          </a:prstGeom>
          <a:solidFill>
            <a:srgbClr val="D0E6E2"/>
          </a:solidFill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b="1" dirty="0"/>
              <a:t>Références : </a:t>
            </a:r>
            <a:r>
              <a:rPr lang="fr-FR" sz="900" dirty="0"/>
              <a:t>Recommandations ETP (HAS)</a:t>
            </a:r>
          </a:p>
        </p:txBody>
      </p:sp>
    </p:spTree>
    <p:extLst>
      <p:ext uri="{BB962C8B-B14F-4D97-AF65-F5344CB8AC3E}">
        <p14:creationId xmlns:p14="http://schemas.microsoft.com/office/powerpoint/2010/main" val="27004089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2260</TotalTime>
  <Words>645</Words>
  <Application>Microsoft Macintosh PowerPoint</Application>
  <PresentationFormat>Format A4 (210 x 297 mm)</PresentationFormat>
  <Paragraphs>51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Helvetica Light</vt:lpstr>
      <vt:lpstr>Helvetica Neue</vt:lpstr>
      <vt:lpstr>Helvetica-Light</vt:lpstr>
      <vt:lpstr>Police système</vt:lpstr>
      <vt:lpstr>Wingdings</vt:lpstr>
      <vt:lpstr>Thème Office</vt:lpstr>
      <vt:lpstr>M19. l’éducation Thérapeutique du Patient (ETP)</vt:lpstr>
      <vt:lpstr>M19. l’éducation Thérapeutique du Patient (ETP)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96</cp:revision>
  <dcterms:created xsi:type="dcterms:W3CDTF">2019-09-09T06:31:24Z</dcterms:created>
  <dcterms:modified xsi:type="dcterms:W3CDTF">2019-12-19T11:13:57Z</dcterms:modified>
</cp:coreProperties>
</file>