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59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558"/>
  </p:normalViewPr>
  <p:slideViewPr>
    <p:cSldViewPr snapToGrid="0">
      <p:cViewPr>
        <p:scale>
          <a:sx n="75" d="100"/>
          <a:sy n="75" d="100"/>
        </p:scale>
        <p:origin x="3606" y="-228"/>
      </p:cViewPr>
      <p:guideLst>
        <p:guide orient="horz" pos="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131036" cy="40970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accent3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2131033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3493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2796639" y="10050383"/>
            <a:ext cx="0" cy="287088"/>
          </a:xfrm>
          <a:prstGeom prst="line">
            <a:avLst/>
          </a:prstGeom>
          <a:ln w="635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6639" y="9983386"/>
            <a:ext cx="2737506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accent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legifrance.gouv.fr/jorf/id/JORFTEXT00004284565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www.has-sante.fr/jcms/c_1241714/fr/education-therapeutique-du-patient-etp" TargetMode="External"/><Relationship Id="rId9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499" y="1847327"/>
            <a:ext cx="5562320" cy="399096"/>
          </a:xfrm>
        </p:spPr>
        <p:txBody>
          <a:bodyPr/>
          <a:lstStyle/>
          <a:p>
            <a:r>
              <a:rPr lang="fr-FR" sz="1800" dirty="0" smtClean="0"/>
              <a:t>Grands principes :</a:t>
            </a:r>
            <a:endParaRPr lang="fr-FR" sz="1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M.19 </a:t>
            </a:r>
            <a:r>
              <a:rPr lang="fr-FR" dirty="0"/>
              <a:t>L'éducation thérapeutique du patient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2.10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2026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Sous-themes : </a:t>
            </a:r>
          </a:p>
          <a:p>
            <a:r>
              <a:rPr lang="fr-FR" dirty="0"/>
              <a:t>3.6 </a:t>
            </a:r>
            <a:r>
              <a:rPr lang="fr-FR" b="0" dirty="0"/>
              <a:t>Bilans, entretiens et accompagnements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25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Education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thérapeutique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(ETP)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1797612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364586" y="2093146"/>
            <a:ext cx="685892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L’éducation thérapeutique vise à aider les patients (ainsi que leurs familles) à acquérir ou maintenir les compétences dont ils ont besoin pour gérer au mieux leur vie avec une maladie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chronique,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mieux comprendre leur maladie et leur </a:t>
            </a:r>
            <a:r>
              <a:rPr lang="fr-F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traitement 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Elle inclut des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activités organisées entre plusieurs professionnels de santé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conçues pour rendre les patients conscients et informés de leur maladie, des soins, de l’organisation et des procédures hospitalières, et des comportements liés à la santé et à la maladie.</a:t>
            </a:r>
          </a:p>
          <a:p>
            <a:pPr marL="171450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 patient est inscrit dans un </a:t>
            </a:r>
            <a:r>
              <a:rPr lang="fr-F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parcours personnalisé en fonction des besoins et des attentes exprimés lors de son diagnostic éducatif. Ce parcours peut donc être constitué d’une ou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de plusieurs séances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 dans lequel chaque professionnel de santé intervient en fonction de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son domaine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d’expertise.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34615A"/>
              </a:buClr>
            </a:pPr>
            <a:endParaRPr lang="fr-FR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34615A"/>
              </a:buClr>
            </a:pPr>
            <a:r>
              <a:rPr lang="fr-FR" sz="11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noter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1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L’éducation </a:t>
            </a:r>
            <a:r>
              <a:rPr lang="fr-FR" sz="11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thérapeutique constitue un moyen de prise en charge efficiente du patient par le pharmacien grâce à son contact humain et à la relation qu’il entretient avec lui. De plus il met en exergue ses connaissances et son expertise</a:t>
            </a:r>
          </a:p>
        </p:txBody>
      </p:sp>
      <p:sp>
        <p:nvSpPr>
          <p:cNvPr id="26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70447" y="4686588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Conditions de mise en œuvre :</a:t>
            </a:r>
            <a:endParaRPr lang="fr-FR" sz="1800" dirty="0"/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95534" y="4636873"/>
            <a:ext cx="290053" cy="292100"/>
            <a:chOff x="225503" y="2443266"/>
            <a:chExt cx="290053" cy="292100"/>
          </a:xfrm>
        </p:grpSpPr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/>
          <p:cNvSpPr/>
          <p:nvPr/>
        </p:nvSpPr>
        <p:spPr>
          <a:xfrm>
            <a:off x="395151" y="5026542"/>
            <a:ext cx="682836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Au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sein du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programme, au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moins 2 professionnels de santé </a:t>
            </a:r>
            <a:r>
              <a:rPr lang="fr-FR" sz="1100" b="1" dirty="0">
                <a:latin typeface="Arial" panose="020B0604020202020204" pitchFamily="34" charset="0"/>
                <a:cs typeface="Arial" panose="020B0604020202020204" pitchFamily="34" charset="0"/>
              </a:rPr>
              <a:t>de professions différentes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 (dont obligatoirement un médecin si le programme n'est pas coordonné par un médecin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Un médecin obligatoirement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Ayant tous suivi au minium 40 heures de formation spécifique à l’ETP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Tout programme d’ETP doit être soumis à l’autorisation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déclaration auprès de l’ARS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décret n° 2020-1832 du 31/12/2020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499" y="8636565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Patients concernés</a:t>
            </a:r>
            <a:endParaRPr lang="fr-FR" sz="1800" dirty="0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8586850"/>
            <a:ext cx="290053" cy="292100"/>
            <a:chOff x="225503" y="2443266"/>
            <a:chExt cx="290053" cy="292100"/>
          </a:xfrm>
        </p:grpSpPr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509612" y="8971194"/>
            <a:ext cx="682836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Toute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personne, enfant et ses parents, adolescent, adulte ayant une maladie chronique. </a:t>
            </a:r>
            <a:b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(diabète, asthme,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 patient a toute liberté de participer ou non à une ETP. Si le patient accepte une ETP, il peut en négocier les buts et les modalités de mise en œuvre.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Les proches peuvent être associés à la démarche d’ETP, s’ils le souhaitent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671" y="6180424"/>
            <a:ext cx="682836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1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Grâce au programme le patient atteint d’une maladie chronique doit acquérir 8 </a:t>
            </a:r>
            <a:r>
              <a:rPr lang="fr-FR" sz="1100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 : </a:t>
            </a:r>
            <a:endParaRPr lang="fr-FR" sz="11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8" name="Groupe 37"/>
          <p:cNvGrpSpPr/>
          <p:nvPr/>
        </p:nvGrpSpPr>
        <p:grpSpPr>
          <a:xfrm>
            <a:off x="525105" y="6558277"/>
            <a:ext cx="1441191" cy="864714"/>
            <a:chOff x="1816" y="196331"/>
            <a:chExt cx="1441191" cy="864714"/>
          </a:xfrm>
        </p:grpSpPr>
        <p:sp>
          <p:nvSpPr>
            <p:cNvPr id="68" name="Rectangle à coins arrondis 67"/>
            <p:cNvSpPr/>
            <p:nvPr/>
          </p:nvSpPr>
          <p:spPr>
            <a:xfrm>
              <a:off x="1816" y="196331"/>
              <a:ext cx="1441191" cy="864714"/>
            </a:xfrm>
            <a:prstGeom prst="roundRect">
              <a:avLst/>
            </a:prstGeom>
            <a:solidFill>
              <a:srgbClr val="87A89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ZoneTexte 69"/>
            <p:cNvSpPr txBox="1"/>
            <p:nvPr/>
          </p:nvSpPr>
          <p:spPr>
            <a:xfrm>
              <a:off x="44028" y="238543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Exprimer ses besoins</a:t>
              </a:r>
              <a:r>
                <a:rPr lang="fr-FR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(diagnostic éducatif) et informer son entourage</a:t>
              </a: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2110416" y="6558277"/>
            <a:ext cx="1441191" cy="864714"/>
            <a:chOff x="1587127" y="196331"/>
            <a:chExt cx="1441191" cy="864714"/>
          </a:xfrm>
        </p:grpSpPr>
        <p:sp>
          <p:nvSpPr>
            <p:cNvPr id="65" name="Rectangle à coins arrondis 64"/>
            <p:cNvSpPr/>
            <p:nvPr/>
          </p:nvSpPr>
          <p:spPr>
            <a:xfrm>
              <a:off x="1587127" y="196331"/>
              <a:ext cx="1441191" cy="864714"/>
            </a:xfrm>
            <a:prstGeom prst="roundRect">
              <a:avLst/>
            </a:prstGeom>
            <a:solidFill>
              <a:srgbClr val="ACC5BA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41488"/>
                <a:satOff val="2006"/>
                <a:lumOff val="931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ZoneTexte 66"/>
            <p:cNvSpPr txBox="1"/>
            <p:nvPr/>
          </p:nvSpPr>
          <p:spPr>
            <a:xfrm>
              <a:off x="1629339" y="238543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Comprendre et expliquer</a:t>
              </a:r>
              <a:r>
                <a:rPr lang="fr-FR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sa maladie et son traitement (compétence d’intelligibilité)</a:t>
              </a:r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3695726" y="6558277"/>
            <a:ext cx="1441191" cy="864714"/>
            <a:chOff x="3172437" y="196331"/>
            <a:chExt cx="1441191" cy="864714"/>
          </a:xfrm>
        </p:grpSpPr>
        <p:sp>
          <p:nvSpPr>
            <p:cNvPr id="63" name="Rectangle à coins arrondis 62"/>
            <p:cNvSpPr/>
            <p:nvPr/>
          </p:nvSpPr>
          <p:spPr>
            <a:xfrm>
              <a:off x="3172437" y="196331"/>
              <a:ext cx="1441191" cy="86471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82976"/>
                <a:satOff val="4013"/>
                <a:lumOff val="186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ZoneTexte 63"/>
            <p:cNvSpPr txBox="1"/>
            <p:nvPr/>
          </p:nvSpPr>
          <p:spPr>
            <a:xfrm>
              <a:off x="3214649" y="238543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Repérer les signes d’alerte </a:t>
              </a:r>
              <a:r>
                <a:rPr lang="fr-FR" sz="1000" b="0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fr-FR" sz="1000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compétences de sécurité fondamentale)     </a:t>
              </a:r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5281037" y="6558277"/>
            <a:ext cx="1441191" cy="864714"/>
            <a:chOff x="4757748" y="196331"/>
            <a:chExt cx="1441191" cy="864714"/>
          </a:xfrm>
        </p:grpSpPr>
        <p:sp>
          <p:nvSpPr>
            <p:cNvPr id="60" name="Rectangle à coins arrondis 59"/>
            <p:cNvSpPr/>
            <p:nvPr/>
          </p:nvSpPr>
          <p:spPr>
            <a:xfrm>
              <a:off x="4757748" y="196331"/>
              <a:ext cx="1441191" cy="864714"/>
            </a:xfrm>
            <a:prstGeom prst="roundRect">
              <a:avLst/>
            </a:pr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124464"/>
                <a:satOff val="6019"/>
                <a:lumOff val="2795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ZoneTexte 60"/>
            <p:cNvSpPr txBox="1"/>
            <p:nvPr/>
          </p:nvSpPr>
          <p:spPr>
            <a:xfrm>
              <a:off x="4799960" y="238543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Faire face et décider </a:t>
              </a:r>
              <a:r>
                <a:rPr lang="fr-FR" sz="1000" b="1" kern="1200" dirty="0" smtClean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la </a:t>
              </a:r>
              <a:r>
                <a:rPr lang="fr-FR" sz="1000" b="1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conduite à tenir face à une crise : </a:t>
              </a:r>
              <a:r>
                <a:rPr lang="fr-FR" sz="1000" b="0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(s</a:t>
              </a:r>
              <a:r>
                <a:rPr lang="fr-FR" sz="1000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ecourisme de soi)</a:t>
              </a:r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525105" y="7567111"/>
            <a:ext cx="1441191" cy="864714"/>
            <a:chOff x="1816" y="1205165"/>
            <a:chExt cx="1441191" cy="864714"/>
          </a:xfrm>
        </p:grpSpPr>
        <p:sp>
          <p:nvSpPr>
            <p:cNvPr id="57" name="Rectangle à coins arrondis 56"/>
            <p:cNvSpPr/>
            <p:nvPr/>
          </p:nvSpPr>
          <p:spPr>
            <a:xfrm>
              <a:off x="1816" y="1205165"/>
              <a:ext cx="1441191" cy="864714"/>
            </a:xfrm>
            <a:prstGeom prst="roundRect">
              <a:avLst/>
            </a:prstGeom>
            <a:solidFill>
              <a:srgbClr val="34615A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59" name="ZoneTexte 58"/>
            <p:cNvSpPr txBox="1"/>
            <p:nvPr/>
          </p:nvSpPr>
          <p:spPr>
            <a:xfrm>
              <a:off x="44028" y="1247377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Appliquer au quotidien</a:t>
              </a:r>
              <a:r>
                <a:rPr lang="fr-FR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ajuster </a:t>
              </a:r>
              <a:r>
                <a:rPr lang="fr-FR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le traitement, adapter les posologies, diététique</a:t>
              </a: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2110416" y="7567111"/>
            <a:ext cx="1441191" cy="864714"/>
            <a:chOff x="1587127" y="1205165"/>
            <a:chExt cx="1441191" cy="864714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1587127" y="1205165"/>
              <a:ext cx="1441191" cy="86471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124464"/>
                <a:satOff val="6019"/>
                <a:lumOff val="2795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ZoneTexte 55"/>
            <p:cNvSpPr txBox="1"/>
            <p:nvPr/>
          </p:nvSpPr>
          <p:spPr>
            <a:xfrm>
              <a:off x="1629339" y="1247377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Savoir pratiquer et </a:t>
              </a:r>
              <a:r>
                <a:rPr lang="fr-FR" sz="1000" b="1" kern="1200" dirty="0" smtClean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faire</a:t>
              </a:r>
              <a:r>
                <a:rPr lang="fr-FR" sz="1000" kern="1200" dirty="0" smtClean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000" kern="12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exercer les techniques (compétence autour d’un savoir faire).          </a:t>
              </a: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3695726" y="7567111"/>
            <a:ext cx="1441191" cy="864714"/>
            <a:chOff x="3172437" y="1205165"/>
            <a:chExt cx="1441191" cy="864714"/>
          </a:xfrm>
        </p:grpSpPr>
        <p:sp>
          <p:nvSpPr>
            <p:cNvPr id="51" name="Rectangle à coins arrondis 50"/>
            <p:cNvSpPr/>
            <p:nvPr/>
          </p:nvSpPr>
          <p:spPr>
            <a:xfrm>
              <a:off x="3172437" y="1205165"/>
              <a:ext cx="1441191" cy="864714"/>
            </a:xfrm>
            <a:prstGeom prst="roundRect">
              <a:avLst/>
            </a:prstGeom>
            <a:solidFill>
              <a:srgbClr val="ACC5BA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82976"/>
                <a:satOff val="4013"/>
                <a:lumOff val="1863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ZoneTexte 51"/>
            <p:cNvSpPr txBox="1"/>
            <p:nvPr/>
          </p:nvSpPr>
          <p:spPr>
            <a:xfrm>
              <a:off x="3214649" y="1247377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latin typeface="Arial" panose="020B0604020202020204" pitchFamily="34" charset="0"/>
                  <a:cs typeface="Arial" panose="020B0604020202020204" pitchFamily="34" charset="0"/>
                </a:rPr>
                <a:t>Ajuster son traitement</a:t>
              </a:r>
              <a:r>
                <a:rPr lang="fr-FR" sz="1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si changement de son contexte de vie</a:t>
              </a: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5281037" y="7567111"/>
            <a:ext cx="1441191" cy="864714"/>
            <a:chOff x="4757748" y="1205165"/>
            <a:chExt cx="1441191" cy="864714"/>
          </a:xfrm>
        </p:grpSpPr>
        <p:sp>
          <p:nvSpPr>
            <p:cNvPr id="49" name="Rectangle à coins arrondis 48"/>
            <p:cNvSpPr/>
            <p:nvPr/>
          </p:nvSpPr>
          <p:spPr>
            <a:xfrm>
              <a:off x="4757748" y="1205165"/>
              <a:ext cx="1441191" cy="864714"/>
            </a:xfrm>
            <a:prstGeom prst="roundRect">
              <a:avLst/>
            </a:prstGeom>
            <a:solidFill>
              <a:srgbClr val="87A89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5">
                <a:shade val="50000"/>
                <a:hueOff val="41488"/>
                <a:satOff val="2006"/>
                <a:lumOff val="931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ZoneTexte 49"/>
            <p:cNvSpPr txBox="1"/>
            <p:nvPr/>
          </p:nvSpPr>
          <p:spPr>
            <a:xfrm>
              <a:off x="4799960" y="1247377"/>
              <a:ext cx="1356767" cy="7802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>
                  <a:latin typeface="Arial" panose="020B0604020202020204" pitchFamily="34" charset="0"/>
                  <a:cs typeface="Arial" panose="020B0604020202020204" pitchFamily="34" charset="0"/>
                </a:rPr>
                <a:t>Savoir utiliser à bon escient les ressources du système de soins</a:t>
              </a:r>
              <a:endParaRPr lang="fr-FR" sz="1000" b="1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499" y="1922374"/>
            <a:ext cx="5562320" cy="399096"/>
          </a:xfrm>
        </p:spPr>
        <p:txBody>
          <a:bodyPr/>
          <a:lstStyle/>
          <a:p>
            <a:r>
              <a:rPr lang="fr-FR" sz="1800" dirty="0" smtClean="0"/>
              <a:t>Structuration de l’ETP :</a:t>
            </a:r>
            <a:endParaRPr lang="fr-FR" sz="1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 smtClean="0"/>
              <a:t>M.19 </a:t>
            </a:r>
            <a:r>
              <a:rPr lang="fr-FR" dirty="0"/>
              <a:t>L'éducation thérapeutique du patient</a:t>
            </a:r>
            <a:endParaRPr lang="fr-FR" b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2.10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Février 2026</a:t>
            </a:r>
            <a:endParaRPr lang="en-US" dirty="0"/>
          </a:p>
        </p:txBody>
      </p:sp>
      <p:sp>
        <p:nvSpPr>
          <p:cNvPr id="30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85548" cy="409702"/>
          </a:xfrm>
        </p:spPr>
        <p:txBody>
          <a:bodyPr/>
          <a:lstStyle/>
          <a:p>
            <a:r>
              <a:rPr lang="en-US" dirty="0" smtClean="0"/>
              <a:t>Sous-themes : </a:t>
            </a:r>
          </a:p>
          <a:p>
            <a:r>
              <a:rPr lang="fr-FR" dirty="0"/>
              <a:t>3.6 </a:t>
            </a:r>
            <a:r>
              <a:rPr lang="fr-FR" b="0" dirty="0"/>
              <a:t>Bilans, entretiens et accompagnements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65723" y="9939635"/>
            <a:ext cx="359382" cy="490067"/>
          </a:xfrm>
          <a:prstGeom prst="rect">
            <a:avLst/>
          </a:prstGeom>
        </p:spPr>
      </p:pic>
      <p:sp>
        <p:nvSpPr>
          <p:cNvPr id="47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2988389" y="997981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25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Education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thérapeutique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(ETP)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Groupe 65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1872659"/>
            <a:ext cx="290053" cy="292100"/>
            <a:chOff x="225503" y="2443266"/>
            <a:chExt cx="290053" cy="292100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Connecteur droit 61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Espace réservé du contenu 2">
            <a:extLst>
              <a:ext uri="{FF2B5EF4-FFF2-40B4-BE49-F238E27FC236}">
                <a16:creationId xmlns:a16="http://schemas.microsoft.com/office/drawing/2014/main" id="{6B22F8DC-FE66-F0E9-108A-5CE9C2F7E4EB}"/>
              </a:ext>
            </a:extLst>
          </p:cNvPr>
          <p:cNvSpPr txBox="1">
            <a:spLocks/>
          </p:cNvSpPr>
          <p:nvPr/>
        </p:nvSpPr>
        <p:spPr>
          <a:xfrm>
            <a:off x="739499" y="7124230"/>
            <a:ext cx="55623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Comment débuter :</a:t>
            </a:r>
            <a:endParaRPr lang="fr-FR" sz="1800" dirty="0"/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9B992498-C5B4-B27E-FC66-A74B208603E1}"/>
              </a:ext>
            </a:extLst>
          </p:cNvPr>
          <p:cNvGrpSpPr/>
          <p:nvPr/>
        </p:nvGrpSpPr>
        <p:grpSpPr>
          <a:xfrm>
            <a:off x="364586" y="7074515"/>
            <a:ext cx="290053" cy="292100"/>
            <a:chOff x="225503" y="2443266"/>
            <a:chExt cx="290053" cy="292100"/>
          </a:xfrm>
        </p:grpSpPr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11A44A79-ABDA-C96B-FD50-500457ABEDE1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/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CCEDE5B1-3562-A804-982A-9D36E5071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509612" y="7458859"/>
            <a:ext cx="6713901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Se former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/ être formé 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Rejoindre 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un réseau de soins qui pratique l’ETP ( ex. réseaux diabète)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S’appuyer sur une coopération interprofessionnelle (Communautés Professionnelles Territoriales de Santé, Maison de Santé </a:t>
            </a:r>
            <a:r>
              <a:rPr lang="fr-FR" sz="1100" dirty="0" err="1">
                <a:latin typeface="Arial" panose="020B0604020202020204" pitchFamily="34" charset="0"/>
                <a:cs typeface="Arial" panose="020B0604020202020204" pitchFamily="34" charset="0"/>
              </a:rPr>
              <a:t>Pluriprofessionnelle</a:t>
            </a:r>
            <a:r>
              <a:rPr lang="fr-FR" sz="1100" dirty="0">
                <a:latin typeface="Arial" panose="020B0604020202020204" pitchFamily="34" charset="0"/>
                <a:cs typeface="Arial" panose="020B0604020202020204" pitchFamily="34" charset="0"/>
              </a:rPr>
              <a:t>, Equipes de Soins Primaires…)</a:t>
            </a: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Se renseigner auprès des ARS pour connaitre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programmes d’ETP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proposés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dans sa région d’exercice</a:t>
            </a:r>
            <a:endParaRPr lang="fr-FR" sz="1100" strike="sngStrik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-171450" algn="just">
              <a:buClr>
                <a:srgbClr val="34615A"/>
              </a:buClr>
              <a:buFont typeface="Courier New" panose="02070309020205020404" pitchFamily="49" charset="0"/>
              <a:buChar char="o"/>
            </a:pP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Se positionner auprès de ces structures comme spécialiste du médicament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à coins arrondis 3">
            <a:extLst>
              <a:ext uri="{FF2B5EF4-FFF2-40B4-BE49-F238E27FC236}">
                <a16:creationId xmlns:a16="http://schemas.microsoft.com/office/drawing/2014/main" id="{CA6FBD6E-AB7A-1C46-B698-255EAEEF4C1E}"/>
              </a:ext>
            </a:extLst>
          </p:cNvPr>
          <p:cNvSpPr/>
          <p:nvPr/>
        </p:nvSpPr>
        <p:spPr>
          <a:xfrm>
            <a:off x="726797" y="2374764"/>
            <a:ext cx="6171148" cy="289441"/>
          </a:xfrm>
          <a:prstGeom prst="roundRect">
            <a:avLst/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Prise en charge d’un patient dont la maladie chronique a été diagnostiquée</a:t>
            </a:r>
          </a:p>
        </p:txBody>
      </p:sp>
      <p:sp>
        <p:nvSpPr>
          <p:cNvPr id="55" name="Rectangle à coins arrondis 8">
            <a:extLst>
              <a:ext uri="{FF2B5EF4-FFF2-40B4-BE49-F238E27FC236}">
                <a16:creationId xmlns:a16="http://schemas.microsoft.com/office/drawing/2014/main" id="{47B32BD4-CFEA-E047-93A0-C869E629FE0D}"/>
              </a:ext>
            </a:extLst>
          </p:cNvPr>
          <p:cNvSpPr/>
          <p:nvPr/>
        </p:nvSpPr>
        <p:spPr>
          <a:xfrm>
            <a:off x="733148" y="2838685"/>
            <a:ext cx="6171148" cy="289441"/>
          </a:xfrm>
          <a:prstGeom prst="roundRect">
            <a:avLst/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Proposition de l’ETP au patient</a:t>
            </a: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D967FDC2-B80C-6E4F-9363-886A67F4F5C3}"/>
              </a:ext>
            </a:extLst>
          </p:cNvPr>
          <p:cNvCxnSpPr>
            <a:cxnSpLocks/>
            <a:stCxn id="54" idx="2"/>
            <a:endCxn id="55" idx="0"/>
          </p:cNvCxnSpPr>
          <p:nvPr/>
        </p:nvCxnSpPr>
        <p:spPr>
          <a:xfrm>
            <a:off x="3812371" y="2664205"/>
            <a:ext cx="6351" cy="174480"/>
          </a:xfrm>
          <a:prstGeom prst="straightConnector1">
            <a:avLst/>
          </a:prstGeom>
          <a:ln w="12700">
            <a:solidFill>
              <a:srgbClr val="3461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à coins arrondis 12">
            <a:extLst>
              <a:ext uri="{FF2B5EF4-FFF2-40B4-BE49-F238E27FC236}">
                <a16:creationId xmlns:a16="http://schemas.microsoft.com/office/drawing/2014/main" id="{3E0B55FA-E181-4E41-B7AD-22BFE6EF91AF}"/>
              </a:ext>
            </a:extLst>
          </p:cNvPr>
          <p:cNvSpPr/>
          <p:nvPr/>
        </p:nvSpPr>
        <p:spPr>
          <a:xfrm>
            <a:off x="733148" y="3302606"/>
            <a:ext cx="6164079" cy="911096"/>
          </a:xfrm>
          <a:prstGeom prst="roundRect">
            <a:avLst>
              <a:gd name="adj" fmla="val 6923"/>
            </a:avLst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Coordination des acteurs impliqués dans la prise en charge du patient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Organiser des échanges multi professionnels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Identifier qui fait, quoi, quand, comment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Identifier un interlocuteur privilégié du patient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Favoriser la participation du patient aux décisions &amp; Définir des priorités avec lui</a:t>
            </a:r>
          </a:p>
        </p:txBody>
      </p:sp>
      <p:sp>
        <p:nvSpPr>
          <p:cNvPr id="72" name="Rectangle à coins arrondis 13">
            <a:extLst>
              <a:ext uri="{FF2B5EF4-FFF2-40B4-BE49-F238E27FC236}">
                <a16:creationId xmlns:a16="http://schemas.microsoft.com/office/drawing/2014/main" id="{D89F7325-ADBF-7F44-A0D1-92AC4D5402ED}"/>
              </a:ext>
            </a:extLst>
          </p:cNvPr>
          <p:cNvSpPr/>
          <p:nvPr/>
        </p:nvSpPr>
        <p:spPr>
          <a:xfrm>
            <a:off x="733148" y="4388182"/>
            <a:ext cx="6171148" cy="911096"/>
          </a:xfrm>
          <a:prstGeom prst="roundRect">
            <a:avLst>
              <a:gd name="adj" fmla="val 7300"/>
            </a:avLst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Mise en œuvre de l’éducation thérapeutique du patient avec son accord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Élaborer un diagnostic éducatif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Définir un programme personnalisé d’ETP avec des priorités d’apprentissage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Planifier et mettre en œuvre les séances d’ETP individuelles ou collectives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Réaliser une évaluation des compétences acquises</a:t>
            </a:r>
          </a:p>
        </p:txBody>
      </p:sp>
      <p:sp>
        <p:nvSpPr>
          <p:cNvPr id="73" name="Rectangle à coins arrondis 14">
            <a:extLst>
              <a:ext uri="{FF2B5EF4-FFF2-40B4-BE49-F238E27FC236}">
                <a16:creationId xmlns:a16="http://schemas.microsoft.com/office/drawing/2014/main" id="{E5229FD9-6EBB-B84E-8C46-1381A32ECCE0}"/>
              </a:ext>
            </a:extLst>
          </p:cNvPr>
          <p:cNvSpPr/>
          <p:nvPr/>
        </p:nvSpPr>
        <p:spPr>
          <a:xfrm>
            <a:off x="726797" y="5473758"/>
            <a:ext cx="6164079" cy="596920"/>
          </a:xfrm>
          <a:prstGeom prst="roundRect">
            <a:avLst>
              <a:gd name="adj" fmla="val 8341"/>
            </a:avLst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Coordination des acteurs impliqués dans la prise en charge du patient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Transmettre la synthèse du diagnostic éducatif, le programme individuel et les évaluations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Organiser les échanges </a:t>
            </a:r>
            <a:r>
              <a:rPr lang="fr-FR" sz="100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multi professionnels</a:t>
            </a:r>
            <a:endParaRPr lang="fr-FR" sz="1000" dirty="0">
              <a:solidFill>
                <a:schemeClr val="tx1">
                  <a:lumMod val="65000"/>
                  <a:lumOff val="35000"/>
                </a:schemeClr>
              </a:solidFill>
              <a:latin typeface="Helvetica-Light" pitchFamily="34" charset="0"/>
            </a:endParaRPr>
          </a:p>
        </p:txBody>
      </p:sp>
      <p:sp>
        <p:nvSpPr>
          <p:cNvPr id="74" name="Rectangle à coins arrondis 15">
            <a:extLst>
              <a:ext uri="{FF2B5EF4-FFF2-40B4-BE49-F238E27FC236}">
                <a16:creationId xmlns:a16="http://schemas.microsoft.com/office/drawing/2014/main" id="{EEF62391-6808-554D-8F1C-FC94C56B0E42}"/>
              </a:ext>
            </a:extLst>
          </p:cNvPr>
          <p:cNvSpPr/>
          <p:nvPr/>
        </p:nvSpPr>
        <p:spPr>
          <a:xfrm>
            <a:off x="739499" y="6245159"/>
            <a:ext cx="6164079" cy="629960"/>
          </a:xfrm>
          <a:prstGeom prst="roundRect">
            <a:avLst/>
          </a:prstGeom>
          <a:ln w="12700">
            <a:solidFill>
              <a:srgbClr val="34615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-Light" pitchFamily="34" charset="0"/>
              </a:rPr>
              <a:t>Suivi médical et éducatif et/ou Demandes du patient</a:t>
            </a:r>
          </a:p>
          <a:p>
            <a:pPr algn="ctr"/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-Light" pitchFamily="34" charset="0"/>
              </a:rPr>
              <a:t>Selon les cas : Redéfinition des objectifs, Ajustement du traitement, Actualisation du diagnostic éducatif, ETP de suivi régulier, ETP de suivi approfondi</a:t>
            </a:r>
          </a:p>
        </p:txBody>
      </p: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471ECCB2-4AD5-E042-9735-920A72D00219}"/>
              </a:ext>
            </a:extLst>
          </p:cNvPr>
          <p:cNvCxnSpPr>
            <a:cxnSpLocks/>
            <a:stCxn id="55" idx="2"/>
            <a:endCxn id="71" idx="0"/>
          </p:cNvCxnSpPr>
          <p:nvPr/>
        </p:nvCxnSpPr>
        <p:spPr>
          <a:xfrm flipH="1">
            <a:off x="3815188" y="3128126"/>
            <a:ext cx="3534" cy="174480"/>
          </a:xfrm>
          <a:prstGeom prst="straightConnector1">
            <a:avLst/>
          </a:prstGeom>
          <a:ln w="12700">
            <a:solidFill>
              <a:srgbClr val="3461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50934844-ABF3-6644-B3C4-F80B28F9DE83}"/>
              </a:ext>
            </a:extLst>
          </p:cNvPr>
          <p:cNvCxnSpPr>
            <a:cxnSpLocks/>
            <a:stCxn id="71" idx="2"/>
            <a:endCxn id="72" idx="0"/>
          </p:cNvCxnSpPr>
          <p:nvPr/>
        </p:nvCxnSpPr>
        <p:spPr>
          <a:xfrm>
            <a:off x="3815188" y="4213702"/>
            <a:ext cx="3534" cy="174480"/>
          </a:xfrm>
          <a:prstGeom prst="straightConnector1">
            <a:avLst/>
          </a:prstGeom>
          <a:ln w="12700">
            <a:solidFill>
              <a:srgbClr val="3461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6C2FDFC2-4DA1-584D-ABF3-B178C903570A}"/>
              </a:ext>
            </a:extLst>
          </p:cNvPr>
          <p:cNvCxnSpPr>
            <a:cxnSpLocks/>
            <a:stCxn id="72" idx="2"/>
            <a:endCxn id="73" idx="0"/>
          </p:cNvCxnSpPr>
          <p:nvPr/>
        </p:nvCxnSpPr>
        <p:spPr>
          <a:xfrm flipH="1">
            <a:off x="3808837" y="5299278"/>
            <a:ext cx="9885" cy="174480"/>
          </a:xfrm>
          <a:prstGeom prst="straightConnector1">
            <a:avLst/>
          </a:prstGeom>
          <a:ln w="12700">
            <a:solidFill>
              <a:srgbClr val="3461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FBBE2DCE-B673-3247-B88C-8F252478EA46}"/>
              </a:ext>
            </a:extLst>
          </p:cNvPr>
          <p:cNvCxnSpPr>
            <a:cxnSpLocks/>
            <a:stCxn id="73" idx="2"/>
            <a:endCxn id="74" idx="0"/>
          </p:cNvCxnSpPr>
          <p:nvPr/>
        </p:nvCxnSpPr>
        <p:spPr>
          <a:xfrm>
            <a:off x="3808837" y="6070678"/>
            <a:ext cx="12702" cy="174481"/>
          </a:xfrm>
          <a:prstGeom prst="straightConnector1">
            <a:avLst/>
          </a:prstGeom>
          <a:ln w="12700">
            <a:solidFill>
              <a:srgbClr val="34615A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>
            <a:extLst>
              <a:ext uri="{FF2B5EF4-FFF2-40B4-BE49-F238E27FC236}">
                <a16:creationId xmlns:a16="http://schemas.microsoft.com/office/drawing/2014/main" id="{B8DCBB26-EA07-D54D-B863-EF86E3191154}"/>
              </a:ext>
            </a:extLst>
          </p:cNvPr>
          <p:cNvSpPr txBox="1"/>
          <p:nvPr/>
        </p:nvSpPr>
        <p:spPr>
          <a:xfrm>
            <a:off x="648057" y="9099456"/>
            <a:ext cx="1815743" cy="702996"/>
          </a:xfrm>
          <a:prstGeom prst="rect">
            <a:avLst/>
          </a:prstGeom>
          <a:noFill/>
          <a:ln w="9525">
            <a:solidFill>
              <a:schemeClr val="accent3"/>
            </a:solidFill>
          </a:ln>
        </p:spPr>
        <p:txBody>
          <a:bodyPr wrap="square" lIns="180000" tIns="108000" anchor="t">
            <a:noAutofit/>
          </a:bodyPr>
          <a:lstStyle/>
          <a:p>
            <a:r>
              <a:rPr lang="fr-FR" sz="11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: 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Éducation thérapeutique du patient</a:t>
            </a:r>
            <a:r>
              <a:rPr lang="fr-F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(ETP) - HAS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614A210-FFC7-7DF4-ED27-3D7F1B532CF3}"/>
              </a:ext>
            </a:extLst>
          </p:cNvPr>
          <p:cNvSpPr txBox="1"/>
          <p:nvPr/>
        </p:nvSpPr>
        <p:spPr>
          <a:xfrm>
            <a:off x="3794865" y="8967764"/>
            <a:ext cx="3428648" cy="881023"/>
          </a:xfrm>
          <a:prstGeom prst="rect">
            <a:avLst/>
          </a:prstGeo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/>
          <a:p>
            <a:r>
              <a:rPr lang="fr-FR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pharmacien </a:t>
            </a:r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peut intégrer un programme formalisé d’ETP, mais il peut également appliquer la démarche d’éducation thérapeutique dans tout échange informel avec le patient au comptoir quand lui-même a identifié une situation qui le nécessite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0C13C82D-8739-597E-7153-A3F1349FBAA4}"/>
              </a:ext>
            </a:extLst>
          </p:cNvPr>
          <p:cNvSpPr txBox="1"/>
          <p:nvPr/>
        </p:nvSpPr>
        <p:spPr>
          <a:xfrm>
            <a:off x="2896216" y="9448755"/>
            <a:ext cx="911996" cy="23195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buNone/>
            </a:pPr>
            <a:r>
              <a:rPr lang="fr-FR" sz="1400" b="1" dirty="0">
                <a:solidFill>
                  <a:schemeClr val="accent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</a:p>
        </p:txBody>
      </p:sp>
      <p:pic>
        <p:nvPicPr>
          <p:cNvPr id="40" name="Graphique 74">
            <a:extLst>
              <a:ext uri="{FF2B5EF4-FFF2-40B4-BE49-F238E27FC236}">
                <a16:creationId xmlns:a16="http://schemas.microsoft.com/office/drawing/2014/main" id="{43DC5C8A-D372-95D3-757D-905858562E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3102701" y="9031710"/>
            <a:ext cx="372037" cy="31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793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</TotalTime>
  <Words>794</Words>
  <Application>Microsoft Office PowerPoint</Application>
  <PresentationFormat>Personnalisé</PresentationFormat>
  <Paragraphs>71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Azo Sans</vt:lpstr>
      <vt:lpstr>Courier New</vt:lpstr>
      <vt:lpstr>Helvetica-Light</vt:lpstr>
      <vt:lpstr>Thème Office</vt:lpstr>
      <vt:lpstr>mémo</vt:lpstr>
      <vt:lpstr>mémo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</dc:title>
  <dc:creator>Sébastien QUESSON</dc:creator>
  <cp:lastModifiedBy>Cécile LUGAND</cp:lastModifiedBy>
  <cp:revision>137</cp:revision>
  <dcterms:created xsi:type="dcterms:W3CDTF">2025-12-16T10:16:15Z</dcterms:created>
  <dcterms:modified xsi:type="dcterms:W3CDTF">2026-04-07T09:36:04Z</dcterms:modified>
</cp:coreProperties>
</file>