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60" r:id="rId2"/>
    <p:sldId id="261" r:id="rId3"/>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4615A"/>
    <a:srgbClr val="D0E6E2"/>
    <a:srgbClr val="2C6672"/>
    <a:srgbClr val="595959"/>
    <a:srgbClr val="4AB5C4"/>
    <a:srgbClr val="9BBA28"/>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770" autoAdjust="0"/>
    <p:restoredTop sz="94660"/>
  </p:normalViewPr>
  <p:slideViewPr>
    <p:cSldViewPr snapToGrid="0">
      <p:cViewPr>
        <p:scale>
          <a:sx n="100" d="100"/>
          <a:sy n="100" d="100"/>
        </p:scale>
        <p:origin x="936" y="-3232"/>
      </p:cViewPr>
      <p:guideLst/>
    </p:cSldViewPr>
  </p:slideViewPr>
  <p:notesTextViewPr>
    <p:cViewPr>
      <p:scale>
        <a:sx n="1" d="1"/>
        <a:sy n="1" d="1"/>
      </p:scale>
      <p:origin x="0" y="0"/>
    </p:cViewPr>
  </p:notesTextViewPr>
  <p:notesViewPr>
    <p:cSldViewPr snapToGrid="0">
      <p:cViewPr varScale="1">
        <p:scale>
          <a:sx n="65" d="100"/>
          <a:sy n="65" d="100"/>
        </p:scale>
        <p:origin x="2811" y="45"/>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5_1">
  <dgm:title val=""/>
  <dgm:desc val=""/>
  <dgm:catLst>
    <dgm:cat type="accent5" pri="11100"/>
  </dgm:catLst>
  <dgm:styleLbl name="node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5">
        <a:shade val="80000"/>
      </a:schemeClr>
    </dgm:linClrLst>
    <dgm:effectClrLst/>
    <dgm:txLinClrLst/>
    <dgm:txFillClrLst/>
    <dgm:txEffectClrLst/>
  </dgm:styleLbl>
  <dgm:styleLbl name="node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f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align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b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dgm:txEffectClrLst/>
  </dgm:styleLbl>
  <dgm:styleLbl name="parChTrans2D2">
    <dgm:fillClrLst meth="repeat">
      <a:schemeClr val="accent5"/>
    </dgm:fillClrLst>
    <dgm:linClrLst meth="repeat">
      <a:schemeClr val="accent5"/>
    </dgm:linClrLst>
    <dgm:effectClrLst/>
    <dgm:txLinClrLst/>
    <dgm:txFillClrLst/>
    <dgm:txEffectClrLst/>
  </dgm:styleLbl>
  <dgm:styleLbl name="parChTrans2D3">
    <dgm:fillClrLst meth="repeat">
      <a:schemeClr val="accent5"/>
    </dgm:fillClrLst>
    <dgm:linClrLst meth="repeat">
      <a:schemeClr val="accent5"/>
    </dgm:linClrLst>
    <dgm:effectClrLst/>
    <dgm:txLinClrLst/>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con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align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trAlignAcc1">
    <dgm:fillClrLst meth="repeat">
      <a:schemeClr val="accent5">
        <a:alpha val="40000"/>
        <a:tint val="40000"/>
      </a:schemeClr>
    </dgm:fillClrLst>
    <dgm:linClrLst meth="repeat">
      <a:schemeClr val="accent5"/>
    </dgm:linClrLst>
    <dgm:effectClrLst/>
    <dgm:txLinClrLst/>
    <dgm:txFillClrLst meth="repeat">
      <a:schemeClr val="dk1"/>
    </dgm:txFillClrLst>
    <dgm:txEffectClrLst/>
  </dgm:styleLbl>
  <dgm:styleLbl name="b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fgAcc0">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2">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3">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4">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A12CEF3-ECFC-4428-AC8F-D848E4AF9978}" type="doc">
      <dgm:prSet loTypeId="urn:microsoft.com/office/officeart/2005/8/layout/process2" loCatId="process" qsTypeId="urn:microsoft.com/office/officeart/2005/8/quickstyle/simple1" qsCatId="simple" csTypeId="urn:microsoft.com/office/officeart/2005/8/colors/accent5_1" csCatId="accent5" phldr="1"/>
      <dgm:spPr/>
    </dgm:pt>
    <dgm:pt modelId="{DF50D729-27DA-44E3-A134-F223F6B26DD5}">
      <dgm:prSet phldrT="[Texte]"/>
      <dgm:spPr>
        <a:ln>
          <a:solidFill>
            <a:srgbClr val="34615A"/>
          </a:solidFill>
        </a:ln>
      </dgm:spPr>
      <dgm:t>
        <a:bodyPr/>
        <a:lstStyle/>
        <a:p>
          <a:r>
            <a:rPr lang="fr-FR"/>
            <a:t>Identifier une zone géographique</a:t>
          </a:r>
          <a:endParaRPr lang="fr-FR" dirty="0"/>
        </a:p>
      </dgm:t>
    </dgm:pt>
    <dgm:pt modelId="{31AFB75C-88EB-4BC7-BB31-B5B7B4A13B18}" type="parTrans" cxnId="{E9411E15-924F-4FDF-B3F4-CCD583802489}">
      <dgm:prSet/>
      <dgm:spPr/>
      <dgm:t>
        <a:bodyPr/>
        <a:lstStyle/>
        <a:p>
          <a:endParaRPr lang="fr-FR">
            <a:solidFill>
              <a:schemeClr val="tx1">
                <a:lumMod val="75000"/>
                <a:lumOff val="25000"/>
              </a:schemeClr>
            </a:solidFill>
          </a:endParaRPr>
        </a:p>
      </dgm:t>
    </dgm:pt>
    <dgm:pt modelId="{9DA553A6-FA4B-4822-B3F7-3E9E9841E48C}" type="sibTrans" cxnId="{E9411E15-924F-4FDF-B3F4-CCD583802489}">
      <dgm:prSet/>
      <dgm:spPr>
        <a:solidFill>
          <a:srgbClr val="34615A"/>
        </a:solidFill>
      </dgm:spPr>
      <dgm:t>
        <a:bodyPr/>
        <a:lstStyle/>
        <a:p>
          <a:endParaRPr lang="fr-FR">
            <a:solidFill>
              <a:schemeClr val="tx1">
                <a:lumMod val="75000"/>
                <a:lumOff val="25000"/>
              </a:schemeClr>
            </a:solidFill>
          </a:endParaRPr>
        </a:p>
      </dgm:t>
    </dgm:pt>
    <dgm:pt modelId="{D325C8E1-9681-43B0-8476-3D940C0FE26E}">
      <dgm:prSet phldrT="[Texte]"/>
      <dgm:spPr>
        <a:ln>
          <a:solidFill>
            <a:srgbClr val="34615A"/>
          </a:solidFill>
        </a:ln>
      </dgm:spPr>
      <dgm:t>
        <a:bodyPr/>
        <a:lstStyle/>
        <a:p>
          <a:r>
            <a:rPr lang="fr-FR"/>
            <a:t>Créer une structure juridique</a:t>
          </a:r>
          <a:endParaRPr lang="fr-FR" dirty="0"/>
        </a:p>
      </dgm:t>
    </dgm:pt>
    <dgm:pt modelId="{5D63855E-AF1D-4AF3-8ED0-4572A7F97018}" type="parTrans" cxnId="{FAD11BC7-3D1E-4829-A2C1-075D03C7FD0D}">
      <dgm:prSet/>
      <dgm:spPr/>
      <dgm:t>
        <a:bodyPr/>
        <a:lstStyle/>
        <a:p>
          <a:endParaRPr lang="fr-FR">
            <a:solidFill>
              <a:schemeClr val="tx1">
                <a:lumMod val="75000"/>
                <a:lumOff val="25000"/>
              </a:schemeClr>
            </a:solidFill>
          </a:endParaRPr>
        </a:p>
      </dgm:t>
    </dgm:pt>
    <dgm:pt modelId="{5F086607-9DCA-4FFB-B1BD-A4E8C9199C0D}" type="sibTrans" cxnId="{FAD11BC7-3D1E-4829-A2C1-075D03C7FD0D}">
      <dgm:prSet/>
      <dgm:spPr>
        <a:solidFill>
          <a:srgbClr val="34615A"/>
        </a:solidFill>
      </dgm:spPr>
      <dgm:t>
        <a:bodyPr/>
        <a:lstStyle/>
        <a:p>
          <a:endParaRPr lang="fr-FR">
            <a:solidFill>
              <a:schemeClr val="tx1">
                <a:lumMod val="75000"/>
                <a:lumOff val="25000"/>
              </a:schemeClr>
            </a:solidFill>
          </a:endParaRPr>
        </a:p>
      </dgm:t>
    </dgm:pt>
    <dgm:pt modelId="{9904E70E-5A1F-4695-A7AF-262344E45A51}">
      <dgm:prSet phldrT="[Texte]"/>
      <dgm:spPr>
        <a:ln>
          <a:solidFill>
            <a:srgbClr val="34615A"/>
          </a:solidFill>
        </a:ln>
      </dgm:spPr>
      <dgm:t>
        <a:bodyPr/>
        <a:lstStyle/>
        <a:p>
          <a:r>
            <a:rPr lang="fr-FR"/>
            <a:t>Etablir des indicateurs de suivi</a:t>
          </a:r>
          <a:endParaRPr lang="fr-FR" dirty="0"/>
        </a:p>
      </dgm:t>
    </dgm:pt>
    <dgm:pt modelId="{FCAD148F-72B2-4FD4-B835-92B41E4C9E60}" type="parTrans" cxnId="{4DEAE633-36EF-407B-A202-46D30F3CB0ED}">
      <dgm:prSet/>
      <dgm:spPr/>
      <dgm:t>
        <a:bodyPr/>
        <a:lstStyle/>
        <a:p>
          <a:endParaRPr lang="fr-FR">
            <a:solidFill>
              <a:schemeClr val="tx1">
                <a:lumMod val="75000"/>
                <a:lumOff val="25000"/>
              </a:schemeClr>
            </a:solidFill>
          </a:endParaRPr>
        </a:p>
      </dgm:t>
    </dgm:pt>
    <dgm:pt modelId="{2EC866E5-A9C8-47F8-B070-25EF29E6290F}" type="sibTrans" cxnId="{4DEAE633-36EF-407B-A202-46D30F3CB0ED}">
      <dgm:prSet/>
      <dgm:spPr/>
      <dgm:t>
        <a:bodyPr/>
        <a:lstStyle/>
        <a:p>
          <a:endParaRPr lang="fr-FR">
            <a:solidFill>
              <a:schemeClr val="tx1">
                <a:lumMod val="75000"/>
                <a:lumOff val="25000"/>
              </a:schemeClr>
            </a:solidFill>
          </a:endParaRPr>
        </a:p>
      </dgm:t>
    </dgm:pt>
    <dgm:pt modelId="{1F38A6C6-5387-4A94-909B-6F9A91F4C482}">
      <dgm:prSet/>
      <dgm:spPr>
        <a:ln>
          <a:solidFill>
            <a:srgbClr val="34615A"/>
          </a:solidFill>
        </a:ln>
      </dgm:spPr>
      <dgm:t>
        <a:bodyPr/>
        <a:lstStyle/>
        <a:p>
          <a:r>
            <a:rPr lang="fr-FR"/>
            <a:t>Définir un système pour le partage d’information</a:t>
          </a:r>
          <a:endParaRPr lang="fr-FR" dirty="0"/>
        </a:p>
      </dgm:t>
    </dgm:pt>
    <dgm:pt modelId="{9DB3F4D9-4263-4B84-A54D-5FD71F987283}" type="parTrans" cxnId="{B08E79DC-600C-439E-9EC3-4EDDF398F557}">
      <dgm:prSet/>
      <dgm:spPr/>
      <dgm:t>
        <a:bodyPr/>
        <a:lstStyle/>
        <a:p>
          <a:endParaRPr lang="fr-FR">
            <a:solidFill>
              <a:schemeClr val="tx1">
                <a:lumMod val="75000"/>
                <a:lumOff val="25000"/>
              </a:schemeClr>
            </a:solidFill>
          </a:endParaRPr>
        </a:p>
      </dgm:t>
    </dgm:pt>
    <dgm:pt modelId="{5405B3C0-37E2-4BD6-B9B5-D8CC2EACAFEA}" type="sibTrans" cxnId="{B08E79DC-600C-439E-9EC3-4EDDF398F557}">
      <dgm:prSet/>
      <dgm:spPr>
        <a:solidFill>
          <a:srgbClr val="34615A"/>
        </a:solidFill>
      </dgm:spPr>
      <dgm:t>
        <a:bodyPr/>
        <a:lstStyle/>
        <a:p>
          <a:endParaRPr lang="fr-FR">
            <a:solidFill>
              <a:schemeClr val="tx1">
                <a:lumMod val="75000"/>
                <a:lumOff val="25000"/>
              </a:schemeClr>
            </a:solidFill>
          </a:endParaRPr>
        </a:p>
      </dgm:t>
    </dgm:pt>
    <dgm:pt modelId="{44563609-09D0-4C4B-8CBB-C864A0591D9A}">
      <dgm:prSet/>
      <dgm:spPr>
        <a:ln>
          <a:solidFill>
            <a:srgbClr val="34615A"/>
          </a:solidFill>
        </a:ln>
      </dgm:spPr>
      <dgm:t>
        <a:bodyPr/>
        <a:lstStyle/>
        <a:p>
          <a:r>
            <a:rPr lang="fr-FR"/>
            <a:t>Demander des financements</a:t>
          </a:r>
          <a:endParaRPr lang="fr-FR" dirty="0"/>
        </a:p>
      </dgm:t>
    </dgm:pt>
    <dgm:pt modelId="{C710D53F-C39F-44A1-9312-1A702CADF6B5}" type="parTrans" cxnId="{6A0074AC-BAE6-41E1-82D7-5039D0AA2519}">
      <dgm:prSet/>
      <dgm:spPr/>
      <dgm:t>
        <a:bodyPr/>
        <a:lstStyle/>
        <a:p>
          <a:endParaRPr lang="fr-FR">
            <a:solidFill>
              <a:schemeClr val="tx1">
                <a:lumMod val="75000"/>
                <a:lumOff val="25000"/>
              </a:schemeClr>
            </a:solidFill>
          </a:endParaRPr>
        </a:p>
      </dgm:t>
    </dgm:pt>
    <dgm:pt modelId="{822E8B3D-1025-4109-971C-508DBBD2B68B}" type="sibTrans" cxnId="{6A0074AC-BAE6-41E1-82D7-5039D0AA2519}">
      <dgm:prSet/>
      <dgm:spPr>
        <a:solidFill>
          <a:srgbClr val="34615A"/>
        </a:solidFill>
      </dgm:spPr>
      <dgm:t>
        <a:bodyPr/>
        <a:lstStyle/>
        <a:p>
          <a:endParaRPr lang="fr-FR">
            <a:solidFill>
              <a:schemeClr val="tx1">
                <a:lumMod val="75000"/>
                <a:lumOff val="25000"/>
              </a:schemeClr>
            </a:solidFill>
          </a:endParaRPr>
        </a:p>
      </dgm:t>
    </dgm:pt>
    <dgm:pt modelId="{18535F16-FF14-484D-AEED-F7CFF1942399}">
      <dgm:prSet phldrT="[Texte]"/>
      <dgm:spPr>
        <a:ln>
          <a:solidFill>
            <a:srgbClr val="34615A"/>
          </a:solidFill>
        </a:ln>
      </dgm:spPr>
      <dgm:t>
        <a:bodyPr/>
        <a:lstStyle/>
        <a:p>
          <a:r>
            <a:rPr lang="fr-FR"/>
            <a:t>Regrouper les professionnels de santé au sein d’une équipe</a:t>
          </a:r>
          <a:endParaRPr lang="fr-FR" dirty="0"/>
        </a:p>
      </dgm:t>
    </dgm:pt>
    <dgm:pt modelId="{BA4444F7-F78A-4346-91A5-6E73683D82D4}" type="parTrans" cxnId="{4AB08697-D611-41AF-9496-84A22C221E8F}">
      <dgm:prSet/>
      <dgm:spPr/>
      <dgm:t>
        <a:bodyPr/>
        <a:lstStyle/>
        <a:p>
          <a:endParaRPr lang="fr-FR">
            <a:solidFill>
              <a:schemeClr val="tx1">
                <a:lumMod val="75000"/>
                <a:lumOff val="25000"/>
              </a:schemeClr>
            </a:solidFill>
          </a:endParaRPr>
        </a:p>
      </dgm:t>
    </dgm:pt>
    <dgm:pt modelId="{38AF5C80-7F3C-4CB3-A985-9C93E8440B31}" type="sibTrans" cxnId="{4AB08697-D611-41AF-9496-84A22C221E8F}">
      <dgm:prSet/>
      <dgm:spPr>
        <a:solidFill>
          <a:srgbClr val="34615A"/>
        </a:solidFill>
      </dgm:spPr>
      <dgm:t>
        <a:bodyPr/>
        <a:lstStyle/>
        <a:p>
          <a:endParaRPr lang="fr-FR">
            <a:solidFill>
              <a:schemeClr val="tx1">
                <a:lumMod val="75000"/>
                <a:lumOff val="25000"/>
              </a:schemeClr>
            </a:solidFill>
          </a:endParaRPr>
        </a:p>
      </dgm:t>
    </dgm:pt>
    <dgm:pt modelId="{8DD49E30-1095-49AF-B6A5-B7554367A670}">
      <dgm:prSet phldrT="[Texte]"/>
      <dgm:spPr>
        <a:ln>
          <a:solidFill>
            <a:srgbClr val="34615A"/>
          </a:solidFill>
        </a:ln>
      </dgm:spPr>
      <dgm:t>
        <a:bodyPr/>
        <a:lstStyle/>
        <a:p>
          <a:r>
            <a:rPr lang="fr-FR"/>
            <a:t>Identifier les besoins</a:t>
          </a:r>
          <a:endParaRPr lang="fr-FR" dirty="0"/>
        </a:p>
      </dgm:t>
    </dgm:pt>
    <dgm:pt modelId="{53E0783C-8D77-407C-A4D8-D0DA32A1C6CC}" type="parTrans" cxnId="{65FAA200-28DD-4474-8646-DD1B0F53AF4A}">
      <dgm:prSet/>
      <dgm:spPr/>
      <dgm:t>
        <a:bodyPr/>
        <a:lstStyle/>
        <a:p>
          <a:endParaRPr lang="fr-FR">
            <a:solidFill>
              <a:schemeClr val="tx1">
                <a:lumMod val="75000"/>
                <a:lumOff val="25000"/>
              </a:schemeClr>
            </a:solidFill>
          </a:endParaRPr>
        </a:p>
      </dgm:t>
    </dgm:pt>
    <dgm:pt modelId="{4F6911AE-735C-478F-98FE-548E438EC2BF}" type="sibTrans" cxnId="{65FAA200-28DD-4474-8646-DD1B0F53AF4A}">
      <dgm:prSet/>
      <dgm:spPr>
        <a:solidFill>
          <a:srgbClr val="34615A"/>
        </a:solidFill>
      </dgm:spPr>
      <dgm:t>
        <a:bodyPr/>
        <a:lstStyle/>
        <a:p>
          <a:endParaRPr lang="fr-FR">
            <a:solidFill>
              <a:schemeClr val="tx1">
                <a:lumMod val="75000"/>
                <a:lumOff val="25000"/>
              </a:schemeClr>
            </a:solidFill>
          </a:endParaRPr>
        </a:p>
      </dgm:t>
    </dgm:pt>
    <dgm:pt modelId="{456028B8-EAE6-43F3-B47E-345E7DE91F53}">
      <dgm:prSet phldrT="[Texte]"/>
      <dgm:spPr>
        <a:ln>
          <a:solidFill>
            <a:srgbClr val="34615A"/>
          </a:solidFill>
        </a:ln>
      </dgm:spPr>
      <dgm:t>
        <a:bodyPr/>
        <a:lstStyle/>
        <a:p>
          <a:r>
            <a:rPr lang="fr-FR"/>
            <a:t>Elaborer un projet de santé</a:t>
          </a:r>
          <a:endParaRPr lang="fr-FR" dirty="0"/>
        </a:p>
      </dgm:t>
    </dgm:pt>
    <dgm:pt modelId="{76810BCA-D044-40FC-A22E-14F8BFBB048A}" type="parTrans" cxnId="{5C2A49C5-B2E0-4DC1-A7FD-C0420396CE25}">
      <dgm:prSet/>
      <dgm:spPr/>
      <dgm:t>
        <a:bodyPr/>
        <a:lstStyle/>
        <a:p>
          <a:endParaRPr lang="fr-FR">
            <a:solidFill>
              <a:schemeClr val="tx1">
                <a:lumMod val="75000"/>
                <a:lumOff val="25000"/>
              </a:schemeClr>
            </a:solidFill>
          </a:endParaRPr>
        </a:p>
      </dgm:t>
    </dgm:pt>
    <dgm:pt modelId="{D17D36AD-AF9E-4C09-8C0E-24F050943DDC}" type="sibTrans" cxnId="{5C2A49C5-B2E0-4DC1-A7FD-C0420396CE25}">
      <dgm:prSet/>
      <dgm:spPr>
        <a:solidFill>
          <a:srgbClr val="34615A"/>
        </a:solidFill>
      </dgm:spPr>
      <dgm:t>
        <a:bodyPr/>
        <a:lstStyle/>
        <a:p>
          <a:endParaRPr lang="fr-FR">
            <a:solidFill>
              <a:schemeClr val="tx1">
                <a:lumMod val="75000"/>
                <a:lumOff val="25000"/>
              </a:schemeClr>
            </a:solidFill>
          </a:endParaRPr>
        </a:p>
      </dgm:t>
    </dgm:pt>
    <dgm:pt modelId="{D62C9FF3-E4FC-43FD-B0A2-95D8D8432AD7}" type="pres">
      <dgm:prSet presAssocID="{1A12CEF3-ECFC-4428-AC8F-D848E4AF9978}" presName="linearFlow" presStyleCnt="0">
        <dgm:presLayoutVars>
          <dgm:resizeHandles val="exact"/>
        </dgm:presLayoutVars>
      </dgm:prSet>
      <dgm:spPr/>
    </dgm:pt>
    <dgm:pt modelId="{EFEC5686-F9AE-4A1E-BC1A-4CC03C5CFD73}" type="pres">
      <dgm:prSet presAssocID="{DF50D729-27DA-44E3-A134-F223F6B26DD5}" presName="node" presStyleLbl="node1" presStyleIdx="0" presStyleCnt="8">
        <dgm:presLayoutVars>
          <dgm:bulletEnabled val="1"/>
        </dgm:presLayoutVars>
      </dgm:prSet>
      <dgm:spPr/>
      <dgm:t>
        <a:bodyPr/>
        <a:lstStyle/>
        <a:p>
          <a:endParaRPr lang="fr-FR"/>
        </a:p>
      </dgm:t>
    </dgm:pt>
    <dgm:pt modelId="{D67CFB1D-6ECA-4014-91EA-3457AD7F8ED4}" type="pres">
      <dgm:prSet presAssocID="{9DA553A6-FA4B-4822-B3F7-3E9E9841E48C}" presName="sibTrans" presStyleLbl="sibTrans2D1" presStyleIdx="0" presStyleCnt="7"/>
      <dgm:spPr/>
      <dgm:t>
        <a:bodyPr/>
        <a:lstStyle/>
        <a:p>
          <a:endParaRPr lang="fr-FR"/>
        </a:p>
      </dgm:t>
    </dgm:pt>
    <dgm:pt modelId="{550515F4-2545-47DB-802D-66B83CD69DB5}" type="pres">
      <dgm:prSet presAssocID="{9DA553A6-FA4B-4822-B3F7-3E9E9841E48C}" presName="connectorText" presStyleLbl="sibTrans2D1" presStyleIdx="0" presStyleCnt="7"/>
      <dgm:spPr/>
      <dgm:t>
        <a:bodyPr/>
        <a:lstStyle/>
        <a:p>
          <a:endParaRPr lang="fr-FR"/>
        </a:p>
      </dgm:t>
    </dgm:pt>
    <dgm:pt modelId="{7AB16EEF-9DC3-4EDE-AE18-F733FF70055B}" type="pres">
      <dgm:prSet presAssocID="{8DD49E30-1095-49AF-B6A5-B7554367A670}" presName="node" presStyleLbl="node1" presStyleIdx="1" presStyleCnt="8">
        <dgm:presLayoutVars>
          <dgm:bulletEnabled val="1"/>
        </dgm:presLayoutVars>
      </dgm:prSet>
      <dgm:spPr/>
      <dgm:t>
        <a:bodyPr/>
        <a:lstStyle/>
        <a:p>
          <a:endParaRPr lang="fr-FR"/>
        </a:p>
      </dgm:t>
    </dgm:pt>
    <dgm:pt modelId="{F7904272-5DB5-4EF7-A25F-6F570303A811}" type="pres">
      <dgm:prSet presAssocID="{4F6911AE-735C-478F-98FE-548E438EC2BF}" presName="sibTrans" presStyleLbl="sibTrans2D1" presStyleIdx="1" presStyleCnt="7"/>
      <dgm:spPr/>
      <dgm:t>
        <a:bodyPr/>
        <a:lstStyle/>
        <a:p>
          <a:endParaRPr lang="fr-FR"/>
        </a:p>
      </dgm:t>
    </dgm:pt>
    <dgm:pt modelId="{3C08BBBA-6FFA-4A32-AD15-20652A4A9CFF}" type="pres">
      <dgm:prSet presAssocID="{4F6911AE-735C-478F-98FE-548E438EC2BF}" presName="connectorText" presStyleLbl="sibTrans2D1" presStyleIdx="1" presStyleCnt="7"/>
      <dgm:spPr/>
      <dgm:t>
        <a:bodyPr/>
        <a:lstStyle/>
        <a:p>
          <a:endParaRPr lang="fr-FR"/>
        </a:p>
      </dgm:t>
    </dgm:pt>
    <dgm:pt modelId="{6902DBE5-5D49-4C93-8852-5936A16432CC}" type="pres">
      <dgm:prSet presAssocID="{18535F16-FF14-484D-AEED-F7CFF1942399}" presName="node" presStyleLbl="node1" presStyleIdx="2" presStyleCnt="8">
        <dgm:presLayoutVars>
          <dgm:bulletEnabled val="1"/>
        </dgm:presLayoutVars>
      </dgm:prSet>
      <dgm:spPr/>
      <dgm:t>
        <a:bodyPr/>
        <a:lstStyle/>
        <a:p>
          <a:endParaRPr lang="fr-FR"/>
        </a:p>
      </dgm:t>
    </dgm:pt>
    <dgm:pt modelId="{24B32F6A-6D1C-43ED-9F29-E80A0ABA9850}" type="pres">
      <dgm:prSet presAssocID="{38AF5C80-7F3C-4CB3-A985-9C93E8440B31}" presName="sibTrans" presStyleLbl="sibTrans2D1" presStyleIdx="2" presStyleCnt="7"/>
      <dgm:spPr/>
      <dgm:t>
        <a:bodyPr/>
        <a:lstStyle/>
        <a:p>
          <a:endParaRPr lang="fr-FR"/>
        </a:p>
      </dgm:t>
    </dgm:pt>
    <dgm:pt modelId="{EEA1C45D-5D9E-41DF-82A6-1898A2BCA177}" type="pres">
      <dgm:prSet presAssocID="{38AF5C80-7F3C-4CB3-A985-9C93E8440B31}" presName="connectorText" presStyleLbl="sibTrans2D1" presStyleIdx="2" presStyleCnt="7"/>
      <dgm:spPr/>
      <dgm:t>
        <a:bodyPr/>
        <a:lstStyle/>
        <a:p>
          <a:endParaRPr lang="fr-FR"/>
        </a:p>
      </dgm:t>
    </dgm:pt>
    <dgm:pt modelId="{44C3B8FF-50D3-401E-A02E-672A11A773B9}" type="pres">
      <dgm:prSet presAssocID="{D325C8E1-9681-43B0-8476-3D940C0FE26E}" presName="node" presStyleLbl="node1" presStyleIdx="3" presStyleCnt="8">
        <dgm:presLayoutVars>
          <dgm:bulletEnabled val="1"/>
        </dgm:presLayoutVars>
      </dgm:prSet>
      <dgm:spPr/>
      <dgm:t>
        <a:bodyPr/>
        <a:lstStyle/>
        <a:p>
          <a:endParaRPr lang="fr-FR"/>
        </a:p>
      </dgm:t>
    </dgm:pt>
    <dgm:pt modelId="{35EB4720-98D9-438A-8DCD-4A841419C21F}" type="pres">
      <dgm:prSet presAssocID="{5F086607-9DCA-4FFB-B1BD-A4E8C9199C0D}" presName="sibTrans" presStyleLbl="sibTrans2D1" presStyleIdx="3" presStyleCnt="7"/>
      <dgm:spPr/>
      <dgm:t>
        <a:bodyPr/>
        <a:lstStyle/>
        <a:p>
          <a:endParaRPr lang="fr-FR"/>
        </a:p>
      </dgm:t>
    </dgm:pt>
    <dgm:pt modelId="{71A2DA00-B257-4494-BB53-04FFBB8B2C4B}" type="pres">
      <dgm:prSet presAssocID="{5F086607-9DCA-4FFB-B1BD-A4E8C9199C0D}" presName="connectorText" presStyleLbl="sibTrans2D1" presStyleIdx="3" presStyleCnt="7"/>
      <dgm:spPr/>
      <dgm:t>
        <a:bodyPr/>
        <a:lstStyle/>
        <a:p>
          <a:endParaRPr lang="fr-FR"/>
        </a:p>
      </dgm:t>
    </dgm:pt>
    <dgm:pt modelId="{525FB2F2-8FF1-4664-ADD5-EF87CC39E2DE}" type="pres">
      <dgm:prSet presAssocID="{456028B8-EAE6-43F3-B47E-345E7DE91F53}" presName="node" presStyleLbl="node1" presStyleIdx="4" presStyleCnt="8">
        <dgm:presLayoutVars>
          <dgm:bulletEnabled val="1"/>
        </dgm:presLayoutVars>
      </dgm:prSet>
      <dgm:spPr/>
      <dgm:t>
        <a:bodyPr/>
        <a:lstStyle/>
        <a:p>
          <a:endParaRPr lang="fr-FR"/>
        </a:p>
      </dgm:t>
    </dgm:pt>
    <dgm:pt modelId="{5292F6BB-DC71-4303-B2EB-FF099B87CC0C}" type="pres">
      <dgm:prSet presAssocID="{D17D36AD-AF9E-4C09-8C0E-24F050943DDC}" presName="sibTrans" presStyleLbl="sibTrans2D1" presStyleIdx="4" presStyleCnt="7"/>
      <dgm:spPr/>
      <dgm:t>
        <a:bodyPr/>
        <a:lstStyle/>
        <a:p>
          <a:endParaRPr lang="fr-FR"/>
        </a:p>
      </dgm:t>
    </dgm:pt>
    <dgm:pt modelId="{7165D1A9-030C-47A6-B282-419300A42801}" type="pres">
      <dgm:prSet presAssocID="{D17D36AD-AF9E-4C09-8C0E-24F050943DDC}" presName="connectorText" presStyleLbl="sibTrans2D1" presStyleIdx="4" presStyleCnt="7"/>
      <dgm:spPr/>
      <dgm:t>
        <a:bodyPr/>
        <a:lstStyle/>
        <a:p>
          <a:endParaRPr lang="fr-FR"/>
        </a:p>
      </dgm:t>
    </dgm:pt>
    <dgm:pt modelId="{A49E0330-449A-4EA7-846F-B8910F7D2CAD}" type="pres">
      <dgm:prSet presAssocID="{1F38A6C6-5387-4A94-909B-6F9A91F4C482}" presName="node" presStyleLbl="node1" presStyleIdx="5" presStyleCnt="8">
        <dgm:presLayoutVars>
          <dgm:bulletEnabled val="1"/>
        </dgm:presLayoutVars>
      </dgm:prSet>
      <dgm:spPr/>
      <dgm:t>
        <a:bodyPr/>
        <a:lstStyle/>
        <a:p>
          <a:endParaRPr lang="fr-FR"/>
        </a:p>
      </dgm:t>
    </dgm:pt>
    <dgm:pt modelId="{C0A7E210-9B7F-4028-AD6C-3B073F9CCF43}" type="pres">
      <dgm:prSet presAssocID="{5405B3C0-37E2-4BD6-B9B5-D8CC2EACAFEA}" presName="sibTrans" presStyleLbl="sibTrans2D1" presStyleIdx="5" presStyleCnt="7"/>
      <dgm:spPr/>
      <dgm:t>
        <a:bodyPr/>
        <a:lstStyle/>
        <a:p>
          <a:endParaRPr lang="fr-FR"/>
        </a:p>
      </dgm:t>
    </dgm:pt>
    <dgm:pt modelId="{F08E9696-A370-42D8-B85B-E74EDFCA5F14}" type="pres">
      <dgm:prSet presAssocID="{5405B3C0-37E2-4BD6-B9B5-D8CC2EACAFEA}" presName="connectorText" presStyleLbl="sibTrans2D1" presStyleIdx="5" presStyleCnt="7"/>
      <dgm:spPr/>
      <dgm:t>
        <a:bodyPr/>
        <a:lstStyle/>
        <a:p>
          <a:endParaRPr lang="fr-FR"/>
        </a:p>
      </dgm:t>
    </dgm:pt>
    <dgm:pt modelId="{4BCA03F7-6362-4193-A325-5FA4CEF55359}" type="pres">
      <dgm:prSet presAssocID="{44563609-09D0-4C4B-8CBB-C864A0591D9A}" presName="node" presStyleLbl="node1" presStyleIdx="6" presStyleCnt="8">
        <dgm:presLayoutVars>
          <dgm:bulletEnabled val="1"/>
        </dgm:presLayoutVars>
      </dgm:prSet>
      <dgm:spPr/>
      <dgm:t>
        <a:bodyPr/>
        <a:lstStyle/>
        <a:p>
          <a:endParaRPr lang="fr-FR"/>
        </a:p>
      </dgm:t>
    </dgm:pt>
    <dgm:pt modelId="{F1E2D58A-141F-4298-B79D-DBB263D2111D}" type="pres">
      <dgm:prSet presAssocID="{822E8B3D-1025-4109-971C-508DBBD2B68B}" presName="sibTrans" presStyleLbl="sibTrans2D1" presStyleIdx="6" presStyleCnt="7"/>
      <dgm:spPr/>
      <dgm:t>
        <a:bodyPr/>
        <a:lstStyle/>
        <a:p>
          <a:endParaRPr lang="fr-FR"/>
        </a:p>
      </dgm:t>
    </dgm:pt>
    <dgm:pt modelId="{71DC4F23-1D92-42B0-B848-F6FD1971207D}" type="pres">
      <dgm:prSet presAssocID="{822E8B3D-1025-4109-971C-508DBBD2B68B}" presName="connectorText" presStyleLbl="sibTrans2D1" presStyleIdx="6" presStyleCnt="7"/>
      <dgm:spPr/>
      <dgm:t>
        <a:bodyPr/>
        <a:lstStyle/>
        <a:p>
          <a:endParaRPr lang="fr-FR"/>
        </a:p>
      </dgm:t>
    </dgm:pt>
    <dgm:pt modelId="{F609422A-E4B4-43A3-B9FC-4DE68CAD2C84}" type="pres">
      <dgm:prSet presAssocID="{9904E70E-5A1F-4695-A7AF-262344E45A51}" presName="node" presStyleLbl="node1" presStyleIdx="7" presStyleCnt="8">
        <dgm:presLayoutVars>
          <dgm:bulletEnabled val="1"/>
        </dgm:presLayoutVars>
      </dgm:prSet>
      <dgm:spPr/>
      <dgm:t>
        <a:bodyPr/>
        <a:lstStyle/>
        <a:p>
          <a:endParaRPr lang="fr-FR"/>
        </a:p>
      </dgm:t>
    </dgm:pt>
  </dgm:ptLst>
  <dgm:cxnLst>
    <dgm:cxn modelId="{0F566169-84A9-4596-9F2D-417ADE178BC0}" type="presOf" srcId="{1A12CEF3-ECFC-4428-AC8F-D848E4AF9978}" destId="{D62C9FF3-E4FC-43FD-B0A2-95D8D8432AD7}" srcOrd="0" destOrd="0" presId="urn:microsoft.com/office/officeart/2005/8/layout/process2"/>
    <dgm:cxn modelId="{85A2DAB9-6E0B-4EDD-8F9F-BF202744A30D}" type="presOf" srcId="{822E8B3D-1025-4109-971C-508DBBD2B68B}" destId="{F1E2D58A-141F-4298-B79D-DBB263D2111D}" srcOrd="0" destOrd="0" presId="urn:microsoft.com/office/officeart/2005/8/layout/process2"/>
    <dgm:cxn modelId="{B262228D-0D77-42B6-8194-920C1F7900A0}" type="presOf" srcId="{D17D36AD-AF9E-4C09-8C0E-24F050943DDC}" destId="{7165D1A9-030C-47A6-B282-419300A42801}" srcOrd="1" destOrd="0" presId="urn:microsoft.com/office/officeart/2005/8/layout/process2"/>
    <dgm:cxn modelId="{078F3F58-B0BC-4D54-97BA-0586E7BDA8C1}" type="presOf" srcId="{5F086607-9DCA-4FFB-B1BD-A4E8C9199C0D}" destId="{35EB4720-98D9-438A-8DCD-4A841419C21F}" srcOrd="0" destOrd="0" presId="urn:microsoft.com/office/officeart/2005/8/layout/process2"/>
    <dgm:cxn modelId="{B08E79DC-600C-439E-9EC3-4EDDF398F557}" srcId="{1A12CEF3-ECFC-4428-AC8F-D848E4AF9978}" destId="{1F38A6C6-5387-4A94-909B-6F9A91F4C482}" srcOrd="5" destOrd="0" parTransId="{9DB3F4D9-4263-4B84-A54D-5FD71F987283}" sibTransId="{5405B3C0-37E2-4BD6-B9B5-D8CC2EACAFEA}"/>
    <dgm:cxn modelId="{4AB08697-D611-41AF-9496-84A22C221E8F}" srcId="{1A12CEF3-ECFC-4428-AC8F-D848E4AF9978}" destId="{18535F16-FF14-484D-AEED-F7CFF1942399}" srcOrd="2" destOrd="0" parTransId="{BA4444F7-F78A-4346-91A5-6E73683D82D4}" sibTransId="{38AF5C80-7F3C-4CB3-A985-9C93E8440B31}"/>
    <dgm:cxn modelId="{65FAA200-28DD-4474-8646-DD1B0F53AF4A}" srcId="{1A12CEF3-ECFC-4428-AC8F-D848E4AF9978}" destId="{8DD49E30-1095-49AF-B6A5-B7554367A670}" srcOrd="1" destOrd="0" parTransId="{53E0783C-8D77-407C-A4D8-D0DA32A1C6CC}" sibTransId="{4F6911AE-735C-478F-98FE-548E438EC2BF}"/>
    <dgm:cxn modelId="{FAD11BC7-3D1E-4829-A2C1-075D03C7FD0D}" srcId="{1A12CEF3-ECFC-4428-AC8F-D848E4AF9978}" destId="{D325C8E1-9681-43B0-8476-3D940C0FE26E}" srcOrd="3" destOrd="0" parTransId="{5D63855E-AF1D-4AF3-8ED0-4572A7F97018}" sibTransId="{5F086607-9DCA-4FFB-B1BD-A4E8C9199C0D}"/>
    <dgm:cxn modelId="{82BE058C-5983-432D-A05C-90113EB8EA6D}" type="presOf" srcId="{4F6911AE-735C-478F-98FE-548E438EC2BF}" destId="{F7904272-5DB5-4EF7-A25F-6F570303A811}" srcOrd="0" destOrd="0" presId="urn:microsoft.com/office/officeart/2005/8/layout/process2"/>
    <dgm:cxn modelId="{D02FBB4C-E77A-41EF-8E59-F45FB9DA6B17}" type="presOf" srcId="{1F38A6C6-5387-4A94-909B-6F9A91F4C482}" destId="{A49E0330-449A-4EA7-846F-B8910F7D2CAD}" srcOrd="0" destOrd="0" presId="urn:microsoft.com/office/officeart/2005/8/layout/process2"/>
    <dgm:cxn modelId="{6A0074AC-BAE6-41E1-82D7-5039D0AA2519}" srcId="{1A12CEF3-ECFC-4428-AC8F-D848E4AF9978}" destId="{44563609-09D0-4C4B-8CBB-C864A0591D9A}" srcOrd="6" destOrd="0" parTransId="{C710D53F-C39F-44A1-9312-1A702CADF6B5}" sibTransId="{822E8B3D-1025-4109-971C-508DBBD2B68B}"/>
    <dgm:cxn modelId="{5D0ADB18-072F-4DED-929F-567545D33C03}" type="presOf" srcId="{38AF5C80-7F3C-4CB3-A985-9C93E8440B31}" destId="{EEA1C45D-5D9E-41DF-82A6-1898A2BCA177}" srcOrd="1" destOrd="0" presId="urn:microsoft.com/office/officeart/2005/8/layout/process2"/>
    <dgm:cxn modelId="{7D1776C8-10B4-4553-9300-0BACE24B1CB3}" type="presOf" srcId="{9904E70E-5A1F-4695-A7AF-262344E45A51}" destId="{F609422A-E4B4-43A3-B9FC-4DE68CAD2C84}" srcOrd="0" destOrd="0" presId="urn:microsoft.com/office/officeart/2005/8/layout/process2"/>
    <dgm:cxn modelId="{09C2BF98-BB41-4EC2-8C11-3C54936493B1}" type="presOf" srcId="{38AF5C80-7F3C-4CB3-A985-9C93E8440B31}" destId="{24B32F6A-6D1C-43ED-9F29-E80A0ABA9850}" srcOrd="0" destOrd="0" presId="urn:microsoft.com/office/officeart/2005/8/layout/process2"/>
    <dgm:cxn modelId="{94D2FDB0-F79C-429E-91DE-92A54D06B86D}" type="presOf" srcId="{D17D36AD-AF9E-4C09-8C0E-24F050943DDC}" destId="{5292F6BB-DC71-4303-B2EB-FF099B87CC0C}" srcOrd="0" destOrd="0" presId="urn:microsoft.com/office/officeart/2005/8/layout/process2"/>
    <dgm:cxn modelId="{0773C71E-0660-4862-BCDA-72A148251269}" type="presOf" srcId="{9DA553A6-FA4B-4822-B3F7-3E9E9841E48C}" destId="{D67CFB1D-6ECA-4014-91EA-3457AD7F8ED4}" srcOrd="0" destOrd="0" presId="urn:microsoft.com/office/officeart/2005/8/layout/process2"/>
    <dgm:cxn modelId="{5AF2B362-46AE-493D-8092-CC9F5F415785}" type="presOf" srcId="{4F6911AE-735C-478F-98FE-548E438EC2BF}" destId="{3C08BBBA-6FFA-4A32-AD15-20652A4A9CFF}" srcOrd="1" destOrd="0" presId="urn:microsoft.com/office/officeart/2005/8/layout/process2"/>
    <dgm:cxn modelId="{54C1D0C7-80C3-4D9D-9B25-E6172B01650A}" type="presOf" srcId="{5405B3C0-37E2-4BD6-B9B5-D8CC2EACAFEA}" destId="{C0A7E210-9B7F-4028-AD6C-3B073F9CCF43}" srcOrd="0" destOrd="0" presId="urn:microsoft.com/office/officeart/2005/8/layout/process2"/>
    <dgm:cxn modelId="{E9411E15-924F-4FDF-B3F4-CCD583802489}" srcId="{1A12CEF3-ECFC-4428-AC8F-D848E4AF9978}" destId="{DF50D729-27DA-44E3-A134-F223F6B26DD5}" srcOrd="0" destOrd="0" parTransId="{31AFB75C-88EB-4BC7-BB31-B5B7B4A13B18}" sibTransId="{9DA553A6-FA4B-4822-B3F7-3E9E9841E48C}"/>
    <dgm:cxn modelId="{925BFF8E-0BB3-456F-A999-1198F580EA6D}" type="presOf" srcId="{456028B8-EAE6-43F3-B47E-345E7DE91F53}" destId="{525FB2F2-8FF1-4664-ADD5-EF87CC39E2DE}" srcOrd="0" destOrd="0" presId="urn:microsoft.com/office/officeart/2005/8/layout/process2"/>
    <dgm:cxn modelId="{E96A8A9A-F9AD-493C-BD35-49769F40A393}" type="presOf" srcId="{5405B3C0-37E2-4BD6-B9B5-D8CC2EACAFEA}" destId="{F08E9696-A370-42D8-B85B-E74EDFCA5F14}" srcOrd="1" destOrd="0" presId="urn:microsoft.com/office/officeart/2005/8/layout/process2"/>
    <dgm:cxn modelId="{CCE25ACE-E7F9-41B6-B58A-AE83B1CE0C0D}" type="presOf" srcId="{DF50D729-27DA-44E3-A134-F223F6B26DD5}" destId="{EFEC5686-F9AE-4A1E-BC1A-4CC03C5CFD73}" srcOrd="0" destOrd="0" presId="urn:microsoft.com/office/officeart/2005/8/layout/process2"/>
    <dgm:cxn modelId="{6E0CC8E7-B5A2-4F86-813F-9EF1D6955A63}" type="presOf" srcId="{9DA553A6-FA4B-4822-B3F7-3E9E9841E48C}" destId="{550515F4-2545-47DB-802D-66B83CD69DB5}" srcOrd="1" destOrd="0" presId="urn:microsoft.com/office/officeart/2005/8/layout/process2"/>
    <dgm:cxn modelId="{4DEAE633-36EF-407B-A202-46D30F3CB0ED}" srcId="{1A12CEF3-ECFC-4428-AC8F-D848E4AF9978}" destId="{9904E70E-5A1F-4695-A7AF-262344E45A51}" srcOrd="7" destOrd="0" parTransId="{FCAD148F-72B2-4FD4-B835-92B41E4C9E60}" sibTransId="{2EC866E5-A9C8-47F8-B070-25EF29E6290F}"/>
    <dgm:cxn modelId="{1DC93908-A819-4138-8E0F-286A00BCF09F}" type="presOf" srcId="{8DD49E30-1095-49AF-B6A5-B7554367A670}" destId="{7AB16EEF-9DC3-4EDE-AE18-F733FF70055B}" srcOrd="0" destOrd="0" presId="urn:microsoft.com/office/officeart/2005/8/layout/process2"/>
    <dgm:cxn modelId="{E538F0D8-63D0-4523-9318-43A5CDB440ED}" type="presOf" srcId="{44563609-09D0-4C4B-8CBB-C864A0591D9A}" destId="{4BCA03F7-6362-4193-A325-5FA4CEF55359}" srcOrd="0" destOrd="0" presId="urn:microsoft.com/office/officeart/2005/8/layout/process2"/>
    <dgm:cxn modelId="{4A4B5918-A141-4D68-9D6A-CA84F3A6E35A}" type="presOf" srcId="{D325C8E1-9681-43B0-8476-3D940C0FE26E}" destId="{44C3B8FF-50D3-401E-A02E-672A11A773B9}" srcOrd="0" destOrd="0" presId="urn:microsoft.com/office/officeart/2005/8/layout/process2"/>
    <dgm:cxn modelId="{05B03A12-A306-4A5B-8E4E-F665652E204C}" type="presOf" srcId="{18535F16-FF14-484D-AEED-F7CFF1942399}" destId="{6902DBE5-5D49-4C93-8852-5936A16432CC}" srcOrd="0" destOrd="0" presId="urn:microsoft.com/office/officeart/2005/8/layout/process2"/>
    <dgm:cxn modelId="{5C2A49C5-B2E0-4DC1-A7FD-C0420396CE25}" srcId="{1A12CEF3-ECFC-4428-AC8F-D848E4AF9978}" destId="{456028B8-EAE6-43F3-B47E-345E7DE91F53}" srcOrd="4" destOrd="0" parTransId="{76810BCA-D044-40FC-A22E-14F8BFBB048A}" sibTransId="{D17D36AD-AF9E-4C09-8C0E-24F050943DDC}"/>
    <dgm:cxn modelId="{7EC32DF9-8731-4EB9-A5DD-762F04BF9D42}" type="presOf" srcId="{5F086607-9DCA-4FFB-B1BD-A4E8C9199C0D}" destId="{71A2DA00-B257-4494-BB53-04FFBB8B2C4B}" srcOrd="1" destOrd="0" presId="urn:microsoft.com/office/officeart/2005/8/layout/process2"/>
    <dgm:cxn modelId="{540D47C7-E52D-401B-982A-DD481B2DBC7E}" type="presOf" srcId="{822E8B3D-1025-4109-971C-508DBBD2B68B}" destId="{71DC4F23-1D92-42B0-B848-F6FD1971207D}" srcOrd="1" destOrd="0" presId="urn:microsoft.com/office/officeart/2005/8/layout/process2"/>
    <dgm:cxn modelId="{304994FE-FBAF-4FCF-8441-547B433775D6}" type="presParOf" srcId="{D62C9FF3-E4FC-43FD-B0A2-95D8D8432AD7}" destId="{EFEC5686-F9AE-4A1E-BC1A-4CC03C5CFD73}" srcOrd="0" destOrd="0" presId="urn:microsoft.com/office/officeart/2005/8/layout/process2"/>
    <dgm:cxn modelId="{AE9E42A2-EC70-495D-82B2-7D06A0C92040}" type="presParOf" srcId="{D62C9FF3-E4FC-43FD-B0A2-95D8D8432AD7}" destId="{D67CFB1D-6ECA-4014-91EA-3457AD7F8ED4}" srcOrd="1" destOrd="0" presId="urn:microsoft.com/office/officeart/2005/8/layout/process2"/>
    <dgm:cxn modelId="{24B4E8E3-2485-455C-AF64-A3BC2B57A914}" type="presParOf" srcId="{D67CFB1D-6ECA-4014-91EA-3457AD7F8ED4}" destId="{550515F4-2545-47DB-802D-66B83CD69DB5}" srcOrd="0" destOrd="0" presId="urn:microsoft.com/office/officeart/2005/8/layout/process2"/>
    <dgm:cxn modelId="{C49B0B0D-9386-4EAD-A649-B283D46C47CF}" type="presParOf" srcId="{D62C9FF3-E4FC-43FD-B0A2-95D8D8432AD7}" destId="{7AB16EEF-9DC3-4EDE-AE18-F733FF70055B}" srcOrd="2" destOrd="0" presId="urn:microsoft.com/office/officeart/2005/8/layout/process2"/>
    <dgm:cxn modelId="{CEA29A0F-99B8-43A8-BA58-52F36EFC5F5B}" type="presParOf" srcId="{D62C9FF3-E4FC-43FD-B0A2-95D8D8432AD7}" destId="{F7904272-5DB5-4EF7-A25F-6F570303A811}" srcOrd="3" destOrd="0" presId="urn:microsoft.com/office/officeart/2005/8/layout/process2"/>
    <dgm:cxn modelId="{6F1351A0-A620-48A7-9576-1403CA0C4ECB}" type="presParOf" srcId="{F7904272-5DB5-4EF7-A25F-6F570303A811}" destId="{3C08BBBA-6FFA-4A32-AD15-20652A4A9CFF}" srcOrd="0" destOrd="0" presId="urn:microsoft.com/office/officeart/2005/8/layout/process2"/>
    <dgm:cxn modelId="{B69C9C4A-C8FB-48F1-B2B7-131CD9A71BF8}" type="presParOf" srcId="{D62C9FF3-E4FC-43FD-B0A2-95D8D8432AD7}" destId="{6902DBE5-5D49-4C93-8852-5936A16432CC}" srcOrd="4" destOrd="0" presId="urn:microsoft.com/office/officeart/2005/8/layout/process2"/>
    <dgm:cxn modelId="{F33A4420-ACFB-4FBA-B81E-129EBAFCFD92}" type="presParOf" srcId="{D62C9FF3-E4FC-43FD-B0A2-95D8D8432AD7}" destId="{24B32F6A-6D1C-43ED-9F29-E80A0ABA9850}" srcOrd="5" destOrd="0" presId="urn:microsoft.com/office/officeart/2005/8/layout/process2"/>
    <dgm:cxn modelId="{DD6FB02D-A4CF-49FA-9612-0B6C640D5FF1}" type="presParOf" srcId="{24B32F6A-6D1C-43ED-9F29-E80A0ABA9850}" destId="{EEA1C45D-5D9E-41DF-82A6-1898A2BCA177}" srcOrd="0" destOrd="0" presId="urn:microsoft.com/office/officeart/2005/8/layout/process2"/>
    <dgm:cxn modelId="{D3C24EFC-7141-4726-8037-FB252EC69D84}" type="presParOf" srcId="{D62C9FF3-E4FC-43FD-B0A2-95D8D8432AD7}" destId="{44C3B8FF-50D3-401E-A02E-672A11A773B9}" srcOrd="6" destOrd="0" presId="urn:microsoft.com/office/officeart/2005/8/layout/process2"/>
    <dgm:cxn modelId="{49CF9DA0-985E-43EA-978A-6EB6E774CA3A}" type="presParOf" srcId="{D62C9FF3-E4FC-43FD-B0A2-95D8D8432AD7}" destId="{35EB4720-98D9-438A-8DCD-4A841419C21F}" srcOrd="7" destOrd="0" presId="urn:microsoft.com/office/officeart/2005/8/layout/process2"/>
    <dgm:cxn modelId="{119B0962-7156-42C0-90AA-257AD5CF0304}" type="presParOf" srcId="{35EB4720-98D9-438A-8DCD-4A841419C21F}" destId="{71A2DA00-B257-4494-BB53-04FFBB8B2C4B}" srcOrd="0" destOrd="0" presId="urn:microsoft.com/office/officeart/2005/8/layout/process2"/>
    <dgm:cxn modelId="{62821A02-148B-46C6-891A-D23B01F05509}" type="presParOf" srcId="{D62C9FF3-E4FC-43FD-B0A2-95D8D8432AD7}" destId="{525FB2F2-8FF1-4664-ADD5-EF87CC39E2DE}" srcOrd="8" destOrd="0" presId="urn:microsoft.com/office/officeart/2005/8/layout/process2"/>
    <dgm:cxn modelId="{4553A08C-19BD-4817-B619-C680F363011F}" type="presParOf" srcId="{D62C9FF3-E4FC-43FD-B0A2-95D8D8432AD7}" destId="{5292F6BB-DC71-4303-B2EB-FF099B87CC0C}" srcOrd="9" destOrd="0" presId="urn:microsoft.com/office/officeart/2005/8/layout/process2"/>
    <dgm:cxn modelId="{F0353C3D-8D87-42DD-9483-4B4B7C2B2DE2}" type="presParOf" srcId="{5292F6BB-DC71-4303-B2EB-FF099B87CC0C}" destId="{7165D1A9-030C-47A6-B282-419300A42801}" srcOrd="0" destOrd="0" presId="urn:microsoft.com/office/officeart/2005/8/layout/process2"/>
    <dgm:cxn modelId="{494F2E32-C1D3-41A0-AD33-8509A91F3076}" type="presParOf" srcId="{D62C9FF3-E4FC-43FD-B0A2-95D8D8432AD7}" destId="{A49E0330-449A-4EA7-846F-B8910F7D2CAD}" srcOrd="10" destOrd="0" presId="urn:microsoft.com/office/officeart/2005/8/layout/process2"/>
    <dgm:cxn modelId="{FEEC1726-239E-47A2-98AA-3484D460F39E}" type="presParOf" srcId="{D62C9FF3-E4FC-43FD-B0A2-95D8D8432AD7}" destId="{C0A7E210-9B7F-4028-AD6C-3B073F9CCF43}" srcOrd="11" destOrd="0" presId="urn:microsoft.com/office/officeart/2005/8/layout/process2"/>
    <dgm:cxn modelId="{EC61CE2C-569B-4B4E-916F-1DF409086A80}" type="presParOf" srcId="{C0A7E210-9B7F-4028-AD6C-3B073F9CCF43}" destId="{F08E9696-A370-42D8-B85B-E74EDFCA5F14}" srcOrd="0" destOrd="0" presId="urn:microsoft.com/office/officeart/2005/8/layout/process2"/>
    <dgm:cxn modelId="{763AE4D6-E97D-4E4A-9958-794A2EF53DD8}" type="presParOf" srcId="{D62C9FF3-E4FC-43FD-B0A2-95D8D8432AD7}" destId="{4BCA03F7-6362-4193-A325-5FA4CEF55359}" srcOrd="12" destOrd="0" presId="urn:microsoft.com/office/officeart/2005/8/layout/process2"/>
    <dgm:cxn modelId="{9478B79B-AF40-4806-BB60-C60415A9C840}" type="presParOf" srcId="{D62C9FF3-E4FC-43FD-B0A2-95D8D8432AD7}" destId="{F1E2D58A-141F-4298-B79D-DBB263D2111D}" srcOrd="13" destOrd="0" presId="urn:microsoft.com/office/officeart/2005/8/layout/process2"/>
    <dgm:cxn modelId="{31808774-EEDC-4285-853F-3C5D8E83012B}" type="presParOf" srcId="{F1E2D58A-141F-4298-B79D-DBB263D2111D}" destId="{71DC4F23-1D92-42B0-B848-F6FD1971207D}" srcOrd="0" destOrd="0" presId="urn:microsoft.com/office/officeart/2005/8/layout/process2"/>
    <dgm:cxn modelId="{A2B86576-7231-40D4-924F-754A6209D5FD}" type="presParOf" srcId="{D62C9FF3-E4FC-43FD-B0A2-95D8D8432AD7}" destId="{F609422A-E4B4-43A3-B9FC-4DE68CAD2C84}" srcOrd="14" destOrd="0" presId="urn:microsoft.com/office/officeart/2005/8/layout/process2"/>
  </dgm:cxnLst>
  <dgm:bg/>
  <dgm:whole>
    <a:ln>
      <a:noFill/>
    </a:ln>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EC5686-F9AE-4A1E-BC1A-4CC03C5CFD73}">
      <dsp:nvSpPr>
        <dsp:cNvPr id="0" name=""/>
        <dsp:cNvSpPr/>
      </dsp:nvSpPr>
      <dsp:spPr>
        <a:xfrm>
          <a:off x="106585" y="1706"/>
          <a:ext cx="1093526" cy="607514"/>
        </a:xfrm>
        <a:prstGeom prst="roundRect">
          <a:avLst>
            <a:gd name="adj" fmla="val 10000"/>
          </a:avLst>
        </a:prstGeom>
        <a:solidFill>
          <a:schemeClr val="lt1">
            <a:hueOff val="0"/>
            <a:satOff val="0"/>
            <a:lumOff val="0"/>
            <a:alphaOff val="0"/>
          </a:schemeClr>
        </a:solidFill>
        <a:ln w="12700" cap="flat" cmpd="sng" algn="ctr">
          <a:solidFill>
            <a:srgbClr val="34615A"/>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fr-FR" sz="900" kern="1200"/>
            <a:t>Identifier une zone géographique</a:t>
          </a:r>
          <a:endParaRPr lang="fr-FR" sz="900" kern="1200" dirty="0"/>
        </a:p>
      </dsp:txBody>
      <dsp:txXfrm>
        <a:off x="124378" y="19499"/>
        <a:ext cx="1057940" cy="571928"/>
      </dsp:txXfrm>
    </dsp:sp>
    <dsp:sp modelId="{D67CFB1D-6ECA-4014-91EA-3457AD7F8ED4}">
      <dsp:nvSpPr>
        <dsp:cNvPr id="0" name=""/>
        <dsp:cNvSpPr/>
      </dsp:nvSpPr>
      <dsp:spPr>
        <a:xfrm rot="5400000">
          <a:off x="539440" y="624408"/>
          <a:ext cx="227817" cy="273381"/>
        </a:xfrm>
        <a:prstGeom prst="rightArrow">
          <a:avLst>
            <a:gd name="adj1" fmla="val 60000"/>
            <a:gd name="adj2" fmla="val 50000"/>
          </a:avLst>
        </a:prstGeom>
        <a:solidFill>
          <a:srgbClr val="34615A"/>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fr-FR" sz="800" kern="1200">
            <a:solidFill>
              <a:schemeClr val="tx1">
                <a:lumMod val="75000"/>
                <a:lumOff val="25000"/>
              </a:schemeClr>
            </a:solidFill>
          </a:endParaRPr>
        </a:p>
      </dsp:txBody>
      <dsp:txXfrm rot="-5400000">
        <a:off x="571335" y="647190"/>
        <a:ext cx="164029" cy="159472"/>
      </dsp:txXfrm>
    </dsp:sp>
    <dsp:sp modelId="{7AB16EEF-9DC3-4EDE-AE18-F733FF70055B}">
      <dsp:nvSpPr>
        <dsp:cNvPr id="0" name=""/>
        <dsp:cNvSpPr/>
      </dsp:nvSpPr>
      <dsp:spPr>
        <a:xfrm>
          <a:off x="106585" y="912978"/>
          <a:ext cx="1093526" cy="607514"/>
        </a:xfrm>
        <a:prstGeom prst="roundRect">
          <a:avLst>
            <a:gd name="adj" fmla="val 10000"/>
          </a:avLst>
        </a:prstGeom>
        <a:solidFill>
          <a:schemeClr val="lt1">
            <a:hueOff val="0"/>
            <a:satOff val="0"/>
            <a:lumOff val="0"/>
            <a:alphaOff val="0"/>
          </a:schemeClr>
        </a:solidFill>
        <a:ln w="12700" cap="flat" cmpd="sng" algn="ctr">
          <a:solidFill>
            <a:srgbClr val="34615A"/>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fr-FR" sz="900" kern="1200"/>
            <a:t>Identifier les besoins</a:t>
          </a:r>
          <a:endParaRPr lang="fr-FR" sz="900" kern="1200" dirty="0"/>
        </a:p>
      </dsp:txBody>
      <dsp:txXfrm>
        <a:off x="124378" y="930771"/>
        <a:ext cx="1057940" cy="571928"/>
      </dsp:txXfrm>
    </dsp:sp>
    <dsp:sp modelId="{F7904272-5DB5-4EF7-A25F-6F570303A811}">
      <dsp:nvSpPr>
        <dsp:cNvPr id="0" name=""/>
        <dsp:cNvSpPr/>
      </dsp:nvSpPr>
      <dsp:spPr>
        <a:xfrm rot="5400000">
          <a:off x="539440" y="1535680"/>
          <a:ext cx="227817" cy="273381"/>
        </a:xfrm>
        <a:prstGeom prst="rightArrow">
          <a:avLst>
            <a:gd name="adj1" fmla="val 60000"/>
            <a:gd name="adj2" fmla="val 50000"/>
          </a:avLst>
        </a:prstGeom>
        <a:solidFill>
          <a:srgbClr val="34615A"/>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fr-FR" sz="800" kern="1200">
            <a:solidFill>
              <a:schemeClr val="tx1">
                <a:lumMod val="75000"/>
                <a:lumOff val="25000"/>
              </a:schemeClr>
            </a:solidFill>
          </a:endParaRPr>
        </a:p>
      </dsp:txBody>
      <dsp:txXfrm rot="-5400000">
        <a:off x="571335" y="1558462"/>
        <a:ext cx="164029" cy="159472"/>
      </dsp:txXfrm>
    </dsp:sp>
    <dsp:sp modelId="{6902DBE5-5D49-4C93-8852-5936A16432CC}">
      <dsp:nvSpPr>
        <dsp:cNvPr id="0" name=""/>
        <dsp:cNvSpPr/>
      </dsp:nvSpPr>
      <dsp:spPr>
        <a:xfrm>
          <a:off x="106585" y="1824250"/>
          <a:ext cx="1093526" cy="607514"/>
        </a:xfrm>
        <a:prstGeom prst="roundRect">
          <a:avLst>
            <a:gd name="adj" fmla="val 10000"/>
          </a:avLst>
        </a:prstGeom>
        <a:solidFill>
          <a:schemeClr val="lt1">
            <a:hueOff val="0"/>
            <a:satOff val="0"/>
            <a:lumOff val="0"/>
            <a:alphaOff val="0"/>
          </a:schemeClr>
        </a:solidFill>
        <a:ln w="12700" cap="flat" cmpd="sng" algn="ctr">
          <a:solidFill>
            <a:srgbClr val="34615A"/>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fr-FR" sz="900" kern="1200"/>
            <a:t>Regrouper les professionnels de santé au sein d’une équipe</a:t>
          </a:r>
          <a:endParaRPr lang="fr-FR" sz="900" kern="1200" dirty="0"/>
        </a:p>
      </dsp:txBody>
      <dsp:txXfrm>
        <a:off x="124378" y="1842043"/>
        <a:ext cx="1057940" cy="571928"/>
      </dsp:txXfrm>
    </dsp:sp>
    <dsp:sp modelId="{24B32F6A-6D1C-43ED-9F29-E80A0ABA9850}">
      <dsp:nvSpPr>
        <dsp:cNvPr id="0" name=""/>
        <dsp:cNvSpPr/>
      </dsp:nvSpPr>
      <dsp:spPr>
        <a:xfrm rot="5400000">
          <a:off x="539440" y="2446952"/>
          <a:ext cx="227817" cy="273381"/>
        </a:xfrm>
        <a:prstGeom prst="rightArrow">
          <a:avLst>
            <a:gd name="adj1" fmla="val 60000"/>
            <a:gd name="adj2" fmla="val 50000"/>
          </a:avLst>
        </a:prstGeom>
        <a:solidFill>
          <a:srgbClr val="34615A"/>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fr-FR" sz="800" kern="1200">
            <a:solidFill>
              <a:schemeClr val="tx1">
                <a:lumMod val="75000"/>
                <a:lumOff val="25000"/>
              </a:schemeClr>
            </a:solidFill>
          </a:endParaRPr>
        </a:p>
      </dsp:txBody>
      <dsp:txXfrm rot="-5400000">
        <a:off x="571335" y="2469734"/>
        <a:ext cx="164029" cy="159472"/>
      </dsp:txXfrm>
    </dsp:sp>
    <dsp:sp modelId="{44C3B8FF-50D3-401E-A02E-672A11A773B9}">
      <dsp:nvSpPr>
        <dsp:cNvPr id="0" name=""/>
        <dsp:cNvSpPr/>
      </dsp:nvSpPr>
      <dsp:spPr>
        <a:xfrm>
          <a:off x="106585" y="2735521"/>
          <a:ext cx="1093526" cy="607514"/>
        </a:xfrm>
        <a:prstGeom prst="roundRect">
          <a:avLst>
            <a:gd name="adj" fmla="val 10000"/>
          </a:avLst>
        </a:prstGeom>
        <a:solidFill>
          <a:schemeClr val="lt1">
            <a:hueOff val="0"/>
            <a:satOff val="0"/>
            <a:lumOff val="0"/>
            <a:alphaOff val="0"/>
          </a:schemeClr>
        </a:solidFill>
        <a:ln w="12700" cap="flat" cmpd="sng" algn="ctr">
          <a:solidFill>
            <a:srgbClr val="34615A"/>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fr-FR" sz="900" kern="1200"/>
            <a:t>Créer une structure juridique</a:t>
          </a:r>
          <a:endParaRPr lang="fr-FR" sz="900" kern="1200" dirty="0"/>
        </a:p>
      </dsp:txBody>
      <dsp:txXfrm>
        <a:off x="124378" y="2753314"/>
        <a:ext cx="1057940" cy="571928"/>
      </dsp:txXfrm>
    </dsp:sp>
    <dsp:sp modelId="{35EB4720-98D9-438A-8DCD-4A841419C21F}">
      <dsp:nvSpPr>
        <dsp:cNvPr id="0" name=""/>
        <dsp:cNvSpPr/>
      </dsp:nvSpPr>
      <dsp:spPr>
        <a:xfrm rot="5400000">
          <a:off x="539440" y="3358224"/>
          <a:ext cx="227817" cy="273381"/>
        </a:xfrm>
        <a:prstGeom prst="rightArrow">
          <a:avLst>
            <a:gd name="adj1" fmla="val 60000"/>
            <a:gd name="adj2" fmla="val 50000"/>
          </a:avLst>
        </a:prstGeom>
        <a:solidFill>
          <a:srgbClr val="34615A"/>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fr-FR" sz="800" kern="1200">
            <a:solidFill>
              <a:schemeClr val="tx1">
                <a:lumMod val="75000"/>
                <a:lumOff val="25000"/>
              </a:schemeClr>
            </a:solidFill>
          </a:endParaRPr>
        </a:p>
      </dsp:txBody>
      <dsp:txXfrm rot="-5400000">
        <a:off x="571335" y="3381006"/>
        <a:ext cx="164029" cy="159472"/>
      </dsp:txXfrm>
    </dsp:sp>
    <dsp:sp modelId="{525FB2F2-8FF1-4664-ADD5-EF87CC39E2DE}">
      <dsp:nvSpPr>
        <dsp:cNvPr id="0" name=""/>
        <dsp:cNvSpPr/>
      </dsp:nvSpPr>
      <dsp:spPr>
        <a:xfrm>
          <a:off x="106585" y="3646793"/>
          <a:ext cx="1093526" cy="607514"/>
        </a:xfrm>
        <a:prstGeom prst="roundRect">
          <a:avLst>
            <a:gd name="adj" fmla="val 10000"/>
          </a:avLst>
        </a:prstGeom>
        <a:solidFill>
          <a:schemeClr val="lt1">
            <a:hueOff val="0"/>
            <a:satOff val="0"/>
            <a:lumOff val="0"/>
            <a:alphaOff val="0"/>
          </a:schemeClr>
        </a:solidFill>
        <a:ln w="12700" cap="flat" cmpd="sng" algn="ctr">
          <a:solidFill>
            <a:srgbClr val="34615A"/>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fr-FR" sz="900" kern="1200"/>
            <a:t>Elaborer un projet de santé</a:t>
          </a:r>
          <a:endParaRPr lang="fr-FR" sz="900" kern="1200" dirty="0"/>
        </a:p>
      </dsp:txBody>
      <dsp:txXfrm>
        <a:off x="124378" y="3664586"/>
        <a:ext cx="1057940" cy="571928"/>
      </dsp:txXfrm>
    </dsp:sp>
    <dsp:sp modelId="{5292F6BB-DC71-4303-B2EB-FF099B87CC0C}">
      <dsp:nvSpPr>
        <dsp:cNvPr id="0" name=""/>
        <dsp:cNvSpPr/>
      </dsp:nvSpPr>
      <dsp:spPr>
        <a:xfrm rot="5400000">
          <a:off x="539440" y="4269496"/>
          <a:ext cx="227817" cy="273381"/>
        </a:xfrm>
        <a:prstGeom prst="rightArrow">
          <a:avLst>
            <a:gd name="adj1" fmla="val 60000"/>
            <a:gd name="adj2" fmla="val 50000"/>
          </a:avLst>
        </a:prstGeom>
        <a:solidFill>
          <a:srgbClr val="34615A"/>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fr-FR" sz="800" kern="1200">
            <a:solidFill>
              <a:schemeClr val="tx1">
                <a:lumMod val="75000"/>
                <a:lumOff val="25000"/>
              </a:schemeClr>
            </a:solidFill>
          </a:endParaRPr>
        </a:p>
      </dsp:txBody>
      <dsp:txXfrm rot="-5400000">
        <a:off x="571335" y="4292278"/>
        <a:ext cx="164029" cy="159472"/>
      </dsp:txXfrm>
    </dsp:sp>
    <dsp:sp modelId="{A49E0330-449A-4EA7-846F-B8910F7D2CAD}">
      <dsp:nvSpPr>
        <dsp:cNvPr id="0" name=""/>
        <dsp:cNvSpPr/>
      </dsp:nvSpPr>
      <dsp:spPr>
        <a:xfrm>
          <a:off x="106585" y="4558065"/>
          <a:ext cx="1093526" cy="607514"/>
        </a:xfrm>
        <a:prstGeom prst="roundRect">
          <a:avLst>
            <a:gd name="adj" fmla="val 10000"/>
          </a:avLst>
        </a:prstGeom>
        <a:solidFill>
          <a:schemeClr val="lt1">
            <a:hueOff val="0"/>
            <a:satOff val="0"/>
            <a:lumOff val="0"/>
            <a:alphaOff val="0"/>
          </a:schemeClr>
        </a:solidFill>
        <a:ln w="12700" cap="flat" cmpd="sng" algn="ctr">
          <a:solidFill>
            <a:srgbClr val="34615A"/>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fr-FR" sz="900" kern="1200"/>
            <a:t>Définir un système pour le partage d’information</a:t>
          </a:r>
          <a:endParaRPr lang="fr-FR" sz="900" kern="1200" dirty="0"/>
        </a:p>
      </dsp:txBody>
      <dsp:txXfrm>
        <a:off x="124378" y="4575858"/>
        <a:ext cx="1057940" cy="571928"/>
      </dsp:txXfrm>
    </dsp:sp>
    <dsp:sp modelId="{C0A7E210-9B7F-4028-AD6C-3B073F9CCF43}">
      <dsp:nvSpPr>
        <dsp:cNvPr id="0" name=""/>
        <dsp:cNvSpPr/>
      </dsp:nvSpPr>
      <dsp:spPr>
        <a:xfrm rot="5400000">
          <a:off x="539440" y="5180767"/>
          <a:ext cx="227817" cy="273381"/>
        </a:xfrm>
        <a:prstGeom prst="rightArrow">
          <a:avLst>
            <a:gd name="adj1" fmla="val 60000"/>
            <a:gd name="adj2" fmla="val 50000"/>
          </a:avLst>
        </a:prstGeom>
        <a:solidFill>
          <a:srgbClr val="34615A"/>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fr-FR" sz="800" kern="1200">
            <a:solidFill>
              <a:schemeClr val="tx1">
                <a:lumMod val="75000"/>
                <a:lumOff val="25000"/>
              </a:schemeClr>
            </a:solidFill>
          </a:endParaRPr>
        </a:p>
      </dsp:txBody>
      <dsp:txXfrm rot="-5400000">
        <a:off x="571335" y="5203549"/>
        <a:ext cx="164029" cy="159472"/>
      </dsp:txXfrm>
    </dsp:sp>
    <dsp:sp modelId="{4BCA03F7-6362-4193-A325-5FA4CEF55359}">
      <dsp:nvSpPr>
        <dsp:cNvPr id="0" name=""/>
        <dsp:cNvSpPr/>
      </dsp:nvSpPr>
      <dsp:spPr>
        <a:xfrm>
          <a:off x="106585" y="5469337"/>
          <a:ext cx="1093526" cy="607514"/>
        </a:xfrm>
        <a:prstGeom prst="roundRect">
          <a:avLst>
            <a:gd name="adj" fmla="val 10000"/>
          </a:avLst>
        </a:prstGeom>
        <a:solidFill>
          <a:schemeClr val="lt1">
            <a:hueOff val="0"/>
            <a:satOff val="0"/>
            <a:lumOff val="0"/>
            <a:alphaOff val="0"/>
          </a:schemeClr>
        </a:solidFill>
        <a:ln w="12700" cap="flat" cmpd="sng" algn="ctr">
          <a:solidFill>
            <a:srgbClr val="34615A"/>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fr-FR" sz="900" kern="1200"/>
            <a:t>Demander des financements</a:t>
          </a:r>
          <a:endParaRPr lang="fr-FR" sz="900" kern="1200" dirty="0"/>
        </a:p>
      </dsp:txBody>
      <dsp:txXfrm>
        <a:off x="124378" y="5487130"/>
        <a:ext cx="1057940" cy="571928"/>
      </dsp:txXfrm>
    </dsp:sp>
    <dsp:sp modelId="{F1E2D58A-141F-4298-B79D-DBB263D2111D}">
      <dsp:nvSpPr>
        <dsp:cNvPr id="0" name=""/>
        <dsp:cNvSpPr/>
      </dsp:nvSpPr>
      <dsp:spPr>
        <a:xfrm rot="5400000">
          <a:off x="539440" y="6092039"/>
          <a:ext cx="227817" cy="273381"/>
        </a:xfrm>
        <a:prstGeom prst="rightArrow">
          <a:avLst>
            <a:gd name="adj1" fmla="val 60000"/>
            <a:gd name="adj2" fmla="val 50000"/>
          </a:avLst>
        </a:prstGeom>
        <a:solidFill>
          <a:srgbClr val="34615A"/>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fr-FR" sz="800" kern="1200">
            <a:solidFill>
              <a:schemeClr val="tx1">
                <a:lumMod val="75000"/>
                <a:lumOff val="25000"/>
              </a:schemeClr>
            </a:solidFill>
          </a:endParaRPr>
        </a:p>
      </dsp:txBody>
      <dsp:txXfrm rot="-5400000">
        <a:off x="571335" y="6114821"/>
        <a:ext cx="164029" cy="159472"/>
      </dsp:txXfrm>
    </dsp:sp>
    <dsp:sp modelId="{F609422A-E4B4-43A3-B9FC-4DE68CAD2C84}">
      <dsp:nvSpPr>
        <dsp:cNvPr id="0" name=""/>
        <dsp:cNvSpPr/>
      </dsp:nvSpPr>
      <dsp:spPr>
        <a:xfrm>
          <a:off x="106585" y="6380608"/>
          <a:ext cx="1093526" cy="607514"/>
        </a:xfrm>
        <a:prstGeom prst="roundRect">
          <a:avLst>
            <a:gd name="adj" fmla="val 10000"/>
          </a:avLst>
        </a:prstGeom>
        <a:solidFill>
          <a:schemeClr val="lt1">
            <a:hueOff val="0"/>
            <a:satOff val="0"/>
            <a:lumOff val="0"/>
            <a:alphaOff val="0"/>
          </a:schemeClr>
        </a:solidFill>
        <a:ln w="12700" cap="flat" cmpd="sng" algn="ctr">
          <a:solidFill>
            <a:srgbClr val="34615A"/>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fr-FR" sz="900" kern="1200"/>
            <a:t>Etablir des indicateurs de suivi</a:t>
          </a:r>
          <a:endParaRPr lang="fr-FR" sz="900" kern="1200" dirty="0"/>
        </a:p>
      </dsp:txBody>
      <dsp:txXfrm>
        <a:off x="124378" y="6398401"/>
        <a:ext cx="1057940" cy="571928"/>
      </dsp:txXfrm>
    </dsp:sp>
  </dsp:spTree>
</dsp:drawing>
</file>

<file path=ppt/diagrams/layout1.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557D3CD-F430-44A6-86A4-3B623AFF0A78}" type="datetimeFigureOut">
              <a:rPr lang="fr-FR" smtClean="0"/>
              <a:t>29/08/2024</a:t>
            </a:fld>
            <a:endParaRPr lang="fr-FR"/>
          </a:p>
        </p:txBody>
      </p:sp>
      <p:sp>
        <p:nvSpPr>
          <p:cNvPr id="4" name="Espace réservé de l'image des diapositives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B067B43-7F57-412C-B436-8CCBCB3770F0}" type="slidenum">
              <a:rPr lang="fr-FR" smtClean="0"/>
              <a:t>‹N°›</a:t>
            </a:fld>
            <a:endParaRPr lang="fr-FR"/>
          </a:p>
        </p:txBody>
      </p:sp>
    </p:spTree>
    <p:extLst>
      <p:ext uri="{BB962C8B-B14F-4D97-AF65-F5344CB8AC3E}">
        <p14:creationId xmlns:p14="http://schemas.microsoft.com/office/powerpoint/2010/main" val="496939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AFAF59C5-48D9-475B-9CF6-C1EC75048466}" type="datetimeFigureOut">
              <a:rPr lang="fr-FR" smtClean="0"/>
              <a:t>29/08/2024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31979079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AFAF59C5-48D9-475B-9CF6-C1EC75048466}" type="datetimeFigureOut">
              <a:rPr lang="fr-FR" smtClean="0"/>
              <a:t>29/08/2024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34364329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FAF59C5-48D9-475B-9CF6-C1EC75048466}" type="datetimeFigureOut">
              <a:rPr lang="fr-FR" smtClean="0"/>
              <a:t>29/08/2024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38738245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FAF59C5-48D9-475B-9CF6-C1EC75048466}" type="datetimeFigureOut">
              <a:rPr lang="fr-FR" smtClean="0"/>
              <a:t>29/08/2024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21787029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FAF59C5-48D9-475B-9CF6-C1EC75048466}" type="datetimeFigureOut">
              <a:rPr lang="fr-FR" smtClean="0"/>
              <a:t>29/08/2024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409083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sposition personnalisée">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96566FE0-0408-4DF8-8660-3B93BA33825F}"/>
              </a:ext>
            </a:extLst>
          </p:cNvPr>
          <p:cNvSpPr/>
          <p:nvPr userDrawn="1"/>
        </p:nvSpPr>
        <p:spPr>
          <a:xfrm>
            <a:off x="0" y="2"/>
            <a:ext cx="6858000" cy="80308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ZoneTexte 6">
            <a:extLst>
              <a:ext uri="{FF2B5EF4-FFF2-40B4-BE49-F238E27FC236}">
                <a16:creationId xmlns:a16="http://schemas.microsoft.com/office/drawing/2014/main" id="{EDDC7A37-1908-47BC-A500-55F3D0861FF1}"/>
              </a:ext>
            </a:extLst>
          </p:cNvPr>
          <p:cNvSpPr txBox="1"/>
          <p:nvPr userDrawn="1"/>
        </p:nvSpPr>
        <p:spPr>
          <a:xfrm>
            <a:off x="4235166" y="12344"/>
            <a:ext cx="2622834" cy="1015663"/>
          </a:xfrm>
          <a:prstGeom prst="rect">
            <a:avLst/>
          </a:prstGeom>
          <a:noFill/>
        </p:spPr>
        <p:txBody>
          <a:bodyPr wrap="none" rtlCol="0">
            <a:spAutoFit/>
          </a:bodyPr>
          <a:lstStyle/>
          <a:p>
            <a:pPr algn="r"/>
            <a:r>
              <a:rPr lang="fr-FR" sz="6000" cap="all" dirty="0">
                <a:solidFill>
                  <a:schemeClr val="bg1"/>
                </a:solidFill>
                <a:latin typeface="Helvetica Neue" panose="020B0604020202020204" pitchFamily="34" charset="0"/>
                <a:ea typeface="Helvetica Neue" panose="020B0604020202020204" pitchFamily="34" charset="0"/>
              </a:rPr>
              <a:t>Mémo</a:t>
            </a:r>
          </a:p>
        </p:txBody>
      </p:sp>
      <p:sp>
        <p:nvSpPr>
          <p:cNvPr id="15" name="Rectangle 14">
            <a:extLst>
              <a:ext uri="{FF2B5EF4-FFF2-40B4-BE49-F238E27FC236}">
                <a16:creationId xmlns:a16="http://schemas.microsoft.com/office/drawing/2014/main" id="{1BAE66E8-957B-41E2-9901-0E0164DA242E}"/>
              </a:ext>
            </a:extLst>
          </p:cNvPr>
          <p:cNvSpPr/>
          <p:nvPr userDrawn="1"/>
        </p:nvSpPr>
        <p:spPr>
          <a:xfrm>
            <a:off x="0" y="803082"/>
            <a:ext cx="6858000" cy="397565"/>
          </a:xfrm>
          <a:prstGeom prst="rect">
            <a:avLst/>
          </a:prstGeom>
          <a:solidFill>
            <a:srgbClr val="3461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Titre 1">
            <a:extLst>
              <a:ext uri="{FF2B5EF4-FFF2-40B4-BE49-F238E27FC236}">
                <a16:creationId xmlns:a16="http://schemas.microsoft.com/office/drawing/2014/main" id="{CBD6099D-0642-4D9C-930D-133E479D5F21}"/>
              </a:ext>
            </a:extLst>
          </p:cNvPr>
          <p:cNvSpPr>
            <a:spLocks noGrp="1"/>
          </p:cNvSpPr>
          <p:nvPr>
            <p:ph type="title"/>
          </p:nvPr>
        </p:nvSpPr>
        <p:spPr>
          <a:xfrm>
            <a:off x="206734" y="871192"/>
            <a:ext cx="6636853" cy="341632"/>
          </a:xfrm>
          <a:noFill/>
        </p:spPr>
        <p:txBody>
          <a:bodyPr wrap="square" rtlCol="0">
            <a:spAutoFit/>
          </a:bodyPr>
          <a:lstStyle>
            <a:lvl1pPr>
              <a:defRPr lang="fr-FR" sz="1800" cap="all">
                <a:solidFill>
                  <a:schemeClr val="bg1"/>
                </a:solidFill>
                <a:latin typeface="Helvetica Neue" panose="020B0604020202020204" pitchFamily="34" charset="0"/>
                <a:ea typeface="Helvetica Neue" panose="020B0604020202020204" pitchFamily="34" charset="0"/>
                <a:cs typeface="+mn-cs"/>
              </a:defRPr>
            </a:lvl1pPr>
          </a:lstStyle>
          <a:p>
            <a:pPr marL="0" lvl="0" algn="r" defTabSz="457200"/>
            <a:r>
              <a:rPr lang="fr-FR" dirty="0"/>
              <a:t>Modifiez le style du titre</a:t>
            </a:r>
          </a:p>
        </p:txBody>
      </p:sp>
      <p:pic>
        <p:nvPicPr>
          <p:cNvPr id="18" name="Image 17">
            <a:extLst>
              <a:ext uri="{FF2B5EF4-FFF2-40B4-BE49-F238E27FC236}">
                <a16:creationId xmlns:a16="http://schemas.microsoft.com/office/drawing/2014/main" id="{D5B59661-5646-42D4-A973-16F076C45B7D}"/>
              </a:ext>
            </a:extLst>
          </p:cNvPr>
          <p:cNvPicPr>
            <a:picLocks noChangeAspect="1"/>
          </p:cNvPicPr>
          <p:nvPr userDrawn="1"/>
        </p:nvPicPr>
        <p:blipFill rotWithShape="1">
          <a:blip r:embed="rId2"/>
          <a:srcRect t="9053" b="6984"/>
          <a:stretch/>
        </p:blipFill>
        <p:spPr>
          <a:xfrm>
            <a:off x="111758" y="177"/>
            <a:ext cx="951058" cy="803082"/>
          </a:xfrm>
          <a:prstGeom prst="rect">
            <a:avLst/>
          </a:prstGeom>
        </p:spPr>
      </p:pic>
      <p:sp>
        <p:nvSpPr>
          <p:cNvPr id="32" name="Rectangle 31">
            <a:extLst>
              <a:ext uri="{FF2B5EF4-FFF2-40B4-BE49-F238E27FC236}">
                <a16:creationId xmlns:a16="http://schemas.microsoft.com/office/drawing/2014/main" id="{B755BC0A-528F-4534-BBCA-590F5214EDC9}"/>
              </a:ext>
            </a:extLst>
          </p:cNvPr>
          <p:cNvSpPr/>
          <p:nvPr userDrawn="1"/>
        </p:nvSpPr>
        <p:spPr>
          <a:xfrm>
            <a:off x="0" y="9390490"/>
            <a:ext cx="6858000" cy="51551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5" name="Rectangle : coins arrondis 34">
            <a:extLst>
              <a:ext uri="{FF2B5EF4-FFF2-40B4-BE49-F238E27FC236}">
                <a16:creationId xmlns:a16="http://schemas.microsoft.com/office/drawing/2014/main" id="{4A80F84B-05FA-45AF-B348-706FAABA5C39}"/>
              </a:ext>
            </a:extLst>
          </p:cNvPr>
          <p:cNvSpPr/>
          <p:nvPr userDrawn="1"/>
        </p:nvSpPr>
        <p:spPr>
          <a:xfrm>
            <a:off x="3878505" y="9239784"/>
            <a:ext cx="2771905" cy="301412"/>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fr-FR" sz="1200" dirty="0">
                <a:solidFill>
                  <a:srgbClr val="595959"/>
                </a:solidFill>
              </a:rPr>
              <a:t>Pharmacie :</a:t>
            </a:r>
          </a:p>
        </p:txBody>
      </p:sp>
      <p:pic>
        <p:nvPicPr>
          <p:cNvPr id="14" name="Image 13">
            <a:extLst>
              <a:ext uri="{FF2B5EF4-FFF2-40B4-BE49-F238E27FC236}">
                <a16:creationId xmlns:a16="http://schemas.microsoft.com/office/drawing/2014/main" id="{2021A328-0FCE-8948-862F-530B9C1E9657}"/>
              </a:ext>
            </a:extLst>
          </p:cNvPr>
          <p:cNvPicPr>
            <a:picLocks noChangeAspect="1"/>
          </p:cNvPicPr>
          <p:nvPr userDrawn="1"/>
        </p:nvPicPr>
        <p:blipFill>
          <a:blip r:embed="rId3"/>
          <a:stretch>
            <a:fillRect/>
          </a:stretch>
        </p:blipFill>
        <p:spPr>
          <a:xfrm>
            <a:off x="222191" y="113783"/>
            <a:ext cx="619984" cy="573293"/>
          </a:xfrm>
          <a:prstGeom prst="rect">
            <a:avLst/>
          </a:prstGeom>
        </p:spPr>
      </p:pic>
      <p:sp>
        <p:nvSpPr>
          <p:cNvPr id="17" name="Flèche : pentagone 15">
            <a:extLst>
              <a:ext uri="{FF2B5EF4-FFF2-40B4-BE49-F238E27FC236}">
                <a16:creationId xmlns:a16="http://schemas.microsoft.com/office/drawing/2014/main" id="{FE6F4558-FB75-8745-8BCA-0B9D0542D0D0}"/>
              </a:ext>
            </a:extLst>
          </p:cNvPr>
          <p:cNvSpPr/>
          <p:nvPr userDrawn="1"/>
        </p:nvSpPr>
        <p:spPr>
          <a:xfrm>
            <a:off x="0" y="9100337"/>
            <a:ext cx="732118" cy="580305"/>
          </a:xfrm>
          <a:prstGeom prst="homePlate">
            <a:avLst>
              <a:gd name="adj" fmla="val 31723"/>
            </a:avLst>
          </a:prstGeom>
          <a:solidFill>
            <a:srgbClr val="3461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Rectangle 18">
            <a:extLst>
              <a:ext uri="{FF2B5EF4-FFF2-40B4-BE49-F238E27FC236}">
                <a16:creationId xmlns:a16="http://schemas.microsoft.com/office/drawing/2014/main" id="{60840047-E3CB-8542-A885-4BBFF8D389F0}"/>
              </a:ext>
            </a:extLst>
          </p:cNvPr>
          <p:cNvSpPr/>
          <p:nvPr userDrawn="1"/>
        </p:nvSpPr>
        <p:spPr>
          <a:xfrm>
            <a:off x="732118" y="9398696"/>
            <a:ext cx="1754094" cy="246221"/>
          </a:xfrm>
          <a:prstGeom prst="rect">
            <a:avLst/>
          </a:prstGeom>
        </p:spPr>
        <p:txBody>
          <a:bodyPr wrap="square">
            <a:spAutoFit/>
          </a:bodyPr>
          <a:lstStyle/>
          <a:p>
            <a:r>
              <a:rPr lang="fr-FR" sz="1000" dirty="0">
                <a:solidFill>
                  <a:schemeClr val="bg1"/>
                </a:solidFill>
                <a:latin typeface="Helvetica Neue" panose="020B0604020202020204" pitchFamily="34" charset="0"/>
                <a:ea typeface="Helvetica Neue" panose="020B0604020202020204" pitchFamily="34" charset="0"/>
              </a:rPr>
              <a:t>Missions &amp; Services</a:t>
            </a:r>
          </a:p>
        </p:txBody>
      </p:sp>
      <p:sp>
        <p:nvSpPr>
          <p:cNvPr id="20" name="Rectangle 19">
            <a:extLst>
              <a:ext uri="{FF2B5EF4-FFF2-40B4-BE49-F238E27FC236}">
                <a16:creationId xmlns:a16="http://schemas.microsoft.com/office/drawing/2014/main" id="{5D9AF1E4-250B-5F42-83E6-F67434DB451A}"/>
              </a:ext>
            </a:extLst>
          </p:cNvPr>
          <p:cNvSpPr/>
          <p:nvPr userDrawn="1"/>
        </p:nvSpPr>
        <p:spPr>
          <a:xfrm>
            <a:off x="732118" y="9566883"/>
            <a:ext cx="5380548" cy="230832"/>
          </a:xfrm>
          <a:prstGeom prst="rect">
            <a:avLst/>
          </a:prstGeom>
        </p:spPr>
        <p:txBody>
          <a:bodyPr wrap="square">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lang="fr-FR" sz="900" dirty="0" smtClean="0">
                <a:solidFill>
                  <a:schemeClr val="bg1"/>
                </a:solidFill>
                <a:latin typeface="Helvetica Light" panose="020B0403020202020204" pitchFamily="34" charset="0"/>
              </a:rPr>
              <a:t>Version 3.0 – Septembre 2024</a:t>
            </a:r>
            <a:endParaRPr lang="fr-FR" sz="900" dirty="0">
              <a:solidFill>
                <a:schemeClr val="bg1"/>
              </a:solidFill>
            </a:endParaRPr>
          </a:p>
        </p:txBody>
      </p:sp>
      <p:pic>
        <p:nvPicPr>
          <p:cNvPr id="21" name="Image 20" descr="Une image contenant dessin, horloge&#10;&#10;Description générée automatiquement">
            <a:extLst>
              <a:ext uri="{FF2B5EF4-FFF2-40B4-BE49-F238E27FC236}">
                <a16:creationId xmlns:a16="http://schemas.microsoft.com/office/drawing/2014/main" id="{BBE01553-9181-7849-B3EF-A2AFF37BC001}"/>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123320" y="9128910"/>
            <a:ext cx="364000" cy="487072"/>
          </a:xfrm>
          <a:prstGeom prst="rect">
            <a:avLst/>
          </a:prstGeom>
        </p:spPr>
      </p:pic>
    </p:spTree>
    <p:extLst>
      <p:ext uri="{BB962C8B-B14F-4D97-AF65-F5344CB8AC3E}">
        <p14:creationId xmlns:p14="http://schemas.microsoft.com/office/powerpoint/2010/main" val="3902146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AFAF59C5-48D9-475B-9CF6-C1EC75048466}" type="datetimeFigureOut">
              <a:rPr lang="fr-FR" smtClean="0"/>
              <a:t>29/08/2024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15485492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AFAF59C5-48D9-475B-9CF6-C1EC75048466}" type="datetimeFigureOut">
              <a:rPr lang="fr-FR" smtClean="0"/>
              <a:t>29/08/2024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24540380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AFAF59C5-48D9-475B-9CF6-C1EC75048466}" type="datetimeFigureOut">
              <a:rPr lang="fr-FR" smtClean="0"/>
              <a:t>29/08/2024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26902808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AFAF59C5-48D9-475B-9CF6-C1EC75048466}" type="datetimeFigureOut">
              <a:rPr lang="fr-FR" smtClean="0"/>
              <a:t>29/08/2024</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16252761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FAF59C5-48D9-475B-9CF6-C1EC75048466}" type="datetimeFigureOut">
              <a:rPr lang="fr-FR" smtClean="0"/>
              <a:t>29/08/2024</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29467400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AFAF59C5-48D9-475B-9CF6-C1EC75048466}" type="datetimeFigureOut">
              <a:rPr lang="fr-FR" smtClean="0"/>
              <a:t>29/08/2024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20346878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dirty="0"/>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dirty="0"/>
              <a:t>Cliquez pour modifier les styles du texte du masque</a:t>
            </a:r>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lumMod val="85000"/>
                    <a:lumOff val="15000"/>
                  </a:schemeClr>
                </a:solidFill>
              </a:defRPr>
            </a:lvl1pPr>
          </a:lstStyle>
          <a:p>
            <a:fld id="{AFAF59C5-48D9-475B-9CF6-C1EC75048466}" type="datetimeFigureOut">
              <a:rPr lang="fr-FR" smtClean="0"/>
              <a:pPr/>
              <a:t>29/08/2024</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lumMod val="85000"/>
                    <a:lumOff val="1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lumMod val="85000"/>
                    <a:lumOff val="15000"/>
                  </a:schemeClr>
                </a:solidFill>
              </a:defRPr>
            </a:lvl1pPr>
          </a:lstStyle>
          <a:p>
            <a:fld id="{23F7F5F1-9E8F-4C52-9517-C7265C1B6F6E}" type="slidenum">
              <a:rPr lang="fr-FR" smtClean="0"/>
              <a:pPr/>
              <a:t>‹N°›</a:t>
            </a:fld>
            <a:endParaRPr lang="fr-FR"/>
          </a:p>
        </p:txBody>
      </p:sp>
    </p:spTree>
    <p:extLst>
      <p:ext uri="{BB962C8B-B14F-4D97-AF65-F5344CB8AC3E}">
        <p14:creationId xmlns:p14="http://schemas.microsoft.com/office/powerpoint/2010/main" val="25933513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7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Lst>
  <p:txStyles>
    <p:titleStyle>
      <a:lvl1pPr algn="l" defTabSz="685800" rtl="0" eaLnBrk="1" latinLnBrk="0" hangingPunct="1">
        <a:lnSpc>
          <a:spcPct val="90000"/>
        </a:lnSpc>
        <a:spcBef>
          <a:spcPct val="0"/>
        </a:spcBef>
        <a:buNone/>
        <a:defRPr sz="3300" kern="1200">
          <a:solidFill>
            <a:schemeClr val="tx1">
              <a:lumMod val="85000"/>
              <a:lumOff val="15000"/>
            </a:schemeClr>
          </a:solidFill>
          <a:latin typeface="Helvetica Neue" panose="020B0604020202020204" pitchFamily="34" charset="0"/>
          <a:ea typeface="Helvetica Neue" panose="020B0604020202020204" pitchFamily="34" charset="0"/>
          <a:cs typeface="+mj-cs"/>
        </a:defRPr>
      </a:lvl1pPr>
    </p:titleStyle>
    <p:bodyStyle>
      <a:lvl1pPr marL="0" indent="0" algn="l" defTabSz="685800" rtl="0" eaLnBrk="1" latinLnBrk="0" hangingPunct="1">
        <a:lnSpc>
          <a:spcPct val="90000"/>
        </a:lnSpc>
        <a:spcBef>
          <a:spcPts val="750"/>
        </a:spcBef>
        <a:buFont typeface="Arial" panose="020B0604020202020204" pitchFamily="34" charset="0"/>
        <a:buNone/>
        <a:defRPr sz="1100" kern="1200">
          <a:solidFill>
            <a:schemeClr val="tx1">
              <a:lumMod val="85000"/>
              <a:lumOff val="15000"/>
            </a:schemeClr>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lumMod val="85000"/>
              <a:lumOff val="15000"/>
            </a:schemeClr>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lumMod val="85000"/>
              <a:lumOff val="15000"/>
            </a:schemeClr>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lumMod val="85000"/>
              <a:lumOff val="15000"/>
            </a:schemeClr>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lumMod val="85000"/>
              <a:lumOff val="15000"/>
            </a:schemeClr>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legifrance.gouv.fr/affichCodeArticle.do?idArticle=LEGIARTI000038886477&amp;cidTexte=LEGITEXT000006072665&amp;dateTexte=20190727" TargetMode="External"/><Relationship Id="rId2" Type="http://schemas.openxmlformats.org/officeDocument/2006/relationships/hyperlink" Target="https://www.legifrance.gouv.fr/codes/article_lc/LEGIARTI000038886353#:~:text=L'%C3%A9quipe%20de%20soins%20primaires,sociales%20et%20territoriales%20de%20sant%C3%A9." TargetMode="External"/><Relationship Id="rId1" Type="http://schemas.openxmlformats.org/officeDocument/2006/relationships/slideLayout" Target="../slideLayouts/slideLayout3.xml"/><Relationship Id="rId5" Type="http://schemas.openxmlformats.org/officeDocument/2006/relationships/hyperlink" Target="https://www.legifrance.gouv.fr/codes/article_lc/LEGIARTI000038886440/" TargetMode="External"/><Relationship Id="rId4" Type="http://schemas.openxmlformats.org/officeDocument/2006/relationships/hyperlink" Target="https://www.ameli.fr/llle-et-vilaine/exercice-coordonne/exercice-professionnel/organisations-d-exercice-coordonne/constitution-d-une-cpts"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https://www.ordre.pharmacien.fr/je-suis/pharmacien/pharmacien/mon-exercice-professionnel/l-exercice-coordonne-les-fondamentaux" TargetMode="External"/><Relationship Id="rId13" Type="http://schemas.openxmlformats.org/officeDocument/2006/relationships/hyperlink" Target="https://www.assurance-maladie.ameli.fr/sites/default/files/2024-06-20-cp-avenant-1-ACIP.pdf" TargetMode="External"/><Relationship Id="rId3" Type="http://schemas.openxmlformats.org/officeDocument/2006/relationships/diagramLayout" Target="../diagrams/layout1.xml"/><Relationship Id="rId7" Type="http://schemas.openxmlformats.org/officeDocument/2006/relationships/hyperlink" Target="https://www.ordre.pharmacien.fr/les-communications/focus-sur/les-cahiers-thematiques/cahier-thematique-n-10-cooperation-interprofessionnelle2" TargetMode="External"/><Relationship Id="rId12" Type="http://schemas.openxmlformats.org/officeDocument/2006/relationships/hyperlink" Target="https://sante.gouv.fr/systeme-de-sante/structures-de-soins/article/les-centres-de-sante-211965" TargetMode="Externa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11" Type="http://schemas.openxmlformats.org/officeDocument/2006/relationships/hyperlink" Target="https://sante.gouv.fr/systeme-de-sante/structures-de-soins/article/les-reseaux-de-sante" TargetMode="External"/><Relationship Id="rId5" Type="http://schemas.openxmlformats.org/officeDocument/2006/relationships/diagramColors" Target="../diagrams/colors1.xml"/><Relationship Id="rId15" Type="http://schemas.openxmlformats.org/officeDocument/2006/relationships/hyperlink" Target="https://www.legifrance.gouv.fr/jorf/article_jo/JORFARTI000036339172" TargetMode="External"/><Relationship Id="rId10" Type="http://schemas.openxmlformats.org/officeDocument/2006/relationships/hyperlink" Target="https://sante.gouv.fr/systeme-de-sante/structures-de-soins/les-dispositifs-d-appui-a-la-coordination-dac/article/la-cartographie-des-dac" TargetMode="External"/><Relationship Id="rId4" Type="http://schemas.openxmlformats.org/officeDocument/2006/relationships/diagramQuickStyle" Target="../diagrams/quickStyle1.xml"/><Relationship Id="rId9" Type="http://schemas.openxmlformats.org/officeDocument/2006/relationships/hyperlink" Target="https://sante.gouv.fr/systeme-de-sante/structures-de-soins/les-dispositifs-d-appui-a-la-coordination-dac/article/tout-comprendre-des-dispositifs-d-appui-a-la-coordination" TargetMode="External"/><Relationship Id="rId14" Type="http://schemas.openxmlformats.org/officeDocument/2006/relationships/hyperlink" Target="https://sante.gouv.fr/systeme-de-sante/parcours-des-patients-et-des-usagers/article-51-lfss-2018-innovations-organisationnelles-pour-la-transformation-du/article-51"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3D98B11-E7C1-498C-AC68-68802A14A128}"/>
              </a:ext>
            </a:extLst>
          </p:cNvPr>
          <p:cNvSpPr>
            <a:spLocks noGrp="1"/>
          </p:cNvSpPr>
          <p:nvPr>
            <p:ph type="title"/>
          </p:nvPr>
        </p:nvSpPr>
        <p:spPr>
          <a:xfrm>
            <a:off x="221147" y="830330"/>
            <a:ext cx="6636853" cy="341632"/>
          </a:xfrm>
        </p:spPr>
        <p:txBody>
          <a:bodyPr/>
          <a:lstStyle/>
          <a:p>
            <a:pPr algn="r"/>
            <a:r>
              <a:rPr lang="fr-FR" dirty="0"/>
              <a:t>M14. </a:t>
            </a:r>
            <a:r>
              <a:rPr lang="fr-FR" dirty="0" smtClean="0"/>
              <a:t>L'exercice Coordonné</a:t>
            </a:r>
            <a:endParaRPr lang="fr-FR" dirty="0"/>
          </a:p>
        </p:txBody>
      </p:sp>
      <p:sp>
        <p:nvSpPr>
          <p:cNvPr id="6" name="Rectangle 5">
            <a:extLst>
              <a:ext uri="{FF2B5EF4-FFF2-40B4-BE49-F238E27FC236}">
                <a16:creationId xmlns:a16="http://schemas.microsoft.com/office/drawing/2014/main" id="{334314C6-FCA7-4D41-BBC0-CAFAC14A7C52}"/>
              </a:ext>
            </a:extLst>
          </p:cNvPr>
          <p:cNvSpPr/>
          <p:nvPr/>
        </p:nvSpPr>
        <p:spPr>
          <a:xfrm>
            <a:off x="232988" y="5014650"/>
            <a:ext cx="2582401" cy="3359329"/>
          </a:xfrm>
          <a:prstGeom prst="rect">
            <a:avLst/>
          </a:prstGeom>
          <a:solidFill>
            <a:schemeClr val="accent1">
              <a:lumMod val="40000"/>
              <a:lumOff val="60000"/>
            </a:schemeClr>
          </a:solidFill>
        </p:spPr>
        <p:txBody>
          <a:bodyPr>
            <a:noAutofit/>
          </a:bodyPr>
          <a:lstStyle/>
          <a:p>
            <a:pPr algn="ctr">
              <a:spcBef>
                <a:spcPct val="0"/>
              </a:spcBef>
              <a:spcAft>
                <a:spcPts val="600"/>
              </a:spcAft>
            </a:pPr>
            <a:r>
              <a:rPr lang="fr-FR" sz="1200" dirty="0">
                <a:solidFill>
                  <a:srgbClr val="34615A"/>
                </a:solidFill>
                <a:latin typeface="Helvetica Neue" panose="02000503000000020004" pitchFamily="2" charset="0"/>
                <a:ea typeface="Helvetica Neue" panose="02000503000000020004" pitchFamily="2" charset="0"/>
              </a:rPr>
              <a:t>Equipes de soins primaires (ESP</a:t>
            </a:r>
            <a:r>
              <a:rPr lang="fr-FR" sz="1200" dirty="0" smtClean="0">
                <a:solidFill>
                  <a:srgbClr val="34615A"/>
                </a:solidFill>
                <a:latin typeface="Helvetica Neue" panose="02000503000000020004" pitchFamily="2" charset="0"/>
                <a:ea typeface="Helvetica Neue" panose="02000503000000020004" pitchFamily="2" charset="0"/>
              </a:rPr>
              <a:t>)</a:t>
            </a:r>
            <a:endParaRPr lang="fr-FR" sz="1200" dirty="0">
              <a:solidFill>
                <a:schemeClr val="tx1">
                  <a:lumMod val="85000"/>
                  <a:lumOff val="15000"/>
                </a:schemeClr>
              </a:solidFill>
            </a:endParaRPr>
          </a:p>
          <a:p>
            <a:pPr>
              <a:spcBef>
                <a:spcPct val="0"/>
              </a:spcBef>
              <a:spcAft>
                <a:spcPts val="600"/>
              </a:spcAft>
            </a:pPr>
            <a:r>
              <a:rPr lang="fr-FR" sz="1000" dirty="0" smtClean="0">
                <a:solidFill>
                  <a:schemeClr val="tx1">
                    <a:lumMod val="85000"/>
                    <a:lumOff val="15000"/>
                  </a:schemeClr>
                </a:solidFill>
              </a:rPr>
              <a:t>C’est le premier </a:t>
            </a:r>
            <a:r>
              <a:rPr lang="fr-FR" sz="1000" dirty="0">
                <a:solidFill>
                  <a:schemeClr val="tx1">
                    <a:lumMod val="85000"/>
                    <a:lumOff val="15000"/>
                  </a:schemeClr>
                </a:solidFill>
              </a:rPr>
              <a:t>échelon autour d’un médecin généraliste regroupant un ensemble de professionnels de santé de premier recours qui travaillent de manière coordonnée à la prise en charge de leurs patients (</a:t>
            </a:r>
            <a:r>
              <a:rPr lang="fr-FR" sz="1000" dirty="0">
                <a:solidFill>
                  <a:schemeClr val="tx1">
                    <a:lumMod val="85000"/>
                    <a:lumOff val="15000"/>
                  </a:schemeClr>
                </a:solidFill>
                <a:hlinkClick r:id="rId2"/>
              </a:rPr>
              <a:t>Article L1411-11-1</a:t>
            </a:r>
            <a:r>
              <a:rPr lang="fr-FR" sz="1000" dirty="0">
                <a:solidFill>
                  <a:schemeClr val="tx1">
                    <a:lumMod val="85000"/>
                    <a:lumOff val="15000"/>
                  </a:schemeClr>
                </a:solidFill>
              </a:rPr>
              <a:t> du CSP</a:t>
            </a:r>
            <a:r>
              <a:rPr lang="fr-FR" sz="1000" dirty="0" smtClean="0">
                <a:solidFill>
                  <a:schemeClr val="tx1">
                    <a:lumMod val="85000"/>
                    <a:lumOff val="15000"/>
                  </a:schemeClr>
                </a:solidFill>
              </a:rPr>
              <a:t>)</a:t>
            </a:r>
            <a:endParaRPr lang="fr-FR" sz="600" b="1" dirty="0"/>
          </a:p>
          <a:p>
            <a:pPr>
              <a:spcBef>
                <a:spcPct val="0"/>
              </a:spcBef>
              <a:spcAft>
                <a:spcPts val="600"/>
              </a:spcAft>
            </a:pPr>
            <a:r>
              <a:rPr lang="fr-FR" sz="1000" b="1" u="sng" dirty="0"/>
              <a:t>Organisation / </a:t>
            </a:r>
            <a:r>
              <a:rPr lang="fr-FR" sz="1000" b="1" u="sng" dirty="0" smtClean="0"/>
              <a:t>mission des ESP </a:t>
            </a:r>
            <a:r>
              <a:rPr lang="fr-FR" sz="1000" b="1" u="sng" dirty="0"/>
              <a:t>: </a:t>
            </a:r>
          </a:p>
          <a:p>
            <a:pPr marL="171450" indent="-171450">
              <a:spcBef>
                <a:spcPct val="0"/>
              </a:spcBef>
              <a:buFontTx/>
              <a:buChar char="-"/>
            </a:pPr>
            <a:r>
              <a:rPr lang="fr-FR" sz="1000" dirty="0" smtClean="0"/>
              <a:t>Peut également </a:t>
            </a:r>
            <a:r>
              <a:rPr lang="fr-FR" sz="1000" dirty="0"/>
              <a:t>prendre la forme d’un centre de santé ou d’une maison de santé</a:t>
            </a:r>
          </a:p>
          <a:p>
            <a:pPr marL="171450" indent="-171450">
              <a:spcBef>
                <a:spcPct val="0"/>
              </a:spcBef>
              <a:buFontTx/>
              <a:buChar char="-"/>
            </a:pPr>
            <a:r>
              <a:rPr lang="fr-FR" sz="1000" dirty="0" smtClean="0"/>
              <a:t>Elabore un projet </a:t>
            </a:r>
            <a:r>
              <a:rPr lang="fr-FR" sz="1000" dirty="0"/>
              <a:t>de santé</a:t>
            </a:r>
          </a:p>
          <a:p>
            <a:pPr marL="171450" indent="-171450">
              <a:spcBef>
                <a:spcPct val="0"/>
              </a:spcBef>
              <a:spcAft>
                <a:spcPts val="600"/>
              </a:spcAft>
              <a:buFontTx/>
              <a:buChar char="-"/>
            </a:pPr>
            <a:r>
              <a:rPr lang="fr-FR" sz="1000" dirty="0"/>
              <a:t>A pour objet  une meilleure coordination des acteurs, la prévention, l’amélioration et la protection de l’état de santé de la population, ainsi que la réduction des inégalités sociales et territoriales de santé</a:t>
            </a:r>
          </a:p>
        </p:txBody>
      </p:sp>
      <p:sp>
        <p:nvSpPr>
          <p:cNvPr id="8" name="Rectangle 7">
            <a:extLst>
              <a:ext uri="{FF2B5EF4-FFF2-40B4-BE49-F238E27FC236}">
                <a16:creationId xmlns:a16="http://schemas.microsoft.com/office/drawing/2014/main" id="{BBA5E904-D8D1-4CBE-9CFA-AFEFD3652FF2}"/>
              </a:ext>
            </a:extLst>
          </p:cNvPr>
          <p:cNvSpPr/>
          <p:nvPr/>
        </p:nvSpPr>
        <p:spPr>
          <a:xfrm>
            <a:off x="2925558" y="5030616"/>
            <a:ext cx="3729791" cy="3344508"/>
          </a:xfrm>
          <a:prstGeom prst="rect">
            <a:avLst/>
          </a:prstGeom>
          <a:solidFill>
            <a:schemeClr val="accent5">
              <a:lumMod val="20000"/>
              <a:lumOff val="80000"/>
            </a:schemeClr>
          </a:solidFill>
        </p:spPr>
        <p:txBody>
          <a:bodyPr>
            <a:noAutofit/>
          </a:bodyPr>
          <a:lstStyle/>
          <a:p>
            <a:pPr algn="ctr"/>
            <a:r>
              <a:rPr lang="fr-FR" sz="1200" dirty="0" smtClean="0">
                <a:solidFill>
                  <a:srgbClr val="34615A"/>
                </a:solidFill>
                <a:latin typeface="Helvetica Neue" panose="02000503000000020004" pitchFamily="2" charset="0"/>
                <a:ea typeface="Helvetica Neue" panose="02000503000000020004" pitchFamily="2" charset="0"/>
              </a:rPr>
              <a:t>Maisons </a:t>
            </a:r>
            <a:r>
              <a:rPr lang="fr-FR" sz="1200" dirty="0">
                <a:solidFill>
                  <a:srgbClr val="34615A"/>
                </a:solidFill>
                <a:latin typeface="Helvetica Neue" panose="02000503000000020004" pitchFamily="2" charset="0"/>
                <a:ea typeface="Helvetica Neue" panose="02000503000000020004" pitchFamily="2" charset="0"/>
              </a:rPr>
              <a:t>de Santé </a:t>
            </a:r>
            <a:r>
              <a:rPr lang="fr-FR" sz="1200" dirty="0" smtClean="0">
                <a:solidFill>
                  <a:srgbClr val="34615A"/>
                </a:solidFill>
                <a:latin typeface="Helvetica Neue" panose="02000503000000020004" pitchFamily="2" charset="0"/>
                <a:ea typeface="Helvetica Neue" panose="02000503000000020004" pitchFamily="2" charset="0"/>
              </a:rPr>
              <a:t>Pluriprofessionnelles </a:t>
            </a:r>
            <a:r>
              <a:rPr lang="fr-FR" sz="1200" dirty="0">
                <a:solidFill>
                  <a:srgbClr val="34615A"/>
                </a:solidFill>
                <a:latin typeface="+mj-lt"/>
                <a:ea typeface="Helvetica Neue" panose="02000503000000020004" pitchFamily="2" charset="0"/>
              </a:rPr>
              <a:t>(MSP) </a:t>
            </a:r>
            <a:endParaRPr lang="fr-FR" sz="1200" dirty="0" smtClean="0">
              <a:solidFill>
                <a:srgbClr val="34615A"/>
              </a:solidFill>
              <a:latin typeface="+mj-lt"/>
              <a:ea typeface="Helvetica Neue" panose="02000503000000020004" pitchFamily="2" charset="0"/>
            </a:endParaRPr>
          </a:p>
          <a:p>
            <a:pPr algn="ctr"/>
            <a:endParaRPr lang="fr-FR" sz="500" dirty="0">
              <a:solidFill>
                <a:srgbClr val="34615A"/>
              </a:solidFill>
              <a:latin typeface="+mj-lt"/>
            </a:endParaRPr>
          </a:p>
          <a:p>
            <a:pPr fontAlgn="base"/>
            <a:r>
              <a:rPr lang="fr-FR" sz="1000" dirty="0" smtClean="0"/>
              <a:t>Elle regroupe, </a:t>
            </a:r>
            <a:r>
              <a:rPr lang="fr-FR" sz="1000" dirty="0"/>
              <a:t>autour d’un projet de santé, </a:t>
            </a:r>
            <a:r>
              <a:rPr lang="fr-FR" sz="1000" b="1" dirty="0"/>
              <a:t>des </a:t>
            </a:r>
            <a:r>
              <a:rPr lang="fr-FR" sz="1000" dirty="0"/>
              <a:t>professionnels de santé de premier recours, d’une même zone géographique, en vue d’un exercice coordonné et libéral. La maison de santé peut être </a:t>
            </a:r>
            <a:r>
              <a:rPr lang="fr-FR" sz="1000" dirty="0" smtClean="0"/>
              <a:t>mono-site</a:t>
            </a:r>
            <a:r>
              <a:rPr lang="fr-FR" sz="1000" dirty="0"/>
              <a:t> ou </a:t>
            </a:r>
            <a:r>
              <a:rPr lang="fr-FR" sz="1000" dirty="0" smtClean="0"/>
              <a:t>multi-sites. </a:t>
            </a:r>
            <a:r>
              <a:rPr lang="fr-FR" sz="1000" dirty="0"/>
              <a:t>(Art. </a:t>
            </a:r>
            <a:r>
              <a:rPr lang="fr-FR" sz="1000" u="sng" dirty="0">
                <a:hlinkClick r:id="rId3"/>
              </a:rPr>
              <a:t>L 6323-3 du CSP</a:t>
            </a:r>
            <a:r>
              <a:rPr lang="fr-FR" sz="1000" dirty="0"/>
              <a:t>)</a:t>
            </a:r>
          </a:p>
          <a:p>
            <a:pPr fontAlgn="base"/>
            <a:endParaRPr lang="fr-FR" sz="700" dirty="0"/>
          </a:p>
          <a:p>
            <a:pPr fontAlgn="base"/>
            <a:r>
              <a:rPr lang="fr-FR" sz="1000" b="1" u="sng" dirty="0"/>
              <a:t>Missions </a:t>
            </a:r>
            <a:r>
              <a:rPr lang="fr-FR" sz="1000" b="1" u="sng" dirty="0" smtClean="0"/>
              <a:t>des MSP :</a:t>
            </a:r>
            <a:endParaRPr lang="fr-FR" sz="1000" b="1" u="sng" dirty="0"/>
          </a:p>
          <a:p>
            <a:pPr marL="171450" indent="-171450" fontAlgn="base">
              <a:buFontTx/>
              <a:buChar char="-"/>
            </a:pPr>
            <a:r>
              <a:rPr lang="fr-FR" sz="1000" dirty="0" smtClean="0"/>
              <a:t>Assure </a:t>
            </a:r>
            <a:r>
              <a:rPr lang="fr-FR" sz="1000" dirty="0"/>
              <a:t>des activités de soins sans </a:t>
            </a:r>
            <a:r>
              <a:rPr lang="fr-FR" sz="1000" dirty="0" smtClean="0"/>
              <a:t>hébergement</a:t>
            </a:r>
            <a:endParaRPr lang="fr-FR" sz="1000" dirty="0"/>
          </a:p>
          <a:p>
            <a:pPr marL="171450" indent="-171450" fontAlgn="base">
              <a:buFontTx/>
              <a:buChar char="-"/>
            </a:pPr>
            <a:r>
              <a:rPr lang="fr-FR" sz="1000" dirty="0" smtClean="0"/>
              <a:t>Peut </a:t>
            </a:r>
            <a:r>
              <a:rPr lang="fr-FR" sz="1000" dirty="0"/>
              <a:t>participer à des actions de santé </a:t>
            </a:r>
            <a:r>
              <a:rPr lang="fr-FR" sz="1000" dirty="0" smtClean="0"/>
              <a:t>publique</a:t>
            </a:r>
            <a:endParaRPr lang="fr-FR" sz="1000" dirty="0"/>
          </a:p>
          <a:p>
            <a:pPr marL="171450" indent="-171450" fontAlgn="base">
              <a:buFontTx/>
              <a:buChar char="-"/>
            </a:pPr>
            <a:r>
              <a:rPr lang="fr-FR" sz="1000" dirty="0" smtClean="0"/>
              <a:t>Peut </a:t>
            </a:r>
            <a:r>
              <a:rPr lang="fr-FR" sz="1000" dirty="0"/>
              <a:t>participer à des actions de prévention, d’éducation pour la </a:t>
            </a:r>
            <a:r>
              <a:rPr lang="fr-FR" sz="1000" dirty="0" smtClean="0"/>
              <a:t>santé</a:t>
            </a:r>
            <a:endParaRPr lang="fr-FR" sz="1000" dirty="0"/>
          </a:p>
          <a:p>
            <a:pPr marL="171450" indent="-171450" fontAlgn="base">
              <a:buFontTx/>
              <a:buChar char="-"/>
            </a:pPr>
            <a:r>
              <a:rPr lang="fr-FR" sz="1000" dirty="0" smtClean="0"/>
              <a:t>Peut </a:t>
            </a:r>
            <a:r>
              <a:rPr lang="fr-FR" sz="1000" dirty="0"/>
              <a:t>participer à des actions </a:t>
            </a:r>
            <a:r>
              <a:rPr lang="fr-FR" sz="1000" dirty="0" smtClean="0"/>
              <a:t>sociales</a:t>
            </a:r>
            <a:endParaRPr lang="fr-FR" sz="1000" dirty="0">
              <a:latin typeface="+mj-lt"/>
            </a:endParaRPr>
          </a:p>
          <a:p>
            <a:pPr marL="171450" indent="-171450" fontAlgn="base">
              <a:buFontTx/>
              <a:buChar char="-"/>
            </a:pPr>
            <a:r>
              <a:rPr lang="fr-FR" sz="1000" dirty="0" smtClean="0">
                <a:latin typeface="+mj-lt"/>
              </a:rPr>
              <a:t>Assure </a:t>
            </a:r>
            <a:r>
              <a:rPr lang="fr-FR" sz="1000" dirty="0">
                <a:latin typeface="+mj-lt"/>
              </a:rPr>
              <a:t>en interne la formation des </a:t>
            </a:r>
            <a:r>
              <a:rPr lang="fr-FR" sz="1000" dirty="0" smtClean="0">
                <a:latin typeface="+mj-lt"/>
              </a:rPr>
              <a:t>professionnels </a:t>
            </a:r>
            <a:endParaRPr lang="fr-FR" sz="1000" dirty="0">
              <a:latin typeface="+mj-lt"/>
            </a:endParaRPr>
          </a:p>
          <a:p>
            <a:pPr marL="171450" indent="-171450" fontAlgn="base">
              <a:buFontTx/>
              <a:buChar char="-"/>
            </a:pPr>
            <a:r>
              <a:rPr lang="fr-FR" sz="1000" dirty="0" smtClean="0">
                <a:latin typeface="+mj-lt"/>
              </a:rPr>
              <a:t>Met </a:t>
            </a:r>
            <a:r>
              <a:rPr lang="fr-FR" sz="1000" dirty="0">
                <a:latin typeface="+mj-lt"/>
              </a:rPr>
              <a:t>en place un exercice coordonné </a:t>
            </a:r>
            <a:r>
              <a:rPr lang="fr-FR" sz="1000" dirty="0" smtClean="0">
                <a:latin typeface="+mj-lt"/>
              </a:rPr>
              <a:t>formalisé </a:t>
            </a:r>
            <a:endParaRPr lang="fr-FR" sz="1000" dirty="0">
              <a:latin typeface="+mj-lt"/>
            </a:endParaRPr>
          </a:p>
          <a:p>
            <a:pPr marL="171450" indent="-171450" fontAlgn="base">
              <a:buFontTx/>
              <a:buChar char="-"/>
            </a:pPr>
            <a:r>
              <a:rPr lang="fr-FR" sz="1000" dirty="0" smtClean="0">
                <a:latin typeface="+mj-lt"/>
              </a:rPr>
              <a:t>Propose </a:t>
            </a:r>
            <a:r>
              <a:rPr lang="fr-FR" sz="1000" dirty="0">
                <a:latin typeface="+mj-lt"/>
              </a:rPr>
              <a:t>de nouveaux services aux </a:t>
            </a:r>
            <a:r>
              <a:rPr lang="fr-FR" sz="1000" dirty="0" smtClean="0">
                <a:latin typeface="+mj-lt"/>
              </a:rPr>
              <a:t>patients</a:t>
            </a:r>
            <a:endParaRPr lang="fr-FR" sz="1000" dirty="0">
              <a:latin typeface="+mj-lt"/>
            </a:endParaRPr>
          </a:p>
          <a:p>
            <a:pPr marL="171450" indent="-171450" fontAlgn="base">
              <a:buFontTx/>
              <a:buChar char="-"/>
            </a:pPr>
            <a:r>
              <a:rPr lang="fr-FR" sz="1000" dirty="0" smtClean="0">
                <a:latin typeface="+mj-lt"/>
              </a:rPr>
              <a:t>Assure </a:t>
            </a:r>
            <a:r>
              <a:rPr lang="fr-FR" sz="1000" dirty="0">
                <a:latin typeface="+mj-lt"/>
              </a:rPr>
              <a:t>la continuité et la permanence des </a:t>
            </a:r>
            <a:r>
              <a:rPr lang="fr-FR" sz="1000" dirty="0" smtClean="0">
                <a:latin typeface="+mj-lt"/>
              </a:rPr>
              <a:t>soins </a:t>
            </a:r>
            <a:endParaRPr lang="fr-FR" sz="1000" dirty="0">
              <a:latin typeface="+mj-lt"/>
            </a:endParaRPr>
          </a:p>
          <a:p>
            <a:pPr marL="171450" indent="-171450" fontAlgn="base">
              <a:buFontTx/>
              <a:buChar char="-"/>
            </a:pPr>
            <a:r>
              <a:rPr lang="fr-FR" sz="1000" dirty="0" smtClean="0">
                <a:latin typeface="+mj-lt"/>
              </a:rPr>
              <a:t>Met </a:t>
            </a:r>
            <a:r>
              <a:rPr lang="fr-FR" sz="1000" dirty="0">
                <a:latin typeface="+mj-lt"/>
              </a:rPr>
              <a:t>en place un partage d’information sécurisé </a:t>
            </a:r>
            <a:endParaRPr lang="fr-FR" sz="1000" dirty="0"/>
          </a:p>
          <a:p>
            <a:pPr fontAlgn="base"/>
            <a:endParaRPr lang="fr-FR" sz="700" dirty="0">
              <a:latin typeface="+mj-lt"/>
            </a:endParaRPr>
          </a:p>
          <a:p>
            <a:r>
              <a:rPr lang="fr-FR" sz="1000" b="1" u="sng" dirty="0" smtClean="0">
                <a:latin typeface="+mj-lt"/>
                <a:ea typeface="Helvetica Neue" panose="020B0604020202020204" pitchFamily="34" charset="0"/>
              </a:rPr>
              <a:t>Composition (au minimum) </a:t>
            </a:r>
            <a:r>
              <a:rPr lang="fr-FR" sz="1000" b="1" u="sng" dirty="0">
                <a:latin typeface="+mj-lt"/>
                <a:ea typeface="Helvetica Neue" panose="020B0604020202020204" pitchFamily="34" charset="0"/>
              </a:rPr>
              <a:t>:</a:t>
            </a:r>
          </a:p>
          <a:p>
            <a:pPr marL="171450" indent="-171450">
              <a:buClr>
                <a:srgbClr val="34615A"/>
              </a:buClr>
              <a:buFontTx/>
              <a:buChar char="-"/>
            </a:pPr>
            <a:r>
              <a:rPr lang="fr-FR" sz="1000" dirty="0" smtClean="0">
                <a:latin typeface="+mj-lt"/>
              </a:rPr>
              <a:t>Deux médecins</a:t>
            </a:r>
          </a:p>
          <a:p>
            <a:pPr marL="171450" indent="-171450">
              <a:buClr>
                <a:srgbClr val="34615A"/>
              </a:buClr>
              <a:buFontTx/>
              <a:buChar char="-"/>
            </a:pPr>
            <a:r>
              <a:rPr lang="fr-FR" sz="1000" dirty="0">
                <a:latin typeface="+mj-lt"/>
              </a:rPr>
              <a:t>U</a:t>
            </a:r>
            <a:r>
              <a:rPr lang="fr-FR" sz="1000" dirty="0" smtClean="0">
                <a:latin typeface="+mj-lt"/>
              </a:rPr>
              <a:t>n paramédical</a:t>
            </a:r>
            <a:endParaRPr lang="fr-FR" sz="1000" dirty="0">
              <a:latin typeface="+mj-lt"/>
            </a:endParaRPr>
          </a:p>
        </p:txBody>
      </p:sp>
      <p:sp>
        <p:nvSpPr>
          <p:cNvPr id="15" name="Rectangle 14">
            <a:extLst>
              <a:ext uri="{FF2B5EF4-FFF2-40B4-BE49-F238E27FC236}">
                <a16:creationId xmlns:a16="http://schemas.microsoft.com/office/drawing/2014/main" id="{F008046A-2D91-4247-ABDE-FC708E0E3609}"/>
              </a:ext>
            </a:extLst>
          </p:cNvPr>
          <p:cNvSpPr/>
          <p:nvPr/>
        </p:nvSpPr>
        <p:spPr>
          <a:xfrm>
            <a:off x="232988" y="1890581"/>
            <a:ext cx="6422361" cy="3030335"/>
          </a:xfrm>
          <a:prstGeom prst="rect">
            <a:avLst/>
          </a:prstGeom>
          <a:solidFill>
            <a:srgbClr val="D0E6E2"/>
          </a:solidFill>
        </p:spPr>
        <p:txBody>
          <a:bodyPr>
            <a:noAutofit/>
          </a:bodyPr>
          <a:lstStyle/>
          <a:p>
            <a:pPr algn="ctr">
              <a:spcBef>
                <a:spcPct val="0"/>
              </a:spcBef>
              <a:spcAft>
                <a:spcPts val="600"/>
              </a:spcAft>
            </a:pPr>
            <a:r>
              <a:rPr lang="fr-FR" sz="1200" dirty="0" smtClean="0">
                <a:solidFill>
                  <a:srgbClr val="34615A"/>
                </a:solidFill>
                <a:latin typeface="Helvetica Neue" panose="02000503000000020004" pitchFamily="2" charset="0"/>
                <a:ea typeface="Helvetica Neue" panose="02000503000000020004" pitchFamily="2" charset="0"/>
              </a:rPr>
              <a:t>Communautés professionnelles territoriales de santé (</a:t>
            </a:r>
            <a:r>
              <a:rPr lang="fr-FR" sz="1200" dirty="0" smtClean="0">
                <a:solidFill>
                  <a:srgbClr val="34615A"/>
                </a:solidFill>
                <a:latin typeface="Helvetica Neue" panose="02000503000000020004" pitchFamily="2" charset="0"/>
                <a:ea typeface="Helvetica Neue" panose="02000503000000020004" pitchFamily="2" charset="0"/>
                <a:hlinkClick r:id="rId4"/>
              </a:rPr>
              <a:t>CPTS</a:t>
            </a:r>
            <a:r>
              <a:rPr lang="fr-FR" sz="1200" dirty="0" smtClean="0">
                <a:solidFill>
                  <a:srgbClr val="34615A"/>
                </a:solidFill>
                <a:latin typeface="Helvetica Neue" panose="02000503000000020004" pitchFamily="2" charset="0"/>
                <a:ea typeface="Helvetica Neue" panose="02000503000000020004" pitchFamily="2" charset="0"/>
              </a:rPr>
              <a:t>)   </a:t>
            </a:r>
          </a:p>
          <a:p>
            <a:pPr algn="just">
              <a:spcBef>
                <a:spcPct val="0"/>
              </a:spcBef>
              <a:spcAft>
                <a:spcPts val="600"/>
              </a:spcAft>
            </a:pPr>
            <a:r>
              <a:rPr lang="fr-FR" sz="1000" dirty="0" smtClean="0">
                <a:ea typeface="Helvetica Neue" panose="02000503000000020004" pitchFamily="2" charset="0"/>
              </a:rPr>
              <a:t>Afin d’assurer une meilleure </a:t>
            </a:r>
            <a:r>
              <a:rPr lang="fr-FR" sz="1000" dirty="0" smtClean="0"/>
              <a:t>coordination </a:t>
            </a:r>
            <a:r>
              <a:rPr lang="fr-FR" sz="1000" dirty="0" smtClean="0">
                <a:solidFill>
                  <a:schemeClr val="tx1">
                    <a:lumMod val="85000"/>
                    <a:lumOff val="15000"/>
                  </a:schemeClr>
                </a:solidFill>
              </a:rPr>
              <a:t>de leur action territoriale et concourir à la structuration des parcours de santé, des professionnels de santé peuvent décider de se constituer en CPTS </a:t>
            </a:r>
            <a:r>
              <a:rPr lang="fr-FR" sz="1000" dirty="0" smtClean="0"/>
              <a:t>(Art. </a:t>
            </a:r>
            <a:r>
              <a:rPr lang="fr-FR" sz="1000" u="sng" dirty="0" smtClean="0">
                <a:hlinkClick r:id="rId5" tooltip="undefined"/>
              </a:rPr>
              <a:t>L 1434-12 du CSP</a:t>
            </a:r>
            <a:r>
              <a:rPr lang="fr-FR" sz="1000" dirty="0" smtClean="0"/>
              <a:t>). Elle peut rassembler des équipes de soins primaires et/ou des maisons de santé, et/ou des établissements de santé, et/ou des établissements médico-sociaux, et/ou des réseaux, </a:t>
            </a:r>
            <a:r>
              <a:rPr lang="fr-FR" sz="1000" dirty="0" smtClean="0"/>
              <a:t>des </a:t>
            </a:r>
            <a:r>
              <a:rPr lang="fr-FR" sz="1000" dirty="0" smtClean="0"/>
              <a:t>professionnels libéraux, </a:t>
            </a:r>
            <a:r>
              <a:rPr lang="fr-FR" sz="1000" dirty="0" err="1" smtClean="0"/>
              <a:t>etc</a:t>
            </a:r>
            <a:endParaRPr lang="fr-FR" sz="800" dirty="0"/>
          </a:p>
          <a:p>
            <a:pPr algn="just"/>
            <a:r>
              <a:rPr lang="fr-FR" sz="1000" b="1" u="sng" dirty="0" smtClean="0"/>
              <a:t>Missions de la CPTS : </a:t>
            </a:r>
          </a:p>
          <a:p>
            <a:pPr algn="just"/>
            <a:endParaRPr lang="fr-FR" sz="600" b="1" u="sng" dirty="0"/>
          </a:p>
          <a:p>
            <a:pPr marL="171450" indent="-171450" algn="just">
              <a:buFontTx/>
              <a:buChar char="-"/>
            </a:pPr>
            <a:r>
              <a:rPr lang="fr-FR" sz="1000" dirty="0" smtClean="0"/>
              <a:t>Faciliter </a:t>
            </a:r>
            <a:r>
              <a:rPr lang="fr-FR" sz="1000" dirty="0"/>
              <a:t>l’accès aux soins, notamment celui des patients sans médecin traitant, pour améliorer la prise en charge des soins non programmés en </a:t>
            </a:r>
            <a:r>
              <a:rPr lang="fr-FR" sz="1000" dirty="0" smtClean="0"/>
              <a:t>ville</a:t>
            </a:r>
          </a:p>
          <a:p>
            <a:pPr marL="171450" indent="-171450" algn="just">
              <a:buFontTx/>
              <a:buChar char="-"/>
            </a:pPr>
            <a:r>
              <a:rPr lang="fr-FR" sz="1000" dirty="0" smtClean="0"/>
              <a:t>Mettre </a:t>
            </a:r>
            <a:r>
              <a:rPr lang="fr-FR" sz="1000" dirty="0"/>
              <a:t>en place des parcours répondant aux besoins des territoires pour renforcer la prise en charge et le suivi des patients, éviter les ruptures de parcours et favoriser le maintien à domicile </a:t>
            </a:r>
            <a:r>
              <a:rPr lang="fr-FR" sz="1000" dirty="0" smtClean="0"/>
              <a:t>de </a:t>
            </a:r>
            <a:r>
              <a:rPr lang="fr-FR" sz="1000" dirty="0"/>
              <a:t>patients complexes, handicapés, </a:t>
            </a:r>
            <a:r>
              <a:rPr lang="fr-FR" sz="1000" dirty="0" smtClean="0"/>
              <a:t>âgés…</a:t>
            </a:r>
          </a:p>
          <a:p>
            <a:pPr marL="171450" indent="-171450" algn="just">
              <a:buFontTx/>
              <a:buChar char="-"/>
            </a:pPr>
            <a:r>
              <a:rPr lang="fr-FR" sz="1000" dirty="0" smtClean="0"/>
              <a:t>Initier </a:t>
            </a:r>
            <a:r>
              <a:rPr lang="fr-FR" sz="1000" dirty="0"/>
              <a:t>des actions territoriales de prévention, de dépistage, de promotion de la santé en fonction des besoins du </a:t>
            </a:r>
            <a:r>
              <a:rPr lang="fr-FR" sz="1000" dirty="0" smtClean="0"/>
              <a:t>territoire</a:t>
            </a:r>
          </a:p>
          <a:p>
            <a:pPr marL="171450" indent="-171450" algn="just">
              <a:buFontTx/>
              <a:buChar char="-"/>
            </a:pPr>
            <a:r>
              <a:rPr lang="fr-FR" sz="1000" dirty="0" smtClean="0"/>
              <a:t>Contribuer </a:t>
            </a:r>
            <a:r>
              <a:rPr lang="fr-FR" sz="1000" dirty="0"/>
              <a:t>au développement de la qualité et de la pertinence des soins pour favoriser l’échange de bonnes pratiques médicales et </a:t>
            </a:r>
            <a:r>
              <a:rPr lang="fr-FR" sz="1000" dirty="0" smtClean="0"/>
              <a:t>soignantes</a:t>
            </a:r>
          </a:p>
          <a:p>
            <a:pPr marL="171450" indent="-171450" algn="just">
              <a:buFontTx/>
              <a:buChar char="-"/>
            </a:pPr>
            <a:r>
              <a:rPr lang="fr-FR" sz="1000" dirty="0" smtClean="0"/>
              <a:t>Accompagner </a:t>
            </a:r>
            <a:r>
              <a:rPr lang="fr-FR" sz="1000" dirty="0"/>
              <a:t>les professionnels de </a:t>
            </a:r>
            <a:r>
              <a:rPr lang="fr-FR" sz="1000" dirty="0" smtClean="0"/>
              <a:t>santé</a:t>
            </a:r>
          </a:p>
          <a:p>
            <a:pPr marL="171450" indent="-171450" algn="just">
              <a:buFontTx/>
              <a:buChar char="-"/>
            </a:pPr>
            <a:r>
              <a:rPr lang="fr-FR" sz="1000" dirty="0" smtClean="0"/>
              <a:t>Participer </a:t>
            </a:r>
            <a:r>
              <a:rPr lang="fr-FR" sz="1000" dirty="0"/>
              <a:t>à la réponse aux crises sanitaires par un plan d’action </a:t>
            </a:r>
            <a:r>
              <a:rPr lang="fr-FR" sz="1000" dirty="0" smtClean="0"/>
              <a:t>adapté</a:t>
            </a:r>
            <a:endParaRPr lang="fr-FR" sz="900" dirty="0" smtClean="0"/>
          </a:p>
        </p:txBody>
      </p:sp>
      <p:sp>
        <p:nvSpPr>
          <p:cNvPr id="4" name="ZoneTexte 3">
            <a:extLst>
              <a:ext uri="{FF2B5EF4-FFF2-40B4-BE49-F238E27FC236}">
                <a16:creationId xmlns:a16="http://schemas.microsoft.com/office/drawing/2014/main" id="{5C03E295-C252-7249-B8C9-E3AB403DAF18}"/>
              </a:ext>
            </a:extLst>
          </p:cNvPr>
          <p:cNvSpPr txBox="1"/>
          <p:nvPr/>
        </p:nvSpPr>
        <p:spPr>
          <a:xfrm>
            <a:off x="115181" y="1242849"/>
            <a:ext cx="6657974" cy="553998"/>
          </a:xfrm>
          <a:prstGeom prst="rect">
            <a:avLst/>
          </a:prstGeom>
          <a:noFill/>
        </p:spPr>
        <p:txBody>
          <a:bodyPr wrap="square" rtlCol="0">
            <a:spAutoFit/>
          </a:bodyPr>
          <a:lstStyle/>
          <a:p>
            <a:pPr algn="ctr"/>
            <a:r>
              <a:rPr lang="fr-FR" sz="1000" dirty="0"/>
              <a:t>La coopération interprofessionnelle, la coordination thérapeutique ou l'éducation thérapeutique du patient font parties intégrantes des missions du pharmacien </a:t>
            </a:r>
            <a:r>
              <a:rPr lang="fr-FR" sz="1000" dirty="0" smtClean="0"/>
              <a:t>d’officine.</a:t>
            </a:r>
          </a:p>
          <a:p>
            <a:pPr algn="ctr"/>
            <a:r>
              <a:rPr lang="fr-FR" sz="1000" b="1" dirty="0" smtClean="0"/>
              <a:t>Ces </a:t>
            </a:r>
            <a:r>
              <a:rPr lang="fr-FR" sz="1000" b="1" dirty="0"/>
              <a:t>missions sont le plus souvent réalisées dans l’une des organisations suivantes </a:t>
            </a:r>
            <a:r>
              <a:rPr lang="fr-FR" sz="1000" dirty="0"/>
              <a:t>:</a:t>
            </a:r>
          </a:p>
        </p:txBody>
      </p:sp>
      <p:sp>
        <p:nvSpPr>
          <p:cNvPr id="3" name="ZoneTexte 2"/>
          <p:cNvSpPr txBox="1"/>
          <p:nvPr/>
        </p:nvSpPr>
        <p:spPr>
          <a:xfrm>
            <a:off x="73072" y="8473063"/>
            <a:ext cx="6762748" cy="553998"/>
          </a:xfrm>
          <a:prstGeom prst="rect">
            <a:avLst/>
          </a:prstGeom>
          <a:noFill/>
        </p:spPr>
        <p:txBody>
          <a:bodyPr wrap="square" rtlCol="0">
            <a:spAutoFit/>
          </a:bodyPr>
          <a:lstStyle/>
          <a:p>
            <a:pPr algn="just"/>
            <a:r>
              <a:rPr lang="fr-FR" sz="1000" dirty="0" smtClean="0"/>
              <a:t>Dans ces structures le pharmacien peut :</a:t>
            </a:r>
            <a:r>
              <a:rPr lang="fr-FR" sz="1000" dirty="0"/>
              <a:t> </a:t>
            </a:r>
            <a:r>
              <a:rPr lang="fr-FR" sz="1000" dirty="0" smtClean="0"/>
              <a:t>participer </a:t>
            </a:r>
            <a:r>
              <a:rPr lang="fr-FR" sz="1000" dirty="0"/>
              <a:t>à l’élaboration de protocoles de soins et à leur mise en </a:t>
            </a:r>
            <a:r>
              <a:rPr lang="fr-FR" sz="1000" dirty="0" smtClean="0"/>
              <a:t>œuvre, coordonner </a:t>
            </a:r>
            <a:r>
              <a:rPr lang="fr-FR" sz="1000" dirty="0"/>
              <a:t>des parcours de </a:t>
            </a:r>
            <a:r>
              <a:rPr lang="fr-FR" sz="1000" dirty="0" smtClean="0"/>
              <a:t>soins, collaborer </a:t>
            </a:r>
            <a:r>
              <a:rPr lang="fr-FR" sz="1000" dirty="0"/>
              <a:t>à la prise en charge de patients dits “</a:t>
            </a:r>
            <a:r>
              <a:rPr lang="fr-FR" sz="1000" dirty="0" smtClean="0"/>
              <a:t>complexes”, animer </a:t>
            </a:r>
            <a:r>
              <a:rPr lang="fr-FR" sz="1000" dirty="0"/>
              <a:t>des réunions sur les </a:t>
            </a:r>
            <a:r>
              <a:rPr lang="fr-FR" sz="1000" dirty="0" smtClean="0"/>
              <a:t>prescriptions, renforcer </a:t>
            </a:r>
            <a:r>
              <a:rPr lang="fr-FR" sz="1000" dirty="0"/>
              <a:t>son rôle éducatif auprès des </a:t>
            </a:r>
            <a:r>
              <a:rPr lang="fr-FR" sz="1000" dirty="0" smtClean="0"/>
              <a:t>patients, faire </a:t>
            </a:r>
            <a:r>
              <a:rPr lang="fr-FR" sz="1000" dirty="0"/>
              <a:t>valoir son expertise du médicament</a:t>
            </a:r>
            <a:r>
              <a:rPr lang="fr-FR" sz="1000" dirty="0" smtClean="0"/>
              <a:t>.</a:t>
            </a:r>
            <a:endParaRPr lang="fr-FR" sz="1000" dirty="0"/>
          </a:p>
        </p:txBody>
      </p:sp>
      <p:sp>
        <p:nvSpPr>
          <p:cNvPr id="9" name="Rectangle 8"/>
          <p:cNvSpPr/>
          <p:nvPr/>
        </p:nvSpPr>
        <p:spPr>
          <a:xfrm>
            <a:off x="6282367" y="9576625"/>
            <a:ext cx="553453" cy="3124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lang="fr-FR" sz="1050" dirty="0" smtClean="0"/>
              <a:t>1/2</a:t>
            </a:r>
            <a:endParaRPr lang="fr-FR" sz="1050" dirty="0"/>
          </a:p>
        </p:txBody>
      </p:sp>
    </p:spTree>
    <p:extLst>
      <p:ext uri="{BB962C8B-B14F-4D97-AF65-F5344CB8AC3E}">
        <p14:creationId xmlns:p14="http://schemas.microsoft.com/office/powerpoint/2010/main" val="29800618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1E2FB92-034C-4A40-B3FE-CCC05FFD94E3}"/>
              </a:ext>
            </a:extLst>
          </p:cNvPr>
          <p:cNvSpPr/>
          <p:nvPr/>
        </p:nvSpPr>
        <p:spPr>
          <a:xfrm>
            <a:off x="4969563" y="1608509"/>
            <a:ext cx="1874024" cy="7413983"/>
          </a:xfrm>
          <a:prstGeom prst="rect">
            <a:avLst/>
          </a:prstGeom>
          <a:solidFill>
            <a:srgbClr val="D0E6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1E628CDE-B7BE-4894-88AB-B5234155E7BB}"/>
              </a:ext>
            </a:extLst>
          </p:cNvPr>
          <p:cNvSpPr>
            <a:spLocks noGrp="1"/>
          </p:cNvSpPr>
          <p:nvPr>
            <p:ph type="title"/>
          </p:nvPr>
        </p:nvSpPr>
        <p:spPr>
          <a:xfrm>
            <a:off x="206734" y="871192"/>
            <a:ext cx="6636853" cy="341632"/>
          </a:xfrm>
        </p:spPr>
        <p:txBody>
          <a:bodyPr/>
          <a:lstStyle/>
          <a:p>
            <a:pPr algn="r"/>
            <a:r>
              <a:rPr lang="fr-FR" dirty="0"/>
              <a:t>M14. L'exercice </a:t>
            </a:r>
            <a:r>
              <a:rPr lang="fr-FR" dirty="0" smtClean="0"/>
              <a:t>Coordonné</a:t>
            </a:r>
            <a:endParaRPr lang="fr-FR" dirty="0"/>
          </a:p>
        </p:txBody>
      </p:sp>
      <p:graphicFrame>
        <p:nvGraphicFramePr>
          <p:cNvPr id="4" name="Diagramme 3">
            <a:extLst>
              <a:ext uri="{FF2B5EF4-FFF2-40B4-BE49-F238E27FC236}">
                <a16:creationId xmlns:a16="http://schemas.microsoft.com/office/drawing/2014/main" id="{566E3F8F-BFEA-4889-A6A9-768087874EDE}"/>
              </a:ext>
            </a:extLst>
          </p:cNvPr>
          <p:cNvGraphicFramePr/>
          <p:nvPr>
            <p:extLst>
              <p:ext uri="{D42A27DB-BD31-4B8C-83A1-F6EECF244321}">
                <p14:modId xmlns:p14="http://schemas.microsoft.com/office/powerpoint/2010/main" val="3327138805"/>
              </p:ext>
            </p:extLst>
          </p:nvPr>
        </p:nvGraphicFramePr>
        <p:xfrm>
          <a:off x="5522476" y="1743146"/>
          <a:ext cx="1306698" cy="698983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ZoneTexte 5">
            <a:extLst>
              <a:ext uri="{FF2B5EF4-FFF2-40B4-BE49-F238E27FC236}">
                <a16:creationId xmlns:a16="http://schemas.microsoft.com/office/drawing/2014/main" id="{68677DBD-E600-43A0-8BA3-8398A89AF6C1}"/>
              </a:ext>
            </a:extLst>
          </p:cNvPr>
          <p:cNvSpPr txBox="1"/>
          <p:nvPr/>
        </p:nvSpPr>
        <p:spPr>
          <a:xfrm rot="16200000">
            <a:off x="2664716" y="4861028"/>
            <a:ext cx="5214889" cy="830997"/>
          </a:xfrm>
          <a:prstGeom prst="rect">
            <a:avLst/>
          </a:prstGeom>
          <a:noFill/>
        </p:spPr>
        <p:txBody>
          <a:bodyPr wrap="none" rtlCol="0">
            <a:spAutoFit/>
          </a:bodyPr>
          <a:lstStyle/>
          <a:p>
            <a:pPr algn="ctr"/>
            <a:r>
              <a:rPr lang="fr-FR" sz="4800" dirty="0">
                <a:solidFill>
                  <a:schemeClr val="bg1"/>
                </a:solidFill>
                <a:latin typeface="Helvetica Neue" panose="020B0604020202020204" pitchFamily="34" charset="0"/>
                <a:ea typeface="Helvetica Neue" panose="020B0604020202020204" pitchFamily="34" charset="0"/>
              </a:rPr>
              <a:t>METHODOLOGIE</a:t>
            </a:r>
          </a:p>
        </p:txBody>
      </p:sp>
      <p:sp>
        <p:nvSpPr>
          <p:cNvPr id="26" name="Rectangle 25">
            <a:extLst>
              <a:ext uri="{FF2B5EF4-FFF2-40B4-BE49-F238E27FC236}">
                <a16:creationId xmlns:a16="http://schemas.microsoft.com/office/drawing/2014/main" id="{896A6922-039C-4B26-BFFF-1E928D876511}"/>
              </a:ext>
            </a:extLst>
          </p:cNvPr>
          <p:cNvSpPr/>
          <p:nvPr/>
        </p:nvSpPr>
        <p:spPr>
          <a:xfrm>
            <a:off x="69977" y="2507910"/>
            <a:ext cx="4885173" cy="1708160"/>
          </a:xfrm>
          <a:prstGeom prst="rect">
            <a:avLst/>
          </a:prstGeom>
          <a:ln>
            <a:noFill/>
          </a:ln>
        </p:spPr>
        <p:txBody>
          <a:bodyPr wrap="square">
            <a:spAutoFit/>
          </a:bodyPr>
          <a:lstStyle/>
          <a:p>
            <a:pPr>
              <a:spcAft>
                <a:spcPts val="600"/>
              </a:spcAft>
            </a:pPr>
            <a:r>
              <a:rPr lang="fr-FR" sz="1000" b="1" dirty="0">
                <a:solidFill>
                  <a:srgbClr val="34615A"/>
                </a:solidFill>
                <a:latin typeface="+mj-lt"/>
                <a:ea typeface="Helvetica Neue" panose="020B0604020202020204" pitchFamily="34" charset="0"/>
              </a:rPr>
              <a:t>Le Statut Juridique</a:t>
            </a:r>
          </a:p>
          <a:p>
            <a:r>
              <a:rPr lang="fr-FR" sz="900" u="sng" dirty="0">
                <a:solidFill>
                  <a:srgbClr val="000000"/>
                </a:solidFill>
                <a:latin typeface="Helvetica Neue" panose="020B0604020202020204" pitchFamily="34" charset="0"/>
                <a:ea typeface="Helvetica Neue" panose="020B0604020202020204" pitchFamily="34" charset="0"/>
              </a:rPr>
              <a:t>L’Association loi 1901 (MSP/ CPTS)</a:t>
            </a:r>
          </a:p>
          <a:p>
            <a:pPr marL="171450" indent="-171450">
              <a:buClr>
                <a:srgbClr val="34615A"/>
              </a:buClr>
              <a:buFont typeface="Wingdings" panose="05000000000000000000" pitchFamily="2" charset="2"/>
              <a:buChar char="l"/>
            </a:pPr>
            <a:r>
              <a:rPr lang="fr-FR" sz="900" dirty="0"/>
              <a:t>P</a:t>
            </a:r>
            <a:r>
              <a:rPr lang="fr-FR" sz="900" dirty="0" smtClean="0"/>
              <a:t>ermet </a:t>
            </a:r>
            <a:r>
              <a:rPr lang="fr-FR" sz="900" dirty="0"/>
              <a:t>d’ouvrir un compte bancaire au nom de l’association et de percevoir des financements (subventions, dons…) </a:t>
            </a:r>
          </a:p>
          <a:p>
            <a:pPr>
              <a:buClr>
                <a:srgbClr val="34615A"/>
              </a:buClr>
            </a:pPr>
            <a:r>
              <a:rPr lang="fr-FR" sz="900" u="sng" dirty="0">
                <a:solidFill>
                  <a:srgbClr val="000000"/>
                </a:solidFill>
                <a:latin typeface="Helvetica Neue" panose="020B0604020202020204" pitchFamily="34" charset="0"/>
                <a:ea typeface="Helvetica Neue" panose="020B0604020202020204" pitchFamily="34" charset="0"/>
              </a:rPr>
              <a:t>La société interprofessionnelle de soins ambulatoires (SISA) (MSP) : </a:t>
            </a:r>
          </a:p>
          <a:p>
            <a:pPr>
              <a:buClr>
                <a:srgbClr val="34615A"/>
              </a:buClr>
            </a:pPr>
            <a:r>
              <a:rPr lang="fr-FR" sz="900" dirty="0">
                <a:solidFill>
                  <a:srgbClr val="000000"/>
                </a:solidFill>
                <a:latin typeface="+mj-lt"/>
              </a:rPr>
              <a:t>Plus fonctionnelle que l’association, elle permet :</a:t>
            </a:r>
          </a:p>
          <a:p>
            <a:pPr marL="171450" lvl="0" indent="-171450">
              <a:buClr>
                <a:srgbClr val="34615A"/>
              </a:buClr>
              <a:buFont typeface="Wingdings" panose="05000000000000000000" pitchFamily="2" charset="2"/>
              <a:buChar char="l"/>
            </a:pPr>
            <a:r>
              <a:rPr lang="fr-FR" sz="900" dirty="0"/>
              <a:t>L</a:t>
            </a:r>
            <a:r>
              <a:rPr lang="fr-FR" sz="900" dirty="0" smtClean="0"/>
              <a:t>a </a:t>
            </a:r>
            <a:r>
              <a:rPr lang="fr-FR" sz="900" dirty="0"/>
              <a:t>perception des rémunérations liées à l’exercice coordonné (versées à une structure et non aux professionnels individuellement)</a:t>
            </a:r>
          </a:p>
          <a:p>
            <a:pPr marL="171450" lvl="0" indent="-171450">
              <a:buClr>
                <a:srgbClr val="34615A"/>
              </a:buClr>
              <a:buFont typeface="Wingdings" panose="05000000000000000000" pitchFamily="2" charset="2"/>
              <a:buChar char="l"/>
            </a:pPr>
            <a:r>
              <a:rPr lang="fr-FR" sz="900" dirty="0"/>
              <a:t>L</a:t>
            </a:r>
            <a:r>
              <a:rPr lang="fr-FR" sz="900" dirty="0" smtClean="0"/>
              <a:t>a </a:t>
            </a:r>
            <a:r>
              <a:rPr lang="fr-FR" sz="900" dirty="0"/>
              <a:t>répartition des rémunérations entre les professionnels de santé</a:t>
            </a:r>
          </a:p>
          <a:p>
            <a:pPr marL="171450" lvl="0" indent="-171450">
              <a:buClr>
                <a:srgbClr val="34615A"/>
              </a:buClr>
              <a:buFont typeface="Wingdings" panose="05000000000000000000" pitchFamily="2" charset="2"/>
              <a:buChar char="l"/>
            </a:pPr>
            <a:r>
              <a:rPr lang="fr-FR" sz="900" dirty="0"/>
              <a:t>L</a:t>
            </a:r>
            <a:r>
              <a:rPr lang="fr-FR" sz="900" dirty="0" smtClean="0"/>
              <a:t>a </a:t>
            </a:r>
            <a:r>
              <a:rPr lang="fr-FR" sz="900" dirty="0"/>
              <a:t>facturation de toute activité liée à la coordination</a:t>
            </a:r>
          </a:p>
          <a:p>
            <a:pPr marL="171450" lvl="0" indent="-171450">
              <a:buClr>
                <a:srgbClr val="34615A"/>
              </a:buClr>
              <a:buFont typeface="Wingdings" panose="05000000000000000000" pitchFamily="2" charset="2"/>
              <a:buChar char="l"/>
            </a:pPr>
            <a:r>
              <a:rPr lang="fr-FR" sz="900" dirty="0"/>
              <a:t>L</a:t>
            </a:r>
            <a:r>
              <a:rPr lang="fr-FR" sz="900" dirty="0" smtClean="0"/>
              <a:t>a </a:t>
            </a:r>
            <a:r>
              <a:rPr lang="fr-FR" sz="900" dirty="0"/>
              <a:t>mise en commun de moyens</a:t>
            </a:r>
          </a:p>
        </p:txBody>
      </p:sp>
      <p:sp>
        <p:nvSpPr>
          <p:cNvPr id="27" name="Rectangle 26">
            <a:extLst>
              <a:ext uri="{FF2B5EF4-FFF2-40B4-BE49-F238E27FC236}">
                <a16:creationId xmlns:a16="http://schemas.microsoft.com/office/drawing/2014/main" id="{B88AABF8-B341-4419-A641-555E60B5DC04}"/>
              </a:ext>
            </a:extLst>
          </p:cNvPr>
          <p:cNvSpPr/>
          <p:nvPr/>
        </p:nvSpPr>
        <p:spPr>
          <a:xfrm>
            <a:off x="69978" y="1609410"/>
            <a:ext cx="4885172" cy="877163"/>
          </a:xfrm>
          <a:prstGeom prst="rect">
            <a:avLst/>
          </a:prstGeom>
          <a:ln>
            <a:noFill/>
          </a:ln>
        </p:spPr>
        <p:txBody>
          <a:bodyPr wrap="square">
            <a:spAutoFit/>
          </a:bodyPr>
          <a:lstStyle/>
          <a:p>
            <a:pPr>
              <a:spcAft>
                <a:spcPts val="600"/>
              </a:spcAft>
            </a:pPr>
            <a:r>
              <a:rPr lang="fr-FR" sz="1000" b="1" dirty="0">
                <a:solidFill>
                  <a:srgbClr val="34615A"/>
                </a:solidFill>
                <a:latin typeface="+mj-lt"/>
                <a:ea typeface="Helvetica Neue" panose="020B0604020202020204" pitchFamily="34" charset="0"/>
              </a:rPr>
              <a:t>Le Projet de Santé</a:t>
            </a:r>
          </a:p>
          <a:p>
            <a:pPr marL="171450" indent="-171450">
              <a:buClr>
                <a:srgbClr val="34615A"/>
              </a:buClr>
              <a:buFont typeface="Wingdings" panose="05000000000000000000" pitchFamily="2" charset="2"/>
              <a:buChar char="l"/>
            </a:pPr>
            <a:r>
              <a:rPr lang="fr-FR" sz="900" dirty="0"/>
              <a:t>Il répond aux besoins de santé du territoire</a:t>
            </a:r>
          </a:p>
          <a:p>
            <a:pPr marL="171450" indent="-171450">
              <a:buClr>
                <a:srgbClr val="34615A"/>
              </a:buClr>
              <a:buFont typeface="Wingdings" panose="05000000000000000000" pitchFamily="2" charset="2"/>
              <a:buChar char="l"/>
            </a:pPr>
            <a:r>
              <a:rPr lang="fr-FR" sz="900" dirty="0"/>
              <a:t>Il définit l’organisation et le fonctionnement</a:t>
            </a:r>
          </a:p>
          <a:p>
            <a:pPr marL="171450" indent="-171450">
              <a:buClr>
                <a:srgbClr val="34615A"/>
              </a:buClr>
              <a:buFont typeface="Wingdings" panose="05000000000000000000" pitchFamily="2" charset="2"/>
              <a:buChar char="l"/>
            </a:pPr>
            <a:r>
              <a:rPr lang="fr-FR" sz="900" dirty="0"/>
              <a:t>Il propose des actions au bénéfice de la santé des patients</a:t>
            </a:r>
          </a:p>
          <a:p>
            <a:pPr marL="171450" indent="-171450">
              <a:buClr>
                <a:srgbClr val="34615A"/>
              </a:buClr>
              <a:buFont typeface="Wingdings" panose="05000000000000000000" pitchFamily="2" charset="2"/>
              <a:buChar char="l"/>
            </a:pPr>
            <a:r>
              <a:rPr lang="fr-FR" sz="900" dirty="0"/>
              <a:t>Il est évolutif</a:t>
            </a:r>
          </a:p>
        </p:txBody>
      </p:sp>
      <p:sp>
        <p:nvSpPr>
          <p:cNvPr id="28" name="Rectangle 27">
            <a:extLst>
              <a:ext uri="{FF2B5EF4-FFF2-40B4-BE49-F238E27FC236}">
                <a16:creationId xmlns:a16="http://schemas.microsoft.com/office/drawing/2014/main" id="{140E32C4-2D2A-4F79-8C23-21078B31438F}"/>
              </a:ext>
            </a:extLst>
          </p:cNvPr>
          <p:cNvSpPr/>
          <p:nvPr/>
        </p:nvSpPr>
        <p:spPr>
          <a:xfrm>
            <a:off x="69977" y="5266891"/>
            <a:ext cx="4861170" cy="938719"/>
          </a:xfrm>
          <a:prstGeom prst="rect">
            <a:avLst/>
          </a:prstGeom>
          <a:ln>
            <a:noFill/>
          </a:ln>
        </p:spPr>
        <p:txBody>
          <a:bodyPr wrap="square">
            <a:spAutoFit/>
          </a:bodyPr>
          <a:lstStyle/>
          <a:p>
            <a:r>
              <a:rPr lang="fr-FR" sz="1000" b="1" dirty="0">
                <a:solidFill>
                  <a:srgbClr val="34615A"/>
                </a:solidFill>
                <a:latin typeface="+mj-lt"/>
                <a:ea typeface="Helvetica Neue" panose="020B0604020202020204" pitchFamily="34" charset="0"/>
              </a:rPr>
              <a:t>L’Evaluation (indicateurs de suivi)</a:t>
            </a:r>
          </a:p>
          <a:p>
            <a:pPr marL="171450" indent="-171450">
              <a:buClr>
                <a:srgbClr val="34615A"/>
              </a:buClr>
              <a:buFont typeface="Wingdings" panose="05000000000000000000" pitchFamily="2" charset="2"/>
              <a:buChar char="l"/>
            </a:pPr>
            <a:r>
              <a:rPr lang="fr-FR" sz="900" dirty="0"/>
              <a:t>En cas de contrat avec </a:t>
            </a:r>
            <a:r>
              <a:rPr lang="fr-FR" sz="900" dirty="0" smtClean="0"/>
              <a:t>l’ARS et CPAM </a:t>
            </a:r>
            <a:r>
              <a:rPr lang="fr-FR" sz="900" dirty="0"/>
              <a:t>il est nécessaire de définir des critères d’évaluation et des indicateurs de suivi; </a:t>
            </a:r>
          </a:p>
          <a:p>
            <a:pPr marL="171450" indent="-171450">
              <a:buClr>
                <a:srgbClr val="34615A"/>
              </a:buClr>
              <a:buFont typeface="Wingdings" panose="05000000000000000000" pitchFamily="2" charset="2"/>
              <a:buChar char="l"/>
            </a:pPr>
            <a:r>
              <a:rPr lang="fr-FR" sz="900" dirty="0"/>
              <a:t>Ces éléments sont présentés dans le projet de santé,</a:t>
            </a:r>
          </a:p>
          <a:p>
            <a:pPr marL="171450" indent="-171450">
              <a:buClr>
                <a:srgbClr val="34615A"/>
              </a:buClr>
              <a:buFont typeface="Wingdings" panose="05000000000000000000" pitchFamily="2" charset="2"/>
              <a:buChar char="l"/>
            </a:pPr>
            <a:r>
              <a:rPr lang="fr-FR" sz="900" dirty="0" smtClean="0"/>
              <a:t>Ils </a:t>
            </a:r>
            <a:r>
              <a:rPr lang="fr-FR" sz="900" dirty="0"/>
              <a:t>peuvent concerner le nombre de professionnels de santé, le nombre d’actions, le nombre de patients suivis ,etc.</a:t>
            </a:r>
          </a:p>
        </p:txBody>
      </p:sp>
      <p:sp>
        <p:nvSpPr>
          <p:cNvPr id="29" name="Rectangle 28">
            <a:extLst>
              <a:ext uri="{FF2B5EF4-FFF2-40B4-BE49-F238E27FC236}">
                <a16:creationId xmlns:a16="http://schemas.microsoft.com/office/drawing/2014/main" id="{8E175138-8CD8-4895-859F-85BCE3E79E30}"/>
              </a:ext>
            </a:extLst>
          </p:cNvPr>
          <p:cNvSpPr/>
          <p:nvPr/>
        </p:nvSpPr>
        <p:spPr>
          <a:xfrm>
            <a:off x="69977" y="4227633"/>
            <a:ext cx="4899586" cy="1015663"/>
          </a:xfrm>
          <a:prstGeom prst="rect">
            <a:avLst/>
          </a:prstGeom>
          <a:ln>
            <a:noFill/>
          </a:ln>
        </p:spPr>
        <p:txBody>
          <a:bodyPr wrap="square">
            <a:spAutoFit/>
          </a:bodyPr>
          <a:lstStyle/>
          <a:p>
            <a:pPr>
              <a:spcAft>
                <a:spcPts val="600"/>
              </a:spcAft>
            </a:pPr>
            <a:r>
              <a:rPr lang="fr-FR" sz="1000" b="1" dirty="0">
                <a:solidFill>
                  <a:srgbClr val="34615A"/>
                </a:solidFill>
                <a:latin typeface="+mj-lt"/>
                <a:ea typeface="Helvetica Neue" panose="020B0604020202020204" pitchFamily="34" charset="0"/>
              </a:rPr>
              <a:t>Les Financements </a:t>
            </a:r>
          </a:p>
          <a:p>
            <a:pPr marL="171450" indent="-171450">
              <a:buClr>
                <a:srgbClr val="34615A"/>
              </a:buClr>
              <a:buFont typeface="Wingdings" panose="05000000000000000000" pitchFamily="2" charset="2"/>
              <a:buChar char="l"/>
            </a:pPr>
            <a:r>
              <a:rPr lang="fr-FR" sz="900" dirty="0"/>
              <a:t>La Caisse Nationale d’Assurance Maladie </a:t>
            </a:r>
          </a:p>
          <a:p>
            <a:pPr marL="171450" indent="-171450">
              <a:buClr>
                <a:srgbClr val="34615A"/>
              </a:buClr>
              <a:buFont typeface="Wingdings" panose="05000000000000000000" pitchFamily="2" charset="2"/>
              <a:buChar char="l"/>
            </a:pPr>
            <a:r>
              <a:rPr lang="fr-FR" sz="900" dirty="0" smtClean="0"/>
              <a:t>L’Agence </a:t>
            </a:r>
            <a:r>
              <a:rPr lang="fr-FR" sz="900" dirty="0"/>
              <a:t>Régionale de Santé (ARS) (contrat sur la base du projet de santé</a:t>
            </a:r>
            <a:r>
              <a:rPr lang="fr-FR" sz="900" dirty="0" smtClean="0"/>
              <a:t>)</a:t>
            </a:r>
          </a:p>
          <a:p>
            <a:pPr marL="171450" indent="-171450">
              <a:buClr>
                <a:srgbClr val="34615A"/>
              </a:buClr>
              <a:buFont typeface="Wingdings" panose="05000000000000000000" pitchFamily="2" charset="2"/>
              <a:buChar char="l"/>
            </a:pPr>
            <a:r>
              <a:rPr lang="fr-FR" sz="900" dirty="0" smtClean="0"/>
              <a:t>Les </a:t>
            </a:r>
            <a:r>
              <a:rPr lang="fr-FR" sz="900" dirty="0"/>
              <a:t>crédits du Fonds d’Intervention Régional (FIR) dédiés à des thématiques particulières (soins palliatifs, soins non programmés…) </a:t>
            </a:r>
          </a:p>
          <a:p>
            <a:pPr marL="171450" indent="-171450">
              <a:buClr>
                <a:srgbClr val="34615A"/>
              </a:buClr>
              <a:buFont typeface="Wingdings" panose="05000000000000000000" pitchFamily="2" charset="2"/>
              <a:buChar char="l"/>
            </a:pPr>
            <a:r>
              <a:rPr lang="fr-FR" sz="900" dirty="0"/>
              <a:t>Autres financeurs (collectivités territoriales…)</a:t>
            </a:r>
          </a:p>
        </p:txBody>
      </p:sp>
      <p:sp>
        <p:nvSpPr>
          <p:cNvPr id="11" name="Espace réservé du texte 2">
            <a:extLst>
              <a:ext uri="{FF2B5EF4-FFF2-40B4-BE49-F238E27FC236}">
                <a16:creationId xmlns:a16="http://schemas.microsoft.com/office/drawing/2014/main" id="{858A3CA9-218E-4FB8-9CD4-A82814B86100}"/>
              </a:ext>
            </a:extLst>
          </p:cNvPr>
          <p:cNvSpPr txBox="1">
            <a:spLocks/>
          </p:cNvSpPr>
          <p:nvPr/>
        </p:nvSpPr>
        <p:spPr>
          <a:xfrm>
            <a:off x="0" y="9082653"/>
            <a:ext cx="3582188" cy="347097"/>
          </a:xfrm>
          <a:prstGeom prst="rect">
            <a:avLst/>
          </a:prstGeom>
          <a:solidFill>
            <a:srgbClr val="D0E6E2"/>
          </a:solidFill>
        </p:spPr>
        <p:txBody>
          <a:bodyPr/>
          <a:lstStyle>
            <a:lvl1pPr marL="0" indent="0" algn="l" defTabSz="685800" rtl="0" eaLnBrk="1" latinLnBrk="0" hangingPunct="1">
              <a:lnSpc>
                <a:spcPct val="90000"/>
              </a:lnSpc>
              <a:spcBef>
                <a:spcPts val="750"/>
              </a:spcBef>
              <a:buFont typeface="Arial" panose="020B0604020202020204" pitchFamily="34" charset="0"/>
              <a:buNone/>
              <a:defRPr sz="1100" kern="1200">
                <a:solidFill>
                  <a:schemeClr val="tx1">
                    <a:lumMod val="85000"/>
                    <a:lumOff val="15000"/>
                  </a:schemeClr>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lumMod val="85000"/>
                    <a:lumOff val="15000"/>
                  </a:schemeClr>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lumMod val="85000"/>
                    <a:lumOff val="15000"/>
                  </a:schemeClr>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lumMod val="85000"/>
                    <a:lumOff val="15000"/>
                  </a:schemeClr>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lumMod val="85000"/>
                    <a:lumOff val="15000"/>
                  </a:schemeClr>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fr-FR" sz="900" b="1" dirty="0"/>
              <a:t>Références : </a:t>
            </a:r>
            <a:r>
              <a:rPr lang="fr-FR" sz="900" dirty="0" smtClean="0">
                <a:hlinkClick r:id="rId7"/>
              </a:rPr>
              <a:t>Coopération </a:t>
            </a:r>
            <a:r>
              <a:rPr lang="fr-FR" sz="900" dirty="0">
                <a:hlinkClick r:id="rId7"/>
              </a:rPr>
              <a:t>interprofessionnelle</a:t>
            </a:r>
            <a:r>
              <a:rPr lang="fr-FR" sz="900" dirty="0"/>
              <a:t> </a:t>
            </a:r>
            <a:r>
              <a:rPr lang="fr-FR" sz="900" dirty="0" smtClean="0"/>
              <a:t>– ONP / </a:t>
            </a:r>
            <a:r>
              <a:rPr lang="fr-FR" sz="900" dirty="0">
                <a:hlinkClick r:id="rId8"/>
              </a:rPr>
              <a:t>L’exercice coordonné - Les </a:t>
            </a:r>
            <a:r>
              <a:rPr lang="fr-FR" sz="900" dirty="0" smtClean="0">
                <a:hlinkClick r:id="rId8"/>
              </a:rPr>
              <a:t>fondamentaux</a:t>
            </a:r>
            <a:r>
              <a:rPr lang="fr-FR" sz="900" dirty="0" smtClean="0"/>
              <a:t> - ONP</a:t>
            </a:r>
            <a:endParaRPr lang="fr-FR" sz="900" dirty="0"/>
          </a:p>
          <a:p>
            <a:endParaRPr lang="fr-FR" sz="900" dirty="0"/>
          </a:p>
        </p:txBody>
      </p:sp>
      <p:sp>
        <p:nvSpPr>
          <p:cNvPr id="12" name="Rectangle 11">
            <a:extLst>
              <a:ext uri="{FF2B5EF4-FFF2-40B4-BE49-F238E27FC236}">
                <a16:creationId xmlns:a16="http://schemas.microsoft.com/office/drawing/2014/main" id="{943F59AD-04DF-A940-8936-4C6A9DCD95A9}"/>
              </a:ext>
            </a:extLst>
          </p:cNvPr>
          <p:cNvSpPr/>
          <p:nvPr/>
        </p:nvSpPr>
        <p:spPr>
          <a:xfrm>
            <a:off x="39316" y="1201486"/>
            <a:ext cx="6796503" cy="400110"/>
          </a:xfrm>
          <a:prstGeom prst="rect">
            <a:avLst/>
          </a:prstGeom>
        </p:spPr>
        <p:txBody>
          <a:bodyPr wrap="square">
            <a:spAutoFit/>
          </a:bodyPr>
          <a:lstStyle/>
          <a:p>
            <a:pPr algn="just"/>
            <a:r>
              <a:rPr lang="fr-FR" sz="1000" b="1" dirty="0">
                <a:solidFill>
                  <a:srgbClr val="34615A"/>
                </a:solidFill>
                <a:latin typeface="Helvetica Neue" panose="02000503000000020004" pitchFamily="2" charset="0"/>
              </a:rPr>
              <a:t>La coopération permet </a:t>
            </a:r>
            <a:r>
              <a:rPr lang="fr-FR" sz="1000" b="1" dirty="0" smtClean="0">
                <a:solidFill>
                  <a:srgbClr val="34615A"/>
                </a:solidFill>
                <a:latin typeface="Helvetica Neue" panose="02000503000000020004" pitchFamily="2" charset="0"/>
              </a:rPr>
              <a:t>de financer des projets </a:t>
            </a:r>
            <a:r>
              <a:rPr lang="fr-FR" sz="1000" b="1" dirty="0">
                <a:solidFill>
                  <a:srgbClr val="34615A"/>
                </a:solidFill>
                <a:latin typeface="Helvetica Neue" panose="02000503000000020004" pitchFamily="2" charset="0"/>
              </a:rPr>
              <a:t>de </a:t>
            </a:r>
            <a:r>
              <a:rPr lang="fr-FR" sz="1000" b="1" dirty="0" smtClean="0">
                <a:solidFill>
                  <a:srgbClr val="34615A"/>
                </a:solidFill>
                <a:latin typeface="Helvetica Neue" panose="02000503000000020004" pitchFamily="2" charset="0"/>
              </a:rPr>
              <a:t>santé,</a:t>
            </a:r>
            <a:r>
              <a:rPr lang="fr-FR" sz="1000" b="1" dirty="0">
                <a:solidFill>
                  <a:srgbClr val="34615A"/>
                </a:solidFill>
                <a:latin typeface="Helvetica Neue" panose="02000503000000020004" pitchFamily="2" charset="0"/>
              </a:rPr>
              <a:t> organise la mutualisation des moyens entre plusieurs professionnels, améliore le suivi des patients et contribue à lutter contre la désertification médicale.</a:t>
            </a:r>
          </a:p>
        </p:txBody>
      </p:sp>
      <p:sp>
        <p:nvSpPr>
          <p:cNvPr id="14" name="Rectangle 13">
            <a:extLst>
              <a:ext uri="{FF2B5EF4-FFF2-40B4-BE49-F238E27FC236}">
                <a16:creationId xmlns:a16="http://schemas.microsoft.com/office/drawing/2014/main" id="{25484A17-659F-40FE-9706-9541539DF37A}"/>
              </a:ext>
            </a:extLst>
          </p:cNvPr>
          <p:cNvSpPr/>
          <p:nvPr/>
        </p:nvSpPr>
        <p:spPr>
          <a:xfrm>
            <a:off x="69977" y="6265770"/>
            <a:ext cx="4861170" cy="2756723"/>
          </a:xfrm>
          <a:prstGeom prst="rect">
            <a:avLst/>
          </a:prstGeom>
          <a:noFill/>
          <a:ln w="19050">
            <a:solidFill>
              <a:schemeClr val="accent1"/>
            </a:solidFill>
          </a:ln>
        </p:spPr>
        <p:txBody>
          <a:bodyPr>
            <a:noAutofit/>
          </a:bodyPr>
          <a:lstStyle/>
          <a:p>
            <a:r>
              <a:rPr lang="fr-FR" sz="1000" b="1" dirty="0">
                <a:solidFill>
                  <a:srgbClr val="34615A"/>
                </a:solidFill>
                <a:latin typeface="+mj-lt"/>
                <a:ea typeface="Helvetica Neue" panose="020B0604020202020204" pitchFamily="34" charset="0"/>
              </a:rPr>
              <a:t>D’autres structures participent à la coordination (liste non exhaustive) : </a:t>
            </a:r>
          </a:p>
          <a:p>
            <a:endParaRPr lang="fr-FR" sz="900" dirty="0" smtClean="0">
              <a:solidFill>
                <a:srgbClr val="34615A"/>
              </a:solidFill>
            </a:endParaRPr>
          </a:p>
          <a:p>
            <a:pPr marL="171450" indent="-171450">
              <a:buFontTx/>
              <a:buChar char="-"/>
            </a:pPr>
            <a:r>
              <a:rPr lang="fr-FR" sz="900" dirty="0" smtClean="0">
                <a:hlinkClick r:id="rId9"/>
              </a:rPr>
              <a:t>Dispositifs d’Appui à la Coordination</a:t>
            </a:r>
            <a:r>
              <a:rPr lang="fr-FR" sz="900" dirty="0" smtClean="0"/>
              <a:t> </a:t>
            </a:r>
            <a:r>
              <a:rPr lang="fr-FR" sz="900" dirty="0" smtClean="0">
                <a:solidFill>
                  <a:srgbClr val="34615A"/>
                </a:solidFill>
              </a:rPr>
              <a:t>: c</a:t>
            </a:r>
            <a:r>
              <a:rPr lang="fr-FR" sz="900" dirty="0" smtClean="0">
                <a:solidFill>
                  <a:schemeClr val="tx1">
                    <a:lumMod val="85000"/>
                    <a:lumOff val="15000"/>
                  </a:schemeClr>
                </a:solidFill>
              </a:rPr>
              <a:t>haque DAC est constitué d’une équipe pluri professionnelle dédiée à la coordination des parcours. Ce dispositif unique regroupe les anciennes PTA et autres réseaux de santé préexistants. </a:t>
            </a:r>
            <a:r>
              <a:rPr lang="fr-FR" sz="900" dirty="0" smtClean="0"/>
              <a:t>Les</a:t>
            </a:r>
            <a:r>
              <a:rPr lang="fr-FR" sz="900" dirty="0" smtClean="0">
                <a:hlinkClick r:id="rId10"/>
              </a:rPr>
              <a:t> </a:t>
            </a:r>
            <a:r>
              <a:rPr lang="fr-FR" sz="900" dirty="0">
                <a:hlinkClick r:id="rId10"/>
              </a:rPr>
              <a:t>coordonnées </a:t>
            </a:r>
            <a:r>
              <a:rPr lang="fr-FR" sz="900" dirty="0"/>
              <a:t>et les modalités de fonctionnement des DAC sont directement disponibles sur </a:t>
            </a:r>
            <a:r>
              <a:rPr lang="fr-FR" sz="900" dirty="0" smtClean="0"/>
              <a:t>les sites </a:t>
            </a:r>
            <a:r>
              <a:rPr lang="fr-FR" sz="900" dirty="0"/>
              <a:t>internet de chacune des </a:t>
            </a:r>
            <a:r>
              <a:rPr lang="fr-FR" sz="900" dirty="0" smtClean="0"/>
              <a:t>ARS.</a:t>
            </a:r>
          </a:p>
          <a:p>
            <a:pPr marL="171450" indent="-171450">
              <a:buFontTx/>
              <a:buChar char="-"/>
            </a:pPr>
            <a:r>
              <a:rPr lang="fr-FR" sz="900" dirty="0" smtClean="0">
                <a:solidFill>
                  <a:schemeClr val="tx1">
                    <a:lumMod val="85000"/>
                    <a:lumOff val="15000"/>
                  </a:schemeClr>
                </a:solidFill>
                <a:hlinkClick r:id="rId11"/>
              </a:rPr>
              <a:t>Réseaux de santé </a:t>
            </a:r>
            <a:r>
              <a:rPr lang="fr-FR" sz="900" dirty="0" smtClean="0">
                <a:solidFill>
                  <a:schemeClr val="tx1">
                    <a:lumMod val="85000"/>
                    <a:lumOff val="15000"/>
                  </a:schemeClr>
                </a:solidFill>
              </a:rPr>
              <a:t>: </a:t>
            </a:r>
            <a:r>
              <a:rPr lang="fr-FR" sz="900" dirty="0" smtClean="0"/>
              <a:t>favorisent </a:t>
            </a:r>
            <a:r>
              <a:rPr lang="fr-FR" sz="900" dirty="0"/>
              <a:t>l’accès aux soins, la coordination, la continuité ou l’interdisciplinarité des prises en </a:t>
            </a:r>
            <a:r>
              <a:rPr lang="fr-FR" sz="900" dirty="0" smtClean="0"/>
              <a:t>charge. Ils </a:t>
            </a:r>
            <a:r>
              <a:rPr lang="fr-FR" sz="900" dirty="0"/>
              <a:t>assurent une prise en charge adaptée aux besoins de la personne (</a:t>
            </a:r>
            <a:r>
              <a:rPr lang="fr-FR" sz="900" dirty="0" smtClean="0"/>
              <a:t>éducation </a:t>
            </a:r>
            <a:r>
              <a:rPr lang="fr-FR" sz="900" dirty="0"/>
              <a:t>à la santé, </a:t>
            </a:r>
            <a:r>
              <a:rPr lang="fr-FR" sz="900" dirty="0" smtClean="0"/>
              <a:t>prévention</a:t>
            </a:r>
            <a:r>
              <a:rPr lang="fr-FR" sz="900" dirty="0"/>
              <a:t>, </a:t>
            </a:r>
            <a:r>
              <a:rPr lang="fr-FR" sz="900" dirty="0" smtClean="0"/>
              <a:t>diagnostic et soins). </a:t>
            </a:r>
            <a:endParaRPr lang="fr-FR" sz="900" dirty="0" smtClean="0">
              <a:solidFill>
                <a:schemeClr val="tx1">
                  <a:lumMod val="85000"/>
                  <a:lumOff val="15000"/>
                </a:schemeClr>
              </a:solidFill>
            </a:endParaRPr>
          </a:p>
          <a:p>
            <a:pPr marL="171450" indent="-171450">
              <a:buFontTx/>
              <a:buChar char="-"/>
            </a:pPr>
            <a:r>
              <a:rPr lang="fr-FR" sz="900" dirty="0" smtClean="0">
                <a:solidFill>
                  <a:schemeClr val="tx1">
                    <a:lumMod val="85000"/>
                    <a:lumOff val="15000"/>
                  </a:schemeClr>
                </a:solidFill>
                <a:hlinkClick r:id="rId12"/>
              </a:rPr>
              <a:t>Centres de santé</a:t>
            </a:r>
            <a:r>
              <a:rPr lang="fr-FR" sz="900" dirty="0" smtClean="0">
                <a:solidFill>
                  <a:schemeClr val="tx1">
                    <a:lumMod val="85000"/>
                    <a:lumOff val="15000"/>
                  </a:schemeClr>
                </a:solidFill>
              </a:rPr>
              <a:t> : mono ou pluri-professionnels, ils él</a:t>
            </a:r>
            <a:r>
              <a:rPr lang="fr-FR" sz="900" dirty="0" smtClean="0"/>
              <a:t>aborent un </a:t>
            </a:r>
            <a:r>
              <a:rPr lang="fr-FR" sz="900" dirty="0"/>
              <a:t>projet de santé attestant de leur exercice coordonné qu’ils transmettent à </a:t>
            </a:r>
            <a:r>
              <a:rPr lang="fr-FR" sz="900" dirty="0" smtClean="0"/>
              <a:t>l’ARS. </a:t>
            </a:r>
            <a:r>
              <a:rPr lang="fr-FR" sz="900" dirty="0"/>
              <a:t>Ils sont appelés à conclure avec l’ARS un contrat pluriannuel d’objectifs et de moyens préalablement à tout versement d’une aide financière par l’agence. </a:t>
            </a:r>
            <a:endParaRPr lang="fr-FR" sz="900" dirty="0" smtClean="0"/>
          </a:p>
          <a:p>
            <a:pPr marL="171450" indent="-171450">
              <a:buFontTx/>
              <a:buChar char="-"/>
            </a:pPr>
            <a:r>
              <a:rPr lang="fr-FR" sz="900" dirty="0" smtClean="0">
                <a:hlinkClick r:id="rId13"/>
              </a:rPr>
              <a:t>Équipes </a:t>
            </a:r>
            <a:r>
              <a:rPr lang="fr-FR" sz="900" dirty="0">
                <a:hlinkClick r:id="rId13"/>
              </a:rPr>
              <a:t>de soins coordonnées autour du patient (ESCAP) </a:t>
            </a:r>
            <a:r>
              <a:rPr lang="fr-FR" sz="900" dirty="0" smtClean="0"/>
              <a:t>: permettent </a:t>
            </a:r>
            <a:r>
              <a:rPr lang="fr-FR" sz="900" dirty="0"/>
              <a:t>à plusieurs professionnels de santé de se coordonner autour d’un besoin spécifique d’un patient (</a:t>
            </a:r>
            <a:r>
              <a:rPr lang="fr-FR" sz="900" dirty="0" smtClean="0"/>
              <a:t>polypathologique chronique </a:t>
            </a:r>
            <a:r>
              <a:rPr lang="fr-FR" sz="900" dirty="0"/>
              <a:t>de plus de 65 </a:t>
            </a:r>
            <a:r>
              <a:rPr lang="fr-FR" sz="900" dirty="0" smtClean="0"/>
              <a:t>ans, diabétique,…) via </a:t>
            </a:r>
            <a:r>
              <a:rPr lang="fr-FR" sz="900" dirty="0"/>
              <a:t>l’application </a:t>
            </a:r>
            <a:r>
              <a:rPr lang="fr-FR" sz="900" dirty="0" smtClean="0"/>
              <a:t>ESCAP.</a:t>
            </a:r>
          </a:p>
          <a:p>
            <a:pPr marL="171450" indent="-171450">
              <a:buFontTx/>
              <a:buChar char="-"/>
            </a:pPr>
            <a:r>
              <a:rPr lang="fr-FR" sz="900" dirty="0" smtClean="0">
                <a:hlinkClick r:id="rId14"/>
              </a:rPr>
              <a:t>Expérimentation dérogatoires </a:t>
            </a:r>
            <a:r>
              <a:rPr lang="fr-FR" sz="900" dirty="0" smtClean="0"/>
              <a:t>au titre de l’</a:t>
            </a:r>
            <a:r>
              <a:rPr lang="fr-FR" sz="900" dirty="0" smtClean="0">
                <a:hlinkClick r:id="rId15"/>
              </a:rPr>
              <a:t>article 51 de la Loi </a:t>
            </a:r>
            <a:r>
              <a:rPr lang="fr-FR" sz="900" dirty="0">
                <a:hlinkClick r:id="rId15"/>
              </a:rPr>
              <a:t>n° 2017-1836</a:t>
            </a:r>
            <a:r>
              <a:rPr lang="fr-FR" sz="900" dirty="0"/>
              <a:t> du 30 décembre 2017 de financement de la sécurité sociale pour </a:t>
            </a:r>
            <a:r>
              <a:rPr lang="fr-FR" sz="900" dirty="0" smtClean="0"/>
              <a:t>2018</a:t>
            </a:r>
            <a:endParaRPr lang="fr-FR" sz="900" dirty="0"/>
          </a:p>
        </p:txBody>
      </p:sp>
      <p:sp>
        <p:nvSpPr>
          <p:cNvPr id="15" name="Rectangle 14"/>
          <p:cNvSpPr/>
          <p:nvPr/>
        </p:nvSpPr>
        <p:spPr>
          <a:xfrm>
            <a:off x="6282367" y="9576625"/>
            <a:ext cx="553453" cy="3124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lang="fr-FR" sz="1050" dirty="0"/>
              <a:t>2</a:t>
            </a:r>
            <a:r>
              <a:rPr lang="fr-FR" sz="1050" dirty="0" smtClean="0"/>
              <a:t>/2</a:t>
            </a:r>
            <a:endParaRPr lang="fr-FR" sz="1050" dirty="0"/>
          </a:p>
        </p:txBody>
      </p:sp>
    </p:spTree>
    <p:extLst>
      <p:ext uri="{BB962C8B-B14F-4D97-AF65-F5344CB8AC3E}">
        <p14:creationId xmlns:p14="http://schemas.microsoft.com/office/powerpoint/2010/main" val="2700408936"/>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CNOP - Procédures">
      <a:dk1>
        <a:sysClr val="windowText" lastClr="000000"/>
      </a:dk1>
      <a:lt1>
        <a:sysClr val="window" lastClr="FFFFFF"/>
      </a:lt1>
      <a:dk2>
        <a:srgbClr val="292929"/>
      </a:dk2>
      <a:lt2>
        <a:srgbClr val="E3DED1"/>
      </a:lt2>
      <a:accent1>
        <a:srgbClr val="455F51"/>
      </a:accent1>
      <a:accent2>
        <a:srgbClr val="2C6672"/>
      </a:accent2>
      <a:accent3>
        <a:srgbClr val="9BBA28"/>
      </a:accent3>
      <a:accent4>
        <a:srgbClr val="029676"/>
      </a:accent4>
      <a:accent5>
        <a:srgbClr val="4AB5C4"/>
      </a:accent5>
      <a:accent6>
        <a:srgbClr val="CCCC00"/>
      </a:accent6>
      <a:hlink>
        <a:srgbClr val="6B9F25"/>
      </a:hlink>
      <a:folHlink>
        <a:srgbClr val="BA6906"/>
      </a:folHlink>
    </a:clrScheme>
    <a:fontScheme name="Standard">
      <a:majorFont>
        <a:latin typeface="Helvetica Light"/>
        <a:ea typeface=""/>
        <a:cs typeface=""/>
      </a:majorFont>
      <a:minorFont>
        <a:latin typeface="Helvetica Light"/>
        <a:ea typeface=""/>
        <a:cs typeface=""/>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14396</TotalTime>
  <Words>1119</Words>
  <Application>Microsoft Office PowerPoint</Application>
  <PresentationFormat>Format A4 (210 x 297 mm)</PresentationFormat>
  <Paragraphs>82</Paragraphs>
  <Slides>2</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vt:i4>
      </vt:variant>
    </vt:vector>
  </HeadingPairs>
  <TitlesOfParts>
    <vt:vector size="8" baseType="lpstr">
      <vt:lpstr>Arial</vt:lpstr>
      <vt:lpstr>Calibri</vt:lpstr>
      <vt:lpstr>Helvetica Light</vt:lpstr>
      <vt:lpstr>Helvetica Neue</vt:lpstr>
      <vt:lpstr>Wingdings</vt:lpstr>
      <vt:lpstr>Thème Office</vt:lpstr>
      <vt:lpstr>M14. L'exercice Coordonné</vt:lpstr>
      <vt:lpstr>M14. L'exercice Coordonné</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Schellenberg Frédéric</dc:creator>
  <cp:lastModifiedBy>Cécile LUGAND</cp:lastModifiedBy>
  <cp:revision>158</cp:revision>
  <cp:lastPrinted>2019-10-14T20:50:05Z</cp:lastPrinted>
  <dcterms:created xsi:type="dcterms:W3CDTF">2019-09-09T06:31:24Z</dcterms:created>
  <dcterms:modified xsi:type="dcterms:W3CDTF">2024-08-29T12:20:20Z</dcterms:modified>
</cp:coreProperties>
</file>