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
  </p:notesMasterIdLst>
  <p:sldIdLst>
    <p:sldId id="260" r:id="rId2"/>
    <p:sldId id="261" r:id="rId3"/>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25E2F"/>
    <a:srgbClr val="2C6672"/>
    <a:srgbClr val="258BA4"/>
    <a:srgbClr val="595959"/>
    <a:srgbClr val="4AB5C4"/>
    <a:srgbClr val="9BBA28"/>
    <a:srgbClr val="F2F2F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Aucun style, aucune grill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316" autoAdjust="0"/>
    <p:restoredTop sz="94660"/>
  </p:normalViewPr>
  <p:slideViewPr>
    <p:cSldViewPr snapToGrid="0">
      <p:cViewPr varScale="1">
        <p:scale>
          <a:sx n="48" d="100"/>
          <a:sy n="48" d="100"/>
        </p:scale>
        <p:origin x="2232" y="36"/>
      </p:cViewPr>
      <p:guideLst/>
    </p:cSldViewPr>
  </p:slideViewPr>
  <p:notesTextViewPr>
    <p:cViewPr>
      <p:scale>
        <a:sx n="1" d="1"/>
        <a:sy n="1" d="1"/>
      </p:scale>
      <p:origin x="0" y="0"/>
    </p:cViewPr>
  </p:notesTextViewPr>
  <p:notesViewPr>
    <p:cSldViewPr snapToGrid="0">
      <p:cViewPr varScale="1">
        <p:scale>
          <a:sx n="65" d="100"/>
          <a:sy n="65" d="100"/>
        </p:scale>
        <p:origin x="2811" y="45"/>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557D3CD-F430-44A6-86A4-3B623AFF0A78}" type="datetimeFigureOut">
              <a:rPr lang="fr-FR" smtClean="0"/>
              <a:t>31/01/2024</a:t>
            </a:fld>
            <a:endParaRPr lang="fr-FR"/>
          </a:p>
        </p:txBody>
      </p:sp>
      <p:sp>
        <p:nvSpPr>
          <p:cNvPr id="4" name="Espace réservé de l'image des diapositives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B067B43-7F57-412C-B436-8CCBCB3770F0}" type="slidenum">
              <a:rPr lang="fr-FR" smtClean="0"/>
              <a:t>‹N°›</a:t>
            </a:fld>
            <a:endParaRPr lang="fr-FR"/>
          </a:p>
        </p:txBody>
      </p:sp>
    </p:spTree>
    <p:extLst>
      <p:ext uri="{BB962C8B-B14F-4D97-AF65-F5344CB8AC3E}">
        <p14:creationId xmlns:p14="http://schemas.microsoft.com/office/powerpoint/2010/main" val="4969399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fr-FR"/>
              <a:t>Modifiez le style du titre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AFAF59C5-48D9-475B-9CF6-C1EC75048466}" type="datetimeFigureOut">
              <a:rPr lang="fr-FR" smtClean="0"/>
              <a:t>31/01/2024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3F7F5F1-9E8F-4C52-9517-C7265C1B6F6E}" type="slidenum">
              <a:rPr lang="fr-FR" smtClean="0"/>
              <a:t>‹N°›</a:t>
            </a:fld>
            <a:endParaRPr lang="fr-FR"/>
          </a:p>
        </p:txBody>
      </p:sp>
    </p:spTree>
    <p:extLst>
      <p:ext uri="{BB962C8B-B14F-4D97-AF65-F5344CB8AC3E}">
        <p14:creationId xmlns:p14="http://schemas.microsoft.com/office/powerpoint/2010/main" val="31979079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fr-FR"/>
              <a:t>Cliquez sur l'icône pour ajouter une image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AFAF59C5-48D9-475B-9CF6-C1EC75048466}" type="datetimeFigureOut">
              <a:rPr lang="fr-FR" smtClean="0"/>
              <a:t>31/01/2024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23F7F5F1-9E8F-4C52-9517-C7265C1B6F6E}" type="slidenum">
              <a:rPr lang="fr-FR" smtClean="0"/>
              <a:t>‹N°›</a:t>
            </a:fld>
            <a:endParaRPr lang="fr-FR"/>
          </a:p>
        </p:txBody>
      </p:sp>
    </p:spTree>
    <p:extLst>
      <p:ext uri="{BB962C8B-B14F-4D97-AF65-F5344CB8AC3E}">
        <p14:creationId xmlns:p14="http://schemas.microsoft.com/office/powerpoint/2010/main" val="34364329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AFAF59C5-48D9-475B-9CF6-C1EC75048466}" type="datetimeFigureOut">
              <a:rPr lang="fr-FR" smtClean="0"/>
              <a:t>31/01/2024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3F7F5F1-9E8F-4C52-9517-C7265C1B6F6E}" type="slidenum">
              <a:rPr lang="fr-FR" smtClean="0"/>
              <a:t>‹N°›</a:t>
            </a:fld>
            <a:endParaRPr lang="fr-FR"/>
          </a:p>
        </p:txBody>
      </p:sp>
    </p:spTree>
    <p:extLst>
      <p:ext uri="{BB962C8B-B14F-4D97-AF65-F5344CB8AC3E}">
        <p14:creationId xmlns:p14="http://schemas.microsoft.com/office/powerpoint/2010/main" val="387382454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AFAF59C5-48D9-475B-9CF6-C1EC75048466}" type="datetimeFigureOut">
              <a:rPr lang="fr-FR" smtClean="0"/>
              <a:t>31/01/2024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3F7F5F1-9E8F-4C52-9517-C7265C1B6F6E}" type="slidenum">
              <a:rPr lang="fr-FR" smtClean="0"/>
              <a:t>‹N°›</a:t>
            </a:fld>
            <a:endParaRPr lang="fr-FR"/>
          </a:p>
        </p:txBody>
      </p:sp>
    </p:spTree>
    <p:extLst>
      <p:ext uri="{BB962C8B-B14F-4D97-AF65-F5344CB8AC3E}">
        <p14:creationId xmlns:p14="http://schemas.microsoft.com/office/powerpoint/2010/main" val="21787029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AFAF59C5-48D9-475B-9CF6-C1EC75048466}" type="datetimeFigureOut">
              <a:rPr lang="fr-FR" smtClean="0"/>
              <a:t>31/01/2024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3F7F5F1-9E8F-4C52-9517-C7265C1B6F6E}" type="slidenum">
              <a:rPr lang="fr-FR" smtClean="0"/>
              <a:t>‹N°›</a:t>
            </a:fld>
            <a:endParaRPr lang="fr-FR"/>
          </a:p>
        </p:txBody>
      </p:sp>
    </p:spTree>
    <p:extLst>
      <p:ext uri="{BB962C8B-B14F-4D97-AF65-F5344CB8AC3E}">
        <p14:creationId xmlns:p14="http://schemas.microsoft.com/office/powerpoint/2010/main" val="409083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Disposition personnalisée">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7D8FF83D-2194-4CE1-9CAE-73A7F9217361}"/>
              </a:ext>
            </a:extLst>
          </p:cNvPr>
          <p:cNvSpPr/>
          <p:nvPr userDrawn="1"/>
        </p:nvSpPr>
        <p:spPr>
          <a:xfrm>
            <a:off x="0" y="2"/>
            <a:ext cx="6858000" cy="80308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18" name="Image 17">
            <a:extLst>
              <a:ext uri="{FF2B5EF4-FFF2-40B4-BE49-F238E27FC236}">
                <a16:creationId xmlns:a16="http://schemas.microsoft.com/office/drawing/2014/main" id="{5444283E-FA5F-49EC-B92B-63C26FC26B43}"/>
              </a:ext>
            </a:extLst>
          </p:cNvPr>
          <p:cNvPicPr>
            <a:picLocks noChangeAspect="1"/>
          </p:cNvPicPr>
          <p:nvPr userDrawn="1"/>
        </p:nvPicPr>
        <p:blipFill rotWithShape="1">
          <a:blip r:embed="rId2"/>
          <a:srcRect t="9053" b="6984"/>
          <a:stretch/>
        </p:blipFill>
        <p:spPr>
          <a:xfrm>
            <a:off x="111758" y="13239"/>
            <a:ext cx="951058" cy="803082"/>
          </a:xfrm>
          <a:prstGeom prst="rect">
            <a:avLst/>
          </a:prstGeom>
        </p:spPr>
      </p:pic>
      <p:sp>
        <p:nvSpPr>
          <p:cNvPr id="22" name="ZoneTexte 21">
            <a:extLst>
              <a:ext uri="{FF2B5EF4-FFF2-40B4-BE49-F238E27FC236}">
                <a16:creationId xmlns:a16="http://schemas.microsoft.com/office/drawing/2014/main" id="{2CB20035-EBCF-414A-B4F2-6754EC85A991}"/>
              </a:ext>
            </a:extLst>
          </p:cNvPr>
          <p:cNvSpPr txBox="1"/>
          <p:nvPr userDrawn="1"/>
        </p:nvSpPr>
        <p:spPr>
          <a:xfrm>
            <a:off x="4235166" y="12344"/>
            <a:ext cx="2622834" cy="1015663"/>
          </a:xfrm>
          <a:prstGeom prst="rect">
            <a:avLst/>
          </a:prstGeom>
          <a:noFill/>
        </p:spPr>
        <p:txBody>
          <a:bodyPr wrap="none" rtlCol="0">
            <a:spAutoFit/>
          </a:bodyPr>
          <a:lstStyle/>
          <a:p>
            <a:pPr algn="r"/>
            <a:r>
              <a:rPr lang="fr-FR" sz="6000" cap="all" dirty="0">
                <a:solidFill>
                  <a:schemeClr val="bg1"/>
                </a:solidFill>
                <a:latin typeface="Helvetica Neue" panose="020B0604020202020204" pitchFamily="34" charset="0"/>
                <a:ea typeface="Helvetica Neue" panose="020B0604020202020204" pitchFamily="34" charset="0"/>
              </a:rPr>
              <a:t>Mémo</a:t>
            </a:r>
          </a:p>
        </p:txBody>
      </p:sp>
      <p:pic>
        <p:nvPicPr>
          <p:cNvPr id="27" name="Image 26">
            <a:extLst>
              <a:ext uri="{FF2B5EF4-FFF2-40B4-BE49-F238E27FC236}">
                <a16:creationId xmlns:a16="http://schemas.microsoft.com/office/drawing/2014/main" id="{A4A7791D-41D1-4BE2-91D2-C176EA269DF3}"/>
              </a:ext>
            </a:extLst>
          </p:cNvPr>
          <p:cNvPicPr>
            <a:picLocks noChangeAspect="1"/>
          </p:cNvPicPr>
          <p:nvPr userDrawn="1"/>
        </p:nvPicPr>
        <p:blipFill>
          <a:blip r:embed="rId3"/>
          <a:stretch>
            <a:fillRect/>
          </a:stretch>
        </p:blipFill>
        <p:spPr>
          <a:xfrm>
            <a:off x="222191" y="113783"/>
            <a:ext cx="619984" cy="573293"/>
          </a:xfrm>
          <a:prstGeom prst="rect">
            <a:avLst/>
          </a:prstGeom>
        </p:spPr>
      </p:pic>
      <p:sp>
        <p:nvSpPr>
          <p:cNvPr id="15" name="Rectangle 14">
            <a:extLst>
              <a:ext uri="{FF2B5EF4-FFF2-40B4-BE49-F238E27FC236}">
                <a16:creationId xmlns:a16="http://schemas.microsoft.com/office/drawing/2014/main" id="{1BAE66E8-957B-41E2-9901-0E0164DA242E}"/>
              </a:ext>
            </a:extLst>
          </p:cNvPr>
          <p:cNvSpPr/>
          <p:nvPr userDrawn="1"/>
        </p:nvSpPr>
        <p:spPr>
          <a:xfrm>
            <a:off x="0" y="798116"/>
            <a:ext cx="6858000" cy="397565"/>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nvGrpSpPr>
          <p:cNvPr id="17" name="Groupe 16">
            <a:extLst>
              <a:ext uri="{FF2B5EF4-FFF2-40B4-BE49-F238E27FC236}">
                <a16:creationId xmlns:a16="http://schemas.microsoft.com/office/drawing/2014/main" id="{576DBFC2-441F-4AFC-907C-CB29F8DF743F}"/>
              </a:ext>
            </a:extLst>
          </p:cNvPr>
          <p:cNvGrpSpPr/>
          <p:nvPr userDrawn="1"/>
        </p:nvGrpSpPr>
        <p:grpSpPr>
          <a:xfrm>
            <a:off x="0" y="9239784"/>
            <a:ext cx="6858000" cy="666216"/>
            <a:chOff x="0" y="9239784"/>
            <a:chExt cx="6858000" cy="666216"/>
          </a:xfrm>
        </p:grpSpPr>
        <p:sp>
          <p:nvSpPr>
            <p:cNvPr id="19" name="Rectangle 18">
              <a:extLst>
                <a:ext uri="{FF2B5EF4-FFF2-40B4-BE49-F238E27FC236}">
                  <a16:creationId xmlns:a16="http://schemas.microsoft.com/office/drawing/2014/main" id="{355C9985-ECE5-42D2-A7C5-372E70CB1523}"/>
                </a:ext>
              </a:extLst>
            </p:cNvPr>
            <p:cNvSpPr/>
            <p:nvPr userDrawn="1"/>
          </p:nvSpPr>
          <p:spPr>
            <a:xfrm>
              <a:off x="0" y="9390490"/>
              <a:ext cx="6858000" cy="51551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0" name="Rectangle : coins arrondis 19">
              <a:extLst>
                <a:ext uri="{FF2B5EF4-FFF2-40B4-BE49-F238E27FC236}">
                  <a16:creationId xmlns:a16="http://schemas.microsoft.com/office/drawing/2014/main" id="{D3E499E0-02A9-4DC2-BCD0-EBB9F54BA39B}"/>
                </a:ext>
              </a:extLst>
            </p:cNvPr>
            <p:cNvSpPr/>
            <p:nvPr userDrawn="1"/>
          </p:nvSpPr>
          <p:spPr>
            <a:xfrm>
              <a:off x="3878505" y="9239784"/>
              <a:ext cx="2771905" cy="301412"/>
            </a:xfrm>
            <a:prstGeom prst="roundRect">
              <a:avLst>
                <a:gd name="adj" fmla="val 500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fr-FR" sz="1200" dirty="0">
                  <a:solidFill>
                    <a:srgbClr val="595959"/>
                  </a:solidFill>
                </a:rPr>
                <a:t>Pharmacie :</a:t>
              </a:r>
            </a:p>
          </p:txBody>
        </p:sp>
      </p:grpSp>
      <p:sp>
        <p:nvSpPr>
          <p:cNvPr id="21" name="Flèche : pentagone 20">
            <a:extLst>
              <a:ext uri="{FF2B5EF4-FFF2-40B4-BE49-F238E27FC236}">
                <a16:creationId xmlns:a16="http://schemas.microsoft.com/office/drawing/2014/main" id="{8E0ABF74-5194-4905-B406-3BEC6678EB59}"/>
              </a:ext>
            </a:extLst>
          </p:cNvPr>
          <p:cNvSpPr/>
          <p:nvPr userDrawn="1"/>
        </p:nvSpPr>
        <p:spPr>
          <a:xfrm>
            <a:off x="0" y="9106989"/>
            <a:ext cx="732118" cy="580305"/>
          </a:xfrm>
          <a:prstGeom prst="homePlate">
            <a:avLst>
              <a:gd name="adj" fmla="val 31723"/>
            </a:avLst>
          </a:prstGeom>
          <a:solidFill>
            <a:srgbClr val="258BA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3" name="Rectangle 22">
            <a:extLst>
              <a:ext uri="{FF2B5EF4-FFF2-40B4-BE49-F238E27FC236}">
                <a16:creationId xmlns:a16="http://schemas.microsoft.com/office/drawing/2014/main" id="{6964BDB6-14F4-4448-A5A3-BB8B36076F00}"/>
              </a:ext>
            </a:extLst>
          </p:cNvPr>
          <p:cNvSpPr/>
          <p:nvPr userDrawn="1"/>
        </p:nvSpPr>
        <p:spPr>
          <a:xfrm>
            <a:off x="677313" y="9350939"/>
            <a:ext cx="2309611" cy="400110"/>
          </a:xfrm>
          <a:prstGeom prst="rect">
            <a:avLst/>
          </a:prstGeom>
        </p:spPr>
        <p:txBody>
          <a:bodyPr wrap="square">
            <a:spAutoFit/>
          </a:bodyPr>
          <a:lstStyle/>
          <a:p>
            <a:r>
              <a:rPr lang="fr-FR" sz="1000" dirty="0">
                <a:solidFill>
                  <a:schemeClr val="bg1"/>
                </a:solidFill>
                <a:latin typeface="Helvetica Neue" panose="020B0604020202020204" pitchFamily="34" charset="0"/>
                <a:ea typeface="Helvetica Neue" panose="020B0604020202020204" pitchFamily="34" charset="0"/>
              </a:rPr>
              <a:t>Moyens Nécessaires au Fonctionnement de l’Officine</a:t>
            </a:r>
          </a:p>
        </p:txBody>
      </p:sp>
      <p:sp>
        <p:nvSpPr>
          <p:cNvPr id="24" name="Rectangle 23">
            <a:extLst>
              <a:ext uri="{FF2B5EF4-FFF2-40B4-BE49-F238E27FC236}">
                <a16:creationId xmlns:a16="http://schemas.microsoft.com/office/drawing/2014/main" id="{F5CAD642-61D3-4034-8347-4C44A74F9A62}"/>
              </a:ext>
            </a:extLst>
          </p:cNvPr>
          <p:cNvSpPr/>
          <p:nvPr userDrawn="1"/>
        </p:nvSpPr>
        <p:spPr>
          <a:xfrm>
            <a:off x="677313" y="9685466"/>
            <a:ext cx="5380548" cy="230832"/>
          </a:xfrm>
          <a:prstGeom prst="rect">
            <a:avLst/>
          </a:prstGeom>
        </p:spPr>
        <p:txBody>
          <a:bodyPr wrap="square">
            <a:spAutoFit/>
          </a:bodyPr>
          <a:lstStyle/>
          <a:p>
            <a:pPr marL="0" marR="0" lvl="0" indent="0" defTabSz="457200" rtl="0" eaLnBrk="1" fontAlgn="auto" latinLnBrk="0" hangingPunct="1">
              <a:lnSpc>
                <a:spcPct val="100000"/>
              </a:lnSpc>
              <a:spcBef>
                <a:spcPts val="0"/>
              </a:spcBef>
              <a:spcAft>
                <a:spcPts val="0"/>
              </a:spcAft>
              <a:buClrTx/>
              <a:buSzTx/>
              <a:buFontTx/>
              <a:buNone/>
              <a:tabLst/>
              <a:defRPr/>
            </a:pPr>
            <a:r>
              <a:rPr lang="fr-FR" sz="900" dirty="0">
                <a:solidFill>
                  <a:schemeClr val="bg1"/>
                </a:solidFill>
                <a:latin typeface="Helvetica Light" panose="020B0403020202020204" pitchFamily="34" charset="0"/>
              </a:rPr>
              <a:t>Version </a:t>
            </a:r>
            <a:r>
              <a:rPr lang="fr-FR" sz="900" dirty="0" smtClean="0">
                <a:solidFill>
                  <a:schemeClr val="bg1"/>
                </a:solidFill>
                <a:latin typeface="Helvetica Light" panose="020B0403020202020204" pitchFamily="34" charset="0"/>
              </a:rPr>
              <a:t>3.0 </a:t>
            </a:r>
            <a:r>
              <a:rPr lang="fr-FR" sz="900" dirty="0">
                <a:solidFill>
                  <a:schemeClr val="bg1"/>
                </a:solidFill>
                <a:latin typeface="Helvetica Light" panose="020B0403020202020204" pitchFamily="34" charset="0"/>
              </a:rPr>
              <a:t>– </a:t>
            </a:r>
            <a:r>
              <a:rPr lang="fr-FR" sz="900" dirty="0" smtClean="0">
                <a:solidFill>
                  <a:schemeClr val="bg1"/>
                </a:solidFill>
                <a:latin typeface="Helvetica Light" panose="020B0403020202020204" pitchFamily="34" charset="0"/>
              </a:rPr>
              <a:t>Janvier 2024</a:t>
            </a:r>
          </a:p>
        </p:txBody>
      </p:sp>
      <p:pic>
        <p:nvPicPr>
          <p:cNvPr id="37" name="Image 36" descr="Une image contenant dessin&#10;&#10;Description générée automatiquement">
            <a:extLst>
              <a:ext uri="{FF2B5EF4-FFF2-40B4-BE49-F238E27FC236}">
                <a16:creationId xmlns:a16="http://schemas.microsoft.com/office/drawing/2014/main" id="{9C73A73F-6806-44B4-AA0D-2E8F501A9254}"/>
              </a:ext>
            </a:extLst>
          </p:cNvPr>
          <p:cNvPicPr>
            <a:picLocks noChangeAspect="1"/>
          </p:cNvPicPr>
          <p:nvPr userDrawn="1"/>
        </p:nvPicPr>
        <p:blipFill>
          <a:blip r:embed="rId4" cstate="hqprint">
            <a:extLst>
              <a:ext uri="{28A0092B-C50C-407E-A947-70E740481C1C}">
                <a14:useLocalDpi xmlns:a14="http://schemas.microsoft.com/office/drawing/2010/main" val="0"/>
              </a:ext>
            </a:extLst>
          </a:blip>
          <a:stretch>
            <a:fillRect/>
          </a:stretch>
        </p:blipFill>
        <p:spPr>
          <a:xfrm>
            <a:off x="97922" y="9173901"/>
            <a:ext cx="359277" cy="469335"/>
          </a:xfrm>
          <a:prstGeom prst="rect">
            <a:avLst/>
          </a:prstGeom>
        </p:spPr>
      </p:pic>
      <p:sp>
        <p:nvSpPr>
          <p:cNvPr id="26" name="Titre 4">
            <a:extLst>
              <a:ext uri="{FF2B5EF4-FFF2-40B4-BE49-F238E27FC236}">
                <a16:creationId xmlns:a16="http://schemas.microsoft.com/office/drawing/2014/main" id="{9B1F2DAF-4D7B-482D-8CFB-7BD3DF758C77}"/>
              </a:ext>
            </a:extLst>
          </p:cNvPr>
          <p:cNvSpPr>
            <a:spLocks noGrp="1"/>
          </p:cNvSpPr>
          <p:nvPr>
            <p:ph type="title"/>
          </p:nvPr>
        </p:nvSpPr>
        <p:spPr>
          <a:xfrm>
            <a:off x="222167" y="826082"/>
            <a:ext cx="6507574" cy="341632"/>
          </a:xfrm>
          <a:noFill/>
        </p:spPr>
        <p:txBody>
          <a:bodyPr vert="horz" wrap="square" lIns="91440" tIns="45720" rIns="91440" bIns="45720" rtlCol="0" anchor="ctr">
            <a:spAutoFit/>
          </a:bodyPr>
          <a:lstStyle>
            <a:lvl1pPr algn="r">
              <a:defRPr lang="fr-FR" sz="1800" cap="all">
                <a:solidFill>
                  <a:schemeClr val="bg1"/>
                </a:solidFill>
                <a:cs typeface="+mn-cs"/>
              </a:defRPr>
            </a:lvl1pPr>
          </a:lstStyle>
          <a:p>
            <a:pPr marL="0" lvl="0" defTabSz="457200"/>
            <a:r>
              <a:rPr lang="fr-FR"/>
              <a:t>Modifiez le style du titre</a:t>
            </a:r>
          </a:p>
        </p:txBody>
      </p:sp>
    </p:spTree>
    <p:extLst>
      <p:ext uri="{BB962C8B-B14F-4D97-AF65-F5344CB8AC3E}">
        <p14:creationId xmlns:p14="http://schemas.microsoft.com/office/powerpoint/2010/main" val="3902146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fr-FR"/>
              <a:t>Modifiez le style du titre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AFAF59C5-48D9-475B-9CF6-C1EC75048466}" type="datetimeFigureOut">
              <a:rPr lang="fr-FR" smtClean="0"/>
              <a:t>31/01/2024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3F7F5F1-9E8F-4C52-9517-C7265C1B6F6E}" type="slidenum">
              <a:rPr lang="fr-FR" smtClean="0"/>
              <a:t>‹N°›</a:t>
            </a:fld>
            <a:endParaRPr lang="fr-FR"/>
          </a:p>
        </p:txBody>
      </p:sp>
    </p:spTree>
    <p:extLst>
      <p:ext uri="{BB962C8B-B14F-4D97-AF65-F5344CB8AC3E}">
        <p14:creationId xmlns:p14="http://schemas.microsoft.com/office/powerpoint/2010/main" val="15485492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AFAF59C5-48D9-475B-9CF6-C1EC75048466}" type="datetimeFigureOut">
              <a:rPr lang="fr-FR" smtClean="0"/>
              <a:t>31/01/2024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23F7F5F1-9E8F-4C52-9517-C7265C1B6F6E}" type="slidenum">
              <a:rPr lang="fr-FR" smtClean="0"/>
              <a:t>‹N°›</a:t>
            </a:fld>
            <a:endParaRPr lang="fr-FR"/>
          </a:p>
        </p:txBody>
      </p:sp>
    </p:spTree>
    <p:extLst>
      <p:ext uri="{BB962C8B-B14F-4D97-AF65-F5344CB8AC3E}">
        <p14:creationId xmlns:p14="http://schemas.microsoft.com/office/powerpoint/2010/main" val="24540380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fr-FR"/>
              <a:t>Modifiez le style du titre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4" name="Content Placeholder 3"/>
          <p:cNvSpPr>
            <a:spLocks noGrp="1"/>
          </p:cNvSpPr>
          <p:nvPr>
            <p:ph sz="half" idx="2"/>
          </p:nvPr>
        </p:nvSpPr>
        <p:spPr>
          <a:xfrm>
            <a:off x="472381" y="3618442"/>
            <a:ext cx="2901255"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6" name="Content Placeholder 5"/>
          <p:cNvSpPr>
            <a:spLocks noGrp="1"/>
          </p:cNvSpPr>
          <p:nvPr>
            <p:ph sz="quarter" idx="4"/>
          </p:nvPr>
        </p:nvSpPr>
        <p:spPr>
          <a:xfrm>
            <a:off x="3471863" y="3618442"/>
            <a:ext cx="2915543"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AFAF59C5-48D9-475B-9CF6-C1EC75048466}" type="datetimeFigureOut">
              <a:rPr lang="fr-FR" smtClean="0"/>
              <a:t>31/01/2024</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23F7F5F1-9E8F-4C52-9517-C7265C1B6F6E}" type="slidenum">
              <a:rPr lang="fr-FR" smtClean="0"/>
              <a:t>‹N°›</a:t>
            </a:fld>
            <a:endParaRPr lang="fr-FR"/>
          </a:p>
        </p:txBody>
      </p:sp>
    </p:spTree>
    <p:extLst>
      <p:ext uri="{BB962C8B-B14F-4D97-AF65-F5344CB8AC3E}">
        <p14:creationId xmlns:p14="http://schemas.microsoft.com/office/powerpoint/2010/main" val="26902808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AFAF59C5-48D9-475B-9CF6-C1EC75048466}" type="datetimeFigureOut">
              <a:rPr lang="fr-FR" smtClean="0"/>
              <a:t>31/01/2024</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23F7F5F1-9E8F-4C52-9517-C7265C1B6F6E}" type="slidenum">
              <a:rPr lang="fr-FR" smtClean="0"/>
              <a:t>‹N°›</a:t>
            </a:fld>
            <a:endParaRPr lang="fr-FR"/>
          </a:p>
        </p:txBody>
      </p:sp>
    </p:spTree>
    <p:extLst>
      <p:ext uri="{BB962C8B-B14F-4D97-AF65-F5344CB8AC3E}">
        <p14:creationId xmlns:p14="http://schemas.microsoft.com/office/powerpoint/2010/main" val="16252761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FAF59C5-48D9-475B-9CF6-C1EC75048466}" type="datetimeFigureOut">
              <a:rPr lang="fr-FR" smtClean="0"/>
              <a:t>31/01/2024</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23F7F5F1-9E8F-4C52-9517-C7265C1B6F6E}" type="slidenum">
              <a:rPr lang="fr-FR" smtClean="0"/>
              <a:t>‹N°›</a:t>
            </a:fld>
            <a:endParaRPr lang="fr-FR"/>
          </a:p>
        </p:txBody>
      </p:sp>
    </p:spTree>
    <p:extLst>
      <p:ext uri="{BB962C8B-B14F-4D97-AF65-F5344CB8AC3E}">
        <p14:creationId xmlns:p14="http://schemas.microsoft.com/office/powerpoint/2010/main" val="29467400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AFAF59C5-48D9-475B-9CF6-C1EC75048466}" type="datetimeFigureOut">
              <a:rPr lang="fr-FR" smtClean="0"/>
              <a:t>31/01/2024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23F7F5F1-9E8F-4C52-9517-C7265C1B6F6E}" type="slidenum">
              <a:rPr lang="fr-FR" smtClean="0"/>
              <a:t>‹N°›</a:t>
            </a:fld>
            <a:endParaRPr lang="fr-FR"/>
          </a:p>
        </p:txBody>
      </p:sp>
    </p:spTree>
    <p:extLst>
      <p:ext uri="{BB962C8B-B14F-4D97-AF65-F5344CB8AC3E}">
        <p14:creationId xmlns:p14="http://schemas.microsoft.com/office/powerpoint/2010/main" val="20346878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fr-FR" dirty="0"/>
              <a:t>Modifiez le style du titre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fr-FR" dirty="0"/>
              <a:t>Cliquez pour modifier les styles du texte du masque</a:t>
            </a:r>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lumMod val="85000"/>
                    <a:lumOff val="15000"/>
                  </a:schemeClr>
                </a:solidFill>
              </a:defRPr>
            </a:lvl1pPr>
          </a:lstStyle>
          <a:p>
            <a:fld id="{AFAF59C5-48D9-475B-9CF6-C1EC75048466}" type="datetimeFigureOut">
              <a:rPr lang="fr-FR" smtClean="0"/>
              <a:pPr/>
              <a:t>31/01/2024</a:t>
            </a:fld>
            <a:endParaRPr lang="fr-FR"/>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lumMod val="85000"/>
                    <a:lumOff val="15000"/>
                  </a:schemeClr>
                </a:solidFill>
              </a:defRPr>
            </a:lvl1pPr>
          </a:lstStyle>
          <a:p>
            <a:endParaRPr lang="fr-FR"/>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lumMod val="85000"/>
                    <a:lumOff val="15000"/>
                  </a:schemeClr>
                </a:solidFill>
              </a:defRPr>
            </a:lvl1pPr>
          </a:lstStyle>
          <a:p>
            <a:fld id="{23F7F5F1-9E8F-4C52-9517-C7265C1B6F6E}" type="slidenum">
              <a:rPr lang="fr-FR" smtClean="0"/>
              <a:pPr/>
              <a:t>‹N°›</a:t>
            </a:fld>
            <a:endParaRPr lang="fr-FR"/>
          </a:p>
        </p:txBody>
      </p:sp>
    </p:spTree>
    <p:extLst>
      <p:ext uri="{BB962C8B-B14F-4D97-AF65-F5344CB8AC3E}">
        <p14:creationId xmlns:p14="http://schemas.microsoft.com/office/powerpoint/2010/main" val="259335136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7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 id="2147483671" r:id="rId12"/>
  </p:sldLayoutIdLst>
  <p:txStyles>
    <p:titleStyle>
      <a:lvl1pPr algn="l" defTabSz="685800" rtl="0" eaLnBrk="1" latinLnBrk="0" hangingPunct="1">
        <a:lnSpc>
          <a:spcPct val="90000"/>
        </a:lnSpc>
        <a:spcBef>
          <a:spcPct val="0"/>
        </a:spcBef>
        <a:buNone/>
        <a:defRPr sz="3300" kern="1200">
          <a:solidFill>
            <a:schemeClr val="tx1">
              <a:lumMod val="85000"/>
              <a:lumOff val="15000"/>
            </a:schemeClr>
          </a:solidFill>
          <a:latin typeface="Helvetica Neue" panose="020B0604020202020204" pitchFamily="34" charset="0"/>
          <a:ea typeface="Helvetica Neue" panose="020B0604020202020204" pitchFamily="34" charset="0"/>
          <a:cs typeface="+mj-cs"/>
        </a:defRPr>
      </a:lvl1pPr>
    </p:titleStyle>
    <p:bodyStyle>
      <a:lvl1pPr marL="0" indent="0" algn="l" defTabSz="685800" rtl="0" eaLnBrk="1" latinLnBrk="0" hangingPunct="1">
        <a:lnSpc>
          <a:spcPct val="90000"/>
        </a:lnSpc>
        <a:spcBef>
          <a:spcPts val="750"/>
        </a:spcBef>
        <a:buFont typeface="Arial" panose="020B0604020202020204" pitchFamily="34" charset="0"/>
        <a:buNone/>
        <a:defRPr sz="1100" kern="1200">
          <a:solidFill>
            <a:schemeClr val="tx1">
              <a:lumMod val="85000"/>
              <a:lumOff val="15000"/>
            </a:schemeClr>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lumMod val="85000"/>
              <a:lumOff val="15000"/>
            </a:schemeClr>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lumMod val="85000"/>
              <a:lumOff val="15000"/>
            </a:schemeClr>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lumMod val="85000"/>
              <a:lumOff val="15000"/>
            </a:schemeClr>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lumMod val="85000"/>
              <a:lumOff val="15000"/>
            </a:schemeClr>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emf"/><Relationship Id="rId1" Type="http://schemas.openxmlformats.org/officeDocument/2006/relationships/slideLayout" Target="../slideLayouts/slideLayout3.xml"/><Relationship Id="rId5" Type="http://schemas.openxmlformats.org/officeDocument/2006/relationships/image" Target="../media/image7.emf"/><Relationship Id="rId4" Type="http://schemas.openxmlformats.org/officeDocument/2006/relationships/image" Target="../media/image6.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3D98B11-E7C1-498C-AC68-68802A14A128}"/>
              </a:ext>
            </a:extLst>
          </p:cNvPr>
          <p:cNvSpPr>
            <a:spLocks noGrp="1"/>
          </p:cNvSpPr>
          <p:nvPr>
            <p:ph type="title"/>
          </p:nvPr>
        </p:nvSpPr>
        <p:spPr>
          <a:xfrm>
            <a:off x="142836" y="858422"/>
            <a:ext cx="6507574" cy="313932"/>
          </a:xfrm>
        </p:spPr>
        <p:txBody>
          <a:bodyPr/>
          <a:lstStyle/>
          <a:p>
            <a:r>
              <a:rPr lang="fr-FR" sz="1600" dirty="0"/>
              <a:t>M12. Détecter les Incidents &amp; Améliorer sa pratique</a:t>
            </a:r>
          </a:p>
        </p:txBody>
      </p:sp>
      <p:sp>
        <p:nvSpPr>
          <p:cNvPr id="36" name="Rectangle 3">
            <a:extLst>
              <a:ext uri="{FF2B5EF4-FFF2-40B4-BE49-F238E27FC236}">
                <a16:creationId xmlns:a16="http://schemas.microsoft.com/office/drawing/2014/main" id="{D640A0A6-516F-B24A-949A-162DC38EC32D}"/>
              </a:ext>
            </a:extLst>
          </p:cNvPr>
          <p:cNvSpPr txBox="1">
            <a:spLocks noChangeArrowheads="1"/>
          </p:cNvSpPr>
          <p:nvPr/>
        </p:nvSpPr>
        <p:spPr>
          <a:xfrm>
            <a:off x="142836" y="4077282"/>
            <a:ext cx="6636853" cy="293405"/>
          </a:xfrm>
          <a:prstGeom prst="rect">
            <a:avLst/>
          </a:prstGeom>
        </p:spPr>
        <p:txBody>
          <a:bodyPr/>
          <a:lstStyle>
            <a:lvl1pPr marL="0" indent="0" algn="l" defTabSz="685800" rtl="0" eaLnBrk="1" latinLnBrk="0" hangingPunct="1">
              <a:lnSpc>
                <a:spcPct val="90000"/>
              </a:lnSpc>
              <a:spcBef>
                <a:spcPts val="750"/>
              </a:spcBef>
              <a:buFont typeface="Arial" panose="020B0604020202020204" pitchFamily="34" charset="0"/>
              <a:buNone/>
              <a:defRPr sz="1100" kern="1200">
                <a:solidFill>
                  <a:schemeClr val="tx1">
                    <a:lumMod val="85000"/>
                    <a:lumOff val="15000"/>
                  </a:schemeClr>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lumMod val="85000"/>
                    <a:lumOff val="15000"/>
                  </a:schemeClr>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lumMod val="85000"/>
                    <a:lumOff val="15000"/>
                  </a:schemeClr>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lumMod val="85000"/>
                    <a:lumOff val="15000"/>
                  </a:schemeClr>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lumMod val="85000"/>
                    <a:lumOff val="15000"/>
                  </a:schemeClr>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indent="-285718">
              <a:defRPr/>
            </a:pPr>
            <a:r>
              <a:rPr lang="fr-FR" sz="1400" dirty="0">
                <a:solidFill>
                  <a:srgbClr val="2C6672"/>
                </a:solidFill>
                <a:latin typeface="Helvetica Neue" panose="02000503000000020004" pitchFamily="2" charset="0"/>
                <a:ea typeface="Helvetica Neue" panose="02000503000000020004" pitchFamily="2" charset="0"/>
                <a:cs typeface="Helvetica Neue" panose="02000503000000020004" pitchFamily="2" charset="0"/>
              </a:rPr>
              <a:t>Les étapes de l’amélioration de la qualité :</a:t>
            </a:r>
            <a:endParaRPr lang="fr-FR" sz="1400" dirty="0">
              <a:solidFill>
                <a:srgbClr val="2C6672"/>
              </a:solidFill>
              <a:latin typeface="Helvetica Neue" panose="02000503000000020004" pitchFamily="2" charset="0"/>
              <a:ea typeface="Helvetica Neue" panose="02000503000000020004" pitchFamily="2" charset="0"/>
              <a:cs typeface="Helvetica Neue" panose="02000503000000020004" pitchFamily="2" charset="0"/>
              <a:sym typeface="Wingdings 2" pitchFamily="18" charset="2"/>
            </a:endParaRPr>
          </a:p>
        </p:txBody>
      </p:sp>
      <p:sp>
        <p:nvSpPr>
          <p:cNvPr id="37" name="Rectangle à coins arrondis 22">
            <a:extLst>
              <a:ext uri="{FF2B5EF4-FFF2-40B4-BE49-F238E27FC236}">
                <a16:creationId xmlns:a16="http://schemas.microsoft.com/office/drawing/2014/main" id="{779F9184-2C91-B645-8E48-E6AB14F513B6}"/>
              </a:ext>
            </a:extLst>
          </p:cNvPr>
          <p:cNvSpPr/>
          <p:nvPr/>
        </p:nvSpPr>
        <p:spPr>
          <a:xfrm>
            <a:off x="238997" y="4485239"/>
            <a:ext cx="2371365" cy="453798"/>
          </a:xfrm>
          <a:prstGeom prst="roundRect">
            <a:avLst>
              <a:gd name="adj" fmla="val 0"/>
            </a:avLst>
          </a:prstGeom>
          <a:solidFill>
            <a:schemeClr val="accent2">
              <a:lumMod val="20000"/>
              <a:lumOff val="80000"/>
              <a:alpha val="69804"/>
            </a:schemeClr>
          </a:solidFill>
          <a:ln w="28575" algn="ctr">
            <a:noFill/>
            <a:miter lim="800000"/>
            <a:headEnd/>
            <a:tailEnd/>
          </a:ln>
        </p:spPr>
        <p:txBody>
          <a:bodyPr anchor="ctr"/>
          <a:lstStyle/>
          <a:p>
            <a:pPr algn="ctr"/>
            <a:r>
              <a:rPr lang="fr-FR" sz="1100" b="1" dirty="0">
                <a:solidFill>
                  <a:srgbClr val="000000"/>
                </a:solidFill>
                <a:latin typeface="Helvetica Light" pitchFamily="34" charset="0"/>
                <a:cs typeface="Calibri" pitchFamily="34" charset="0"/>
              </a:rPr>
              <a:t>Incident</a:t>
            </a:r>
          </a:p>
        </p:txBody>
      </p:sp>
      <p:sp>
        <p:nvSpPr>
          <p:cNvPr id="41" name="Rectangle à coins arrondis 23">
            <a:extLst>
              <a:ext uri="{FF2B5EF4-FFF2-40B4-BE49-F238E27FC236}">
                <a16:creationId xmlns:a16="http://schemas.microsoft.com/office/drawing/2014/main" id="{F221309D-3880-CB43-9660-46920640AC95}"/>
              </a:ext>
            </a:extLst>
          </p:cNvPr>
          <p:cNvSpPr/>
          <p:nvPr/>
        </p:nvSpPr>
        <p:spPr>
          <a:xfrm>
            <a:off x="238997" y="5268652"/>
            <a:ext cx="2371365" cy="1268062"/>
          </a:xfrm>
          <a:prstGeom prst="roundRect">
            <a:avLst>
              <a:gd name="adj" fmla="val 0"/>
            </a:avLst>
          </a:prstGeom>
          <a:solidFill>
            <a:schemeClr val="accent2"/>
          </a:solidFill>
          <a:ln>
            <a:noFill/>
            <a:headEnd/>
            <a:tailEnd/>
          </a:ln>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a:r>
              <a:rPr lang="fr-FR" sz="1200" b="1" dirty="0">
                <a:solidFill>
                  <a:schemeClr val="bg1"/>
                </a:solidFill>
                <a:latin typeface="Helvetica Light" pitchFamily="34" charset="0"/>
                <a:cs typeface="Calibri" pitchFamily="34" charset="0"/>
              </a:rPr>
              <a:t>Nécessité d’apporter une Action d’Amélioration</a:t>
            </a:r>
          </a:p>
          <a:p>
            <a:pPr algn="ctr"/>
            <a:r>
              <a:rPr lang="fr-FR" sz="900" dirty="0">
                <a:latin typeface="Helvetica Light" pitchFamily="34" charset="0"/>
              </a:rPr>
              <a:t>Pour déterminer le degré de gravité et de répétitivité des incidents, il convient d’analyser l’impact pour la patientèle et l’impact pour l’officine en tenant compte de la </a:t>
            </a:r>
            <a:r>
              <a:rPr lang="fr-FR" sz="900" b="1" dirty="0">
                <a:latin typeface="Helvetica Light" pitchFamily="34" charset="0"/>
              </a:rPr>
              <a:t>gravité</a:t>
            </a:r>
            <a:r>
              <a:rPr lang="fr-FR" sz="900" dirty="0">
                <a:latin typeface="Helvetica Light" pitchFamily="34" charset="0"/>
              </a:rPr>
              <a:t> et de la</a:t>
            </a:r>
            <a:r>
              <a:rPr lang="fr-FR" sz="900" b="1" dirty="0">
                <a:latin typeface="Helvetica Light" pitchFamily="34" charset="0"/>
              </a:rPr>
              <a:t> probabilité d’occurrence</a:t>
            </a:r>
            <a:r>
              <a:rPr lang="fr-FR" sz="900" dirty="0">
                <a:latin typeface="Helvetica Light" pitchFamily="34" charset="0"/>
              </a:rPr>
              <a:t> de l’incident relevé.</a:t>
            </a:r>
          </a:p>
        </p:txBody>
      </p:sp>
      <p:cxnSp>
        <p:nvCxnSpPr>
          <p:cNvPr id="42" name="AutoShape 104">
            <a:extLst>
              <a:ext uri="{FF2B5EF4-FFF2-40B4-BE49-F238E27FC236}">
                <a16:creationId xmlns:a16="http://schemas.microsoft.com/office/drawing/2014/main" id="{ECC1639D-2694-1F45-B1F5-E912C8A944C4}"/>
              </a:ext>
            </a:extLst>
          </p:cNvPr>
          <p:cNvCxnSpPr>
            <a:cxnSpLocks noChangeShapeType="1"/>
            <a:stCxn id="45" idx="2"/>
            <a:endCxn id="41" idx="0"/>
          </p:cNvCxnSpPr>
          <p:nvPr/>
        </p:nvCxnSpPr>
        <p:spPr bwMode="auto">
          <a:xfrm rot="5400000">
            <a:off x="3463238" y="2900479"/>
            <a:ext cx="329616" cy="4406731"/>
          </a:xfrm>
          <a:prstGeom prst="bentConnector3">
            <a:avLst>
              <a:gd name="adj1" fmla="val 50000"/>
            </a:avLst>
          </a:prstGeom>
          <a:noFill/>
          <a:ln w="9525">
            <a:solidFill>
              <a:schemeClr val="tx1"/>
            </a:solidFill>
            <a:prstDash val="dash"/>
            <a:miter lim="800000"/>
            <a:headEnd/>
            <a:tailEnd type="triangle" w="med" len="med"/>
          </a:ln>
          <a:extLst>
            <a:ext uri="{909E8E84-426E-40DD-AFC4-6F175D3DCCD1}">
              <a14:hiddenFill xmlns:a14="http://schemas.microsoft.com/office/drawing/2010/main">
                <a:noFill/>
              </a14:hiddenFill>
            </a:ext>
          </a:extLst>
        </p:spPr>
      </p:cxnSp>
      <p:sp>
        <p:nvSpPr>
          <p:cNvPr id="44" name="Rectangle à coins arrondis 39">
            <a:extLst>
              <a:ext uri="{FF2B5EF4-FFF2-40B4-BE49-F238E27FC236}">
                <a16:creationId xmlns:a16="http://schemas.microsoft.com/office/drawing/2014/main" id="{FA5EDB6C-EA3E-D94A-B667-68E1B7D99281}"/>
              </a:ext>
            </a:extLst>
          </p:cNvPr>
          <p:cNvSpPr/>
          <p:nvPr/>
        </p:nvSpPr>
        <p:spPr>
          <a:xfrm>
            <a:off x="2936750" y="5265596"/>
            <a:ext cx="1718590" cy="1271118"/>
          </a:xfrm>
          <a:prstGeom prst="roundRect">
            <a:avLst>
              <a:gd name="adj" fmla="val 0"/>
            </a:avLst>
          </a:prstGeom>
          <a:solidFill>
            <a:schemeClr val="accent2"/>
          </a:solidFill>
          <a:ln>
            <a:noFill/>
            <a:headEnd/>
            <a:tailEnd/>
          </a:ln>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a:r>
              <a:rPr lang="fr-FR" sz="1200" b="1" dirty="0">
                <a:solidFill>
                  <a:schemeClr val="bg1"/>
                </a:solidFill>
                <a:latin typeface="Helvetica Light" pitchFamily="34" charset="0"/>
                <a:cs typeface="Calibri" pitchFamily="34" charset="0"/>
              </a:rPr>
              <a:t>Elaboration d’une Action d’Amélioration</a:t>
            </a:r>
          </a:p>
          <a:p>
            <a:pPr algn="ctr"/>
            <a:r>
              <a:rPr lang="fr-FR" sz="900" dirty="0">
                <a:solidFill>
                  <a:schemeClr val="bg1"/>
                </a:solidFill>
                <a:latin typeface="Helvetica Light" pitchFamily="34" charset="0"/>
                <a:cs typeface="Calibri" pitchFamily="34" charset="0"/>
              </a:rPr>
              <a:t>Recherches des causes et des solutions pouvant éviter l’apparition des non-conformités</a:t>
            </a:r>
          </a:p>
          <a:p>
            <a:pPr algn="ctr"/>
            <a:r>
              <a:rPr lang="fr-FR" sz="900" dirty="0">
                <a:solidFill>
                  <a:schemeClr val="bg1"/>
                </a:solidFill>
                <a:latin typeface="Helvetica Light" pitchFamily="34" charset="0"/>
                <a:cs typeface="Calibri" pitchFamily="34" charset="0"/>
              </a:rPr>
              <a:t>Information à l’équipe</a:t>
            </a:r>
            <a:endParaRPr lang="fr-FR" sz="1600" dirty="0">
              <a:solidFill>
                <a:schemeClr val="bg1"/>
              </a:solidFill>
              <a:latin typeface="Helvetica Light" pitchFamily="34" charset="0"/>
              <a:cs typeface="Calibri" pitchFamily="34" charset="0"/>
            </a:endParaRPr>
          </a:p>
        </p:txBody>
      </p:sp>
      <p:sp>
        <p:nvSpPr>
          <p:cNvPr id="45" name="Rectangle à coins arrondis 52">
            <a:extLst>
              <a:ext uri="{FF2B5EF4-FFF2-40B4-BE49-F238E27FC236}">
                <a16:creationId xmlns:a16="http://schemas.microsoft.com/office/drawing/2014/main" id="{70315046-DD6A-F74A-B3F5-601121F45F0C}"/>
              </a:ext>
            </a:extLst>
          </p:cNvPr>
          <p:cNvSpPr/>
          <p:nvPr/>
        </p:nvSpPr>
        <p:spPr>
          <a:xfrm>
            <a:off x="4979293" y="4485238"/>
            <a:ext cx="1704235" cy="453798"/>
          </a:xfrm>
          <a:prstGeom prst="roundRect">
            <a:avLst>
              <a:gd name="adj" fmla="val 0"/>
            </a:avLst>
          </a:prstGeom>
          <a:solidFill>
            <a:schemeClr val="accent2">
              <a:lumMod val="20000"/>
              <a:lumOff val="80000"/>
              <a:alpha val="69804"/>
            </a:schemeClr>
          </a:solidFill>
          <a:ln w="28575" algn="ctr">
            <a:noFill/>
            <a:miter lim="800000"/>
            <a:headEnd/>
            <a:tailEnd/>
          </a:ln>
        </p:spPr>
        <p:txBody>
          <a:bodyPr anchor="ctr"/>
          <a:lstStyle/>
          <a:p>
            <a:pPr algn="ctr"/>
            <a:r>
              <a:rPr lang="fr-FR" sz="1100" b="1" dirty="0">
                <a:solidFill>
                  <a:srgbClr val="000000"/>
                </a:solidFill>
                <a:latin typeface="Helvetica Light" pitchFamily="34" charset="0"/>
                <a:cs typeface="Calibri" pitchFamily="34" charset="0"/>
              </a:rPr>
              <a:t>Résolution &amp; Enregistrement</a:t>
            </a:r>
          </a:p>
        </p:txBody>
      </p:sp>
      <p:sp>
        <p:nvSpPr>
          <p:cNvPr id="46" name="Rectangle à coins arrondis 39">
            <a:extLst>
              <a:ext uri="{FF2B5EF4-FFF2-40B4-BE49-F238E27FC236}">
                <a16:creationId xmlns:a16="http://schemas.microsoft.com/office/drawing/2014/main" id="{0790D98E-9F24-AD42-8683-D78F89F75F89}"/>
              </a:ext>
            </a:extLst>
          </p:cNvPr>
          <p:cNvSpPr/>
          <p:nvPr/>
        </p:nvSpPr>
        <p:spPr>
          <a:xfrm>
            <a:off x="4979293" y="5268652"/>
            <a:ext cx="1704235" cy="1268062"/>
          </a:xfrm>
          <a:prstGeom prst="roundRect">
            <a:avLst>
              <a:gd name="adj" fmla="val 0"/>
            </a:avLst>
          </a:prstGeom>
          <a:solidFill>
            <a:schemeClr val="accent2"/>
          </a:solidFill>
          <a:ln>
            <a:noFill/>
            <a:headEnd/>
            <a:tailEnd/>
          </a:ln>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a:r>
              <a:rPr lang="fr-FR" sz="1200" b="1" dirty="0">
                <a:solidFill>
                  <a:schemeClr val="bg1"/>
                </a:solidFill>
                <a:latin typeface="Helvetica Light" pitchFamily="34" charset="0"/>
                <a:cs typeface="Calibri" pitchFamily="34" charset="0"/>
              </a:rPr>
              <a:t>Evaluation de l’efficacité des actions mise en place</a:t>
            </a:r>
          </a:p>
          <a:p>
            <a:pPr algn="ctr"/>
            <a:r>
              <a:rPr lang="fr-FR" sz="1050" b="1" dirty="0">
                <a:solidFill>
                  <a:schemeClr val="bg1"/>
                </a:solidFill>
                <a:latin typeface="Helvetica Light" pitchFamily="34" charset="0"/>
                <a:cs typeface="Calibri" pitchFamily="34" charset="0"/>
                <a:sym typeface="Wingdings" panose="05000000000000000000" pitchFamily="2" charset="2"/>
              </a:rPr>
              <a:t> information donnée à l’équipe</a:t>
            </a:r>
            <a:endParaRPr lang="fr-FR" sz="1100" b="1" dirty="0">
              <a:solidFill>
                <a:schemeClr val="bg1"/>
              </a:solidFill>
              <a:latin typeface="Helvetica Light" pitchFamily="34" charset="0"/>
              <a:cs typeface="Calibri" pitchFamily="34" charset="0"/>
            </a:endParaRPr>
          </a:p>
        </p:txBody>
      </p:sp>
      <p:cxnSp>
        <p:nvCxnSpPr>
          <p:cNvPr id="47" name="Connecteur droit avec flèche 46">
            <a:extLst>
              <a:ext uri="{FF2B5EF4-FFF2-40B4-BE49-F238E27FC236}">
                <a16:creationId xmlns:a16="http://schemas.microsoft.com/office/drawing/2014/main" id="{2A467ACE-5954-C84F-83B5-42BD0AA96FD3}"/>
              </a:ext>
            </a:extLst>
          </p:cNvPr>
          <p:cNvCxnSpPr>
            <a:cxnSpLocks/>
            <a:stCxn id="37" idx="3"/>
            <a:endCxn id="51" idx="1"/>
          </p:cNvCxnSpPr>
          <p:nvPr/>
        </p:nvCxnSpPr>
        <p:spPr>
          <a:xfrm flipV="1">
            <a:off x="2610362" y="4712137"/>
            <a:ext cx="326388" cy="1"/>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8" name="Connecteur droit avec flèche 47">
            <a:extLst>
              <a:ext uri="{FF2B5EF4-FFF2-40B4-BE49-F238E27FC236}">
                <a16:creationId xmlns:a16="http://schemas.microsoft.com/office/drawing/2014/main" id="{BE298925-4B09-BB46-A56A-54E90AEA72DD}"/>
              </a:ext>
            </a:extLst>
          </p:cNvPr>
          <p:cNvCxnSpPr>
            <a:cxnSpLocks/>
            <a:stCxn id="41" idx="3"/>
            <a:endCxn id="44" idx="1"/>
          </p:cNvCxnSpPr>
          <p:nvPr/>
        </p:nvCxnSpPr>
        <p:spPr>
          <a:xfrm flipV="1">
            <a:off x="2610362" y="5901155"/>
            <a:ext cx="326388" cy="152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0" name="Connecteur droit avec flèche 49">
            <a:extLst>
              <a:ext uri="{FF2B5EF4-FFF2-40B4-BE49-F238E27FC236}">
                <a16:creationId xmlns:a16="http://schemas.microsoft.com/office/drawing/2014/main" id="{3283AFFB-6397-4E4A-9923-471DEB42DF20}"/>
              </a:ext>
            </a:extLst>
          </p:cNvPr>
          <p:cNvCxnSpPr>
            <a:cxnSpLocks/>
            <a:stCxn id="44" idx="3"/>
            <a:endCxn id="46" idx="1"/>
          </p:cNvCxnSpPr>
          <p:nvPr/>
        </p:nvCxnSpPr>
        <p:spPr>
          <a:xfrm>
            <a:off x="4655340" y="5901155"/>
            <a:ext cx="323953" cy="152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1" name="Rectangle à coins arrondis 52">
            <a:extLst>
              <a:ext uri="{FF2B5EF4-FFF2-40B4-BE49-F238E27FC236}">
                <a16:creationId xmlns:a16="http://schemas.microsoft.com/office/drawing/2014/main" id="{5B9B0D8E-1188-6343-B5BC-B0B6B6D8A470}"/>
              </a:ext>
            </a:extLst>
          </p:cNvPr>
          <p:cNvSpPr/>
          <p:nvPr/>
        </p:nvSpPr>
        <p:spPr>
          <a:xfrm>
            <a:off x="2936750" y="4485238"/>
            <a:ext cx="1718590" cy="453798"/>
          </a:xfrm>
          <a:prstGeom prst="roundRect">
            <a:avLst>
              <a:gd name="adj" fmla="val 0"/>
            </a:avLst>
          </a:prstGeom>
          <a:solidFill>
            <a:schemeClr val="accent2">
              <a:lumMod val="20000"/>
              <a:lumOff val="80000"/>
              <a:alpha val="69804"/>
            </a:schemeClr>
          </a:solidFill>
          <a:ln w="28575" algn="ctr">
            <a:noFill/>
            <a:miter lim="800000"/>
            <a:headEnd/>
            <a:tailEnd/>
          </a:ln>
        </p:spPr>
        <p:txBody>
          <a:bodyPr anchor="ctr"/>
          <a:lstStyle/>
          <a:p>
            <a:pPr algn="ctr"/>
            <a:r>
              <a:rPr lang="fr-FR" sz="1100" b="1" dirty="0">
                <a:solidFill>
                  <a:srgbClr val="000000"/>
                </a:solidFill>
                <a:latin typeface="Helvetica Light" pitchFamily="34" charset="0"/>
                <a:cs typeface="Calibri" pitchFamily="34" charset="0"/>
              </a:rPr>
              <a:t>Détection &amp; Enregistrement</a:t>
            </a:r>
          </a:p>
        </p:txBody>
      </p:sp>
      <p:cxnSp>
        <p:nvCxnSpPr>
          <p:cNvPr id="52" name="Connecteur droit avec flèche 51">
            <a:extLst>
              <a:ext uri="{FF2B5EF4-FFF2-40B4-BE49-F238E27FC236}">
                <a16:creationId xmlns:a16="http://schemas.microsoft.com/office/drawing/2014/main" id="{C0CA7651-8872-A542-97BF-CF14126C46B1}"/>
              </a:ext>
            </a:extLst>
          </p:cNvPr>
          <p:cNvCxnSpPr>
            <a:cxnSpLocks/>
            <a:stCxn id="51" idx="3"/>
            <a:endCxn id="45" idx="1"/>
          </p:cNvCxnSpPr>
          <p:nvPr/>
        </p:nvCxnSpPr>
        <p:spPr>
          <a:xfrm>
            <a:off x="4655340" y="4712137"/>
            <a:ext cx="323953"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1" name="Rectangle 3">
            <a:extLst>
              <a:ext uri="{FF2B5EF4-FFF2-40B4-BE49-F238E27FC236}">
                <a16:creationId xmlns:a16="http://schemas.microsoft.com/office/drawing/2014/main" id="{883CCBF7-2307-41EE-AD77-4D0B720B7C69}"/>
              </a:ext>
            </a:extLst>
          </p:cNvPr>
          <p:cNvSpPr txBox="1">
            <a:spLocks noChangeArrowheads="1"/>
          </p:cNvSpPr>
          <p:nvPr/>
        </p:nvSpPr>
        <p:spPr>
          <a:xfrm>
            <a:off x="142836" y="6748817"/>
            <a:ext cx="6636853" cy="312038"/>
          </a:xfrm>
          <a:prstGeom prst="rect">
            <a:avLst/>
          </a:prstGeom>
        </p:spPr>
        <p:txBody>
          <a:bodyPr/>
          <a:lstStyle>
            <a:lvl1pPr marL="0" indent="0" algn="l" defTabSz="685800" rtl="0" eaLnBrk="1" latinLnBrk="0" hangingPunct="1">
              <a:lnSpc>
                <a:spcPct val="90000"/>
              </a:lnSpc>
              <a:spcBef>
                <a:spcPts val="750"/>
              </a:spcBef>
              <a:buFont typeface="Arial" panose="020B0604020202020204" pitchFamily="34" charset="0"/>
              <a:buNone/>
              <a:defRPr sz="1100" kern="1200">
                <a:solidFill>
                  <a:schemeClr val="tx1">
                    <a:lumMod val="85000"/>
                    <a:lumOff val="15000"/>
                  </a:schemeClr>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lumMod val="85000"/>
                    <a:lumOff val="15000"/>
                  </a:schemeClr>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lumMod val="85000"/>
                    <a:lumOff val="15000"/>
                  </a:schemeClr>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lumMod val="85000"/>
                    <a:lumOff val="15000"/>
                  </a:schemeClr>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lumMod val="85000"/>
                    <a:lumOff val="15000"/>
                  </a:schemeClr>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indent="-285718">
              <a:defRPr/>
            </a:pPr>
            <a:r>
              <a:rPr lang="fr-FR" sz="1400" dirty="0">
                <a:solidFill>
                  <a:srgbClr val="2C6672"/>
                </a:solidFill>
                <a:latin typeface="Helvetica Neue" panose="02000503000000020004" pitchFamily="2" charset="0"/>
                <a:ea typeface="Helvetica Neue" panose="02000503000000020004" pitchFamily="2" charset="0"/>
                <a:cs typeface="Helvetica Neue" panose="02000503000000020004" pitchFamily="2" charset="0"/>
              </a:rPr>
              <a:t>Exemple :</a:t>
            </a:r>
            <a:endParaRPr lang="fr-FR" sz="1400" dirty="0">
              <a:solidFill>
                <a:srgbClr val="2C6672"/>
              </a:solidFill>
              <a:latin typeface="Helvetica Neue" panose="02000503000000020004" pitchFamily="2" charset="0"/>
              <a:ea typeface="Helvetica Neue" panose="02000503000000020004" pitchFamily="2" charset="0"/>
              <a:cs typeface="Helvetica Neue" panose="02000503000000020004" pitchFamily="2" charset="0"/>
              <a:sym typeface="Wingdings 2" pitchFamily="18" charset="2"/>
            </a:endParaRPr>
          </a:p>
        </p:txBody>
      </p:sp>
      <p:grpSp>
        <p:nvGrpSpPr>
          <p:cNvPr id="4" name="Groupe 3"/>
          <p:cNvGrpSpPr/>
          <p:nvPr/>
        </p:nvGrpSpPr>
        <p:grpSpPr>
          <a:xfrm>
            <a:off x="208021" y="6892647"/>
            <a:ext cx="6441953" cy="1871335"/>
            <a:chOff x="208021" y="6410730"/>
            <a:chExt cx="6441953" cy="1871335"/>
          </a:xfrm>
        </p:grpSpPr>
        <p:sp>
          <p:nvSpPr>
            <p:cNvPr id="5" name="Forme libre 4"/>
            <p:cNvSpPr/>
            <p:nvPr/>
          </p:nvSpPr>
          <p:spPr>
            <a:xfrm>
              <a:off x="208021" y="6935340"/>
              <a:ext cx="1037432" cy="855665"/>
            </a:xfrm>
            <a:custGeom>
              <a:avLst/>
              <a:gdLst>
                <a:gd name="connsiteX0" fmla="*/ 0 w 1037432"/>
                <a:gd name="connsiteY0" fmla="*/ 85567 h 855665"/>
                <a:gd name="connsiteX1" fmla="*/ 85567 w 1037432"/>
                <a:gd name="connsiteY1" fmla="*/ 0 h 855665"/>
                <a:gd name="connsiteX2" fmla="*/ 951866 w 1037432"/>
                <a:gd name="connsiteY2" fmla="*/ 0 h 855665"/>
                <a:gd name="connsiteX3" fmla="*/ 1037433 w 1037432"/>
                <a:gd name="connsiteY3" fmla="*/ 85567 h 855665"/>
                <a:gd name="connsiteX4" fmla="*/ 1037432 w 1037432"/>
                <a:gd name="connsiteY4" fmla="*/ 770099 h 855665"/>
                <a:gd name="connsiteX5" fmla="*/ 951865 w 1037432"/>
                <a:gd name="connsiteY5" fmla="*/ 855666 h 855665"/>
                <a:gd name="connsiteX6" fmla="*/ 85567 w 1037432"/>
                <a:gd name="connsiteY6" fmla="*/ 855665 h 855665"/>
                <a:gd name="connsiteX7" fmla="*/ 0 w 1037432"/>
                <a:gd name="connsiteY7" fmla="*/ 770098 h 855665"/>
                <a:gd name="connsiteX8" fmla="*/ 0 w 1037432"/>
                <a:gd name="connsiteY8" fmla="*/ 85567 h 8556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37432" h="855665">
                  <a:moveTo>
                    <a:pt x="0" y="85567"/>
                  </a:moveTo>
                  <a:cubicBezTo>
                    <a:pt x="0" y="38310"/>
                    <a:pt x="38310" y="0"/>
                    <a:pt x="85567" y="0"/>
                  </a:cubicBezTo>
                  <a:lnTo>
                    <a:pt x="951866" y="0"/>
                  </a:lnTo>
                  <a:cubicBezTo>
                    <a:pt x="999123" y="0"/>
                    <a:pt x="1037433" y="38310"/>
                    <a:pt x="1037433" y="85567"/>
                  </a:cubicBezTo>
                  <a:cubicBezTo>
                    <a:pt x="1037433" y="313744"/>
                    <a:pt x="1037432" y="541922"/>
                    <a:pt x="1037432" y="770099"/>
                  </a:cubicBezTo>
                  <a:cubicBezTo>
                    <a:pt x="1037432" y="817356"/>
                    <a:pt x="999122" y="855666"/>
                    <a:pt x="951865" y="855666"/>
                  </a:cubicBezTo>
                  <a:lnTo>
                    <a:pt x="85567" y="855665"/>
                  </a:lnTo>
                  <a:cubicBezTo>
                    <a:pt x="38310" y="855665"/>
                    <a:pt x="0" y="817355"/>
                    <a:pt x="0" y="770098"/>
                  </a:cubicBezTo>
                  <a:lnTo>
                    <a:pt x="0" y="85567"/>
                  </a:lnTo>
                  <a:close/>
                </a:path>
              </a:pathLst>
            </a:custGeom>
          </p:spPr>
          <p:style>
            <a:lnRef idx="2">
              <a:schemeClr val="accent2">
                <a:shade val="80000"/>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36836" tIns="36836" rIns="36836" bIns="220193" numCol="1" spcCol="1270" anchor="t" anchorCtr="0">
              <a:noAutofit/>
            </a:bodyPr>
            <a:lstStyle/>
            <a:p>
              <a:pPr marL="57150" lvl="1" indent="-57150" algn="l" defTabSz="400050">
                <a:lnSpc>
                  <a:spcPct val="90000"/>
                </a:lnSpc>
                <a:spcBef>
                  <a:spcPct val="0"/>
                </a:spcBef>
                <a:spcAft>
                  <a:spcPct val="15000"/>
                </a:spcAft>
                <a:buChar char="••"/>
              </a:pPr>
              <a:r>
                <a:rPr lang="fr-FR" sz="900" kern="1200" dirty="0" smtClean="0">
                  <a:solidFill>
                    <a:schemeClr val="tx1">
                      <a:lumMod val="75000"/>
                      <a:lumOff val="25000"/>
                    </a:schemeClr>
                  </a:solidFill>
                </a:rPr>
                <a:t>Erreur </a:t>
              </a:r>
              <a:r>
                <a:rPr lang="fr-FR" sz="900" kern="1200" dirty="0">
                  <a:solidFill>
                    <a:schemeClr val="tx1">
                      <a:lumMod val="75000"/>
                      <a:lumOff val="25000"/>
                    </a:schemeClr>
                  </a:solidFill>
                </a:rPr>
                <a:t>de lecture sur l’ordonnance:  Coversyl / </a:t>
              </a:r>
              <a:r>
                <a:rPr lang="fr-FR" sz="900" kern="1200" dirty="0" err="1">
                  <a:solidFill>
                    <a:schemeClr val="tx1">
                      <a:lumMod val="75000"/>
                      <a:lumOff val="25000"/>
                    </a:schemeClr>
                  </a:solidFill>
                </a:rPr>
                <a:t>Coveram</a:t>
              </a:r>
              <a:endParaRPr lang="fr-FR" sz="900" kern="1200" dirty="0">
                <a:solidFill>
                  <a:schemeClr val="tx1">
                    <a:lumMod val="75000"/>
                    <a:lumOff val="25000"/>
                  </a:schemeClr>
                </a:solidFill>
              </a:endParaRPr>
            </a:p>
          </p:txBody>
        </p:sp>
        <p:sp>
          <p:nvSpPr>
            <p:cNvPr id="6" name="Forme 5"/>
            <p:cNvSpPr/>
            <p:nvPr/>
          </p:nvSpPr>
          <p:spPr>
            <a:xfrm>
              <a:off x="791710" y="7141569"/>
              <a:ext cx="1140496" cy="1140496"/>
            </a:xfrm>
            <a:prstGeom prst="leftCircularArrow">
              <a:avLst>
                <a:gd name="adj1" fmla="val 3123"/>
                <a:gd name="adj2" fmla="val 384045"/>
                <a:gd name="adj3" fmla="val 2159556"/>
                <a:gd name="adj4" fmla="val 9024489"/>
                <a:gd name="adj5" fmla="val 3644"/>
              </a:avLst>
            </a:prstGeom>
          </p:spPr>
          <p:style>
            <a:lnRef idx="0">
              <a:schemeClr val="accent2">
                <a:shade val="90000"/>
                <a:hueOff val="0"/>
                <a:satOff val="0"/>
                <a:lumOff val="0"/>
                <a:alphaOff val="0"/>
              </a:schemeClr>
            </a:lnRef>
            <a:fillRef idx="1">
              <a:schemeClr val="accent2">
                <a:shade val="90000"/>
                <a:hueOff val="0"/>
                <a:satOff val="0"/>
                <a:lumOff val="0"/>
                <a:alphaOff val="0"/>
              </a:schemeClr>
            </a:fillRef>
            <a:effectRef idx="0">
              <a:schemeClr val="accent2">
                <a:shade val="90000"/>
                <a:hueOff val="0"/>
                <a:satOff val="0"/>
                <a:lumOff val="0"/>
                <a:alphaOff val="0"/>
              </a:schemeClr>
            </a:effectRef>
            <a:fontRef idx="minor">
              <a:schemeClr val="lt1"/>
            </a:fontRef>
          </p:style>
        </p:sp>
        <p:sp>
          <p:nvSpPr>
            <p:cNvPr id="7" name="Forme libre 6"/>
            <p:cNvSpPr/>
            <p:nvPr/>
          </p:nvSpPr>
          <p:spPr>
            <a:xfrm>
              <a:off x="438562" y="7607649"/>
              <a:ext cx="922162" cy="366713"/>
            </a:xfrm>
            <a:custGeom>
              <a:avLst/>
              <a:gdLst>
                <a:gd name="connsiteX0" fmla="*/ 0 w 922162"/>
                <a:gd name="connsiteY0" fmla="*/ 36671 h 366713"/>
                <a:gd name="connsiteX1" fmla="*/ 36671 w 922162"/>
                <a:gd name="connsiteY1" fmla="*/ 0 h 366713"/>
                <a:gd name="connsiteX2" fmla="*/ 885491 w 922162"/>
                <a:gd name="connsiteY2" fmla="*/ 0 h 366713"/>
                <a:gd name="connsiteX3" fmla="*/ 922162 w 922162"/>
                <a:gd name="connsiteY3" fmla="*/ 36671 h 366713"/>
                <a:gd name="connsiteX4" fmla="*/ 922162 w 922162"/>
                <a:gd name="connsiteY4" fmla="*/ 330042 h 366713"/>
                <a:gd name="connsiteX5" fmla="*/ 885491 w 922162"/>
                <a:gd name="connsiteY5" fmla="*/ 366713 h 366713"/>
                <a:gd name="connsiteX6" fmla="*/ 36671 w 922162"/>
                <a:gd name="connsiteY6" fmla="*/ 366713 h 366713"/>
                <a:gd name="connsiteX7" fmla="*/ 0 w 922162"/>
                <a:gd name="connsiteY7" fmla="*/ 330042 h 366713"/>
                <a:gd name="connsiteX8" fmla="*/ 0 w 922162"/>
                <a:gd name="connsiteY8" fmla="*/ 36671 h 3667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22162" h="366713">
                  <a:moveTo>
                    <a:pt x="0" y="36671"/>
                  </a:moveTo>
                  <a:cubicBezTo>
                    <a:pt x="0" y="16418"/>
                    <a:pt x="16418" y="0"/>
                    <a:pt x="36671" y="0"/>
                  </a:cubicBezTo>
                  <a:lnTo>
                    <a:pt x="885491" y="0"/>
                  </a:lnTo>
                  <a:cubicBezTo>
                    <a:pt x="905744" y="0"/>
                    <a:pt x="922162" y="16418"/>
                    <a:pt x="922162" y="36671"/>
                  </a:cubicBezTo>
                  <a:lnTo>
                    <a:pt x="922162" y="330042"/>
                  </a:lnTo>
                  <a:cubicBezTo>
                    <a:pt x="922162" y="350295"/>
                    <a:pt x="905744" y="366713"/>
                    <a:pt x="885491" y="366713"/>
                  </a:cubicBezTo>
                  <a:lnTo>
                    <a:pt x="36671" y="366713"/>
                  </a:lnTo>
                  <a:cubicBezTo>
                    <a:pt x="16418" y="366713"/>
                    <a:pt x="0" y="350295"/>
                    <a:pt x="0" y="330042"/>
                  </a:cubicBezTo>
                  <a:lnTo>
                    <a:pt x="0" y="36671"/>
                  </a:lnTo>
                  <a:close/>
                </a:path>
              </a:pathLst>
            </a:custGeom>
          </p:spPr>
          <p:style>
            <a:lnRef idx="2">
              <a:schemeClr val="lt1">
                <a:hueOff val="0"/>
                <a:satOff val="0"/>
                <a:lumOff val="0"/>
                <a:alphaOff val="0"/>
              </a:schemeClr>
            </a:lnRef>
            <a:fillRef idx="1">
              <a:schemeClr val="accent2">
                <a:shade val="80000"/>
                <a:hueOff val="0"/>
                <a:satOff val="0"/>
                <a:lumOff val="0"/>
                <a:alphaOff val="0"/>
              </a:schemeClr>
            </a:fillRef>
            <a:effectRef idx="0">
              <a:schemeClr val="accent2">
                <a:shade val="80000"/>
                <a:hueOff val="0"/>
                <a:satOff val="0"/>
                <a:lumOff val="0"/>
                <a:alphaOff val="0"/>
              </a:schemeClr>
            </a:effectRef>
            <a:fontRef idx="minor">
              <a:schemeClr val="lt1"/>
            </a:fontRef>
          </p:style>
          <p:txBody>
            <a:bodyPr spcFirstLastPara="0" vert="horz" wrap="square" lIns="29791" tIns="23441" rIns="29791" bIns="23441" numCol="1" spcCol="1270" anchor="ctr" anchorCtr="0">
              <a:noAutofit/>
            </a:bodyPr>
            <a:lstStyle/>
            <a:p>
              <a:pPr lvl="0" algn="ctr" defTabSz="444500">
                <a:lnSpc>
                  <a:spcPct val="90000"/>
                </a:lnSpc>
                <a:spcBef>
                  <a:spcPct val="0"/>
                </a:spcBef>
                <a:spcAft>
                  <a:spcPct val="35000"/>
                </a:spcAft>
              </a:pPr>
              <a:r>
                <a:rPr lang="fr-FR" sz="1000" kern="1200" dirty="0"/>
                <a:t>Incident</a:t>
              </a:r>
            </a:p>
          </p:txBody>
        </p:sp>
        <p:sp>
          <p:nvSpPr>
            <p:cNvPr id="9" name="Forme libre 8"/>
            <p:cNvSpPr/>
            <p:nvPr/>
          </p:nvSpPr>
          <p:spPr>
            <a:xfrm>
              <a:off x="1530334" y="6935340"/>
              <a:ext cx="1037432" cy="855665"/>
            </a:xfrm>
            <a:custGeom>
              <a:avLst/>
              <a:gdLst>
                <a:gd name="connsiteX0" fmla="*/ 0 w 1037432"/>
                <a:gd name="connsiteY0" fmla="*/ 85567 h 855665"/>
                <a:gd name="connsiteX1" fmla="*/ 85567 w 1037432"/>
                <a:gd name="connsiteY1" fmla="*/ 0 h 855665"/>
                <a:gd name="connsiteX2" fmla="*/ 951866 w 1037432"/>
                <a:gd name="connsiteY2" fmla="*/ 0 h 855665"/>
                <a:gd name="connsiteX3" fmla="*/ 1037433 w 1037432"/>
                <a:gd name="connsiteY3" fmla="*/ 85567 h 855665"/>
                <a:gd name="connsiteX4" fmla="*/ 1037432 w 1037432"/>
                <a:gd name="connsiteY4" fmla="*/ 770099 h 855665"/>
                <a:gd name="connsiteX5" fmla="*/ 951865 w 1037432"/>
                <a:gd name="connsiteY5" fmla="*/ 855666 h 855665"/>
                <a:gd name="connsiteX6" fmla="*/ 85567 w 1037432"/>
                <a:gd name="connsiteY6" fmla="*/ 855665 h 855665"/>
                <a:gd name="connsiteX7" fmla="*/ 0 w 1037432"/>
                <a:gd name="connsiteY7" fmla="*/ 770098 h 855665"/>
                <a:gd name="connsiteX8" fmla="*/ 0 w 1037432"/>
                <a:gd name="connsiteY8" fmla="*/ 85567 h 8556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37432" h="855665">
                  <a:moveTo>
                    <a:pt x="0" y="85567"/>
                  </a:moveTo>
                  <a:cubicBezTo>
                    <a:pt x="0" y="38310"/>
                    <a:pt x="38310" y="0"/>
                    <a:pt x="85567" y="0"/>
                  </a:cubicBezTo>
                  <a:lnTo>
                    <a:pt x="951866" y="0"/>
                  </a:lnTo>
                  <a:cubicBezTo>
                    <a:pt x="999123" y="0"/>
                    <a:pt x="1037433" y="38310"/>
                    <a:pt x="1037433" y="85567"/>
                  </a:cubicBezTo>
                  <a:cubicBezTo>
                    <a:pt x="1037433" y="313744"/>
                    <a:pt x="1037432" y="541922"/>
                    <a:pt x="1037432" y="770099"/>
                  </a:cubicBezTo>
                  <a:cubicBezTo>
                    <a:pt x="1037432" y="817356"/>
                    <a:pt x="999122" y="855666"/>
                    <a:pt x="951865" y="855666"/>
                  </a:cubicBezTo>
                  <a:lnTo>
                    <a:pt x="85567" y="855665"/>
                  </a:lnTo>
                  <a:cubicBezTo>
                    <a:pt x="38310" y="855665"/>
                    <a:pt x="0" y="817355"/>
                    <a:pt x="0" y="770098"/>
                  </a:cubicBezTo>
                  <a:lnTo>
                    <a:pt x="0" y="85567"/>
                  </a:lnTo>
                  <a:close/>
                </a:path>
              </a:pathLst>
            </a:custGeom>
          </p:spPr>
          <p:style>
            <a:lnRef idx="2">
              <a:schemeClr val="accent2">
                <a:shade val="80000"/>
                <a:hueOff val="80100"/>
                <a:satOff val="-8953"/>
                <a:lumOff val="8252"/>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36836" tIns="220193" rIns="36836" bIns="36836" numCol="1" spcCol="1270" anchor="t" anchorCtr="0">
              <a:noAutofit/>
            </a:bodyPr>
            <a:lstStyle/>
            <a:p>
              <a:pPr marL="57150" lvl="1" indent="-57150" algn="l" defTabSz="400050">
                <a:lnSpc>
                  <a:spcPct val="90000"/>
                </a:lnSpc>
                <a:spcBef>
                  <a:spcPct val="0"/>
                </a:spcBef>
                <a:spcAft>
                  <a:spcPct val="15000"/>
                </a:spcAft>
                <a:buChar char="••"/>
              </a:pPr>
              <a:r>
                <a:rPr lang="fr-FR" sz="900" kern="1200" dirty="0">
                  <a:solidFill>
                    <a:schemeClr val="tx1">
                      <a:lumMod val="75000"/>
                      <a:lumOff val="25000"/>
                    </a:schemeClr>
                  </a:solidFill>
                </a:rPr>
                <a:t>Lors du double contrôle</a:t>
              </a:r>
            </a:p>
          </p:txBody>
        </p:sp>
        <p:sp>
          <p:nvSpPr>
            <p:cNvPr id="10" name="Flèche en arc 9"/>
            <p:cNvSpPr/>
            <p:nvPr/>
          </p:nvSpPr>
          <p:spPr>
            <a:xfrm>
              <a:off x="2105377" y="6410730"/>
              <a:ext cx="1273057" cy="1273057"/>
            </a:xfrm>
            <a:prstGeom prst="circularArrow">
              <a:avLst>
                <a:gd name="adj1" fmla="val 2798"/>
                <a:gd name="adj2" fmla="val 341437"/>
                <a:gd name="adj3" fmla="val 19483052"/>
                <a:gd name="adj4" fmla="val 12575511"/>
                <a:gd name="adj5" fmla="val 3264"/>
              </a:avLst>
            </a:prstGeom>
          </p:spPr>
          <p:style>
            <a:lnRef idx="0">
              <a:schemeClr val="accent2">
                <a:shade val="90000"/>
                <a:hueOff val="106796"/>
                <a:satOff val="-11780"/>
                <a:lumOff val="10317"/>
                <a:alphaOff val="0"/>
              </a:schemeClr>
            </a:lnRef>
            <a:fillRef idx="1">
              <a:schemeClr val="accent2">
                <a:shade val="90000"/>
                <a:hueOff val="106796"/>
                <a:satOff val="-11780"/>
                <a:lumOff val="10317"/>
                <a:alphaOff val="0"/>
              </a:schemeClr>
            </a:fillRef>
            <a:effectRef idx="0">
              <a:schemeClr val="accent2">
                <a:shade val="90000"/>
                <a:hueOff val="106796"/>
                <a:satOff val="-11780"/>
                <a:lumOff val="10317"/>
                <a:alphaOff val="0"/>
              </a:schemeClr>
            </a:effectRef>
            <a:fontRef idx="minor">
              <a:schemeClr val="lt1"/>
            </a:fontRef>
          </p:style>
        </p:sp>
        <p:sp>
          <p:nvSpPr>
            <p:cNvPr id="12" name="Forme libre 11"/>
            <p:cNvSpPr/>
            <p:nvPr/>
          </p:nvSpPr>
          <p:spPr>
            <a:xfrm>
              <a:off x="1760874" y="6751984"/>
              <a:ext cx="922162" cy="366713"/>
            </a:xfrm>
            <a:custGeom>
              <a:avLst/>
              <a:gdLst>
                <a:gd name="connsiteX0" fmla="*/ 0 w 922162"/>
                <a:gd name="connsiteY0" fmla="*/ 36671 h 366713"/>
                <a:gd name="connsiteX1" fmla="*/ 36671 w 922162"/>
                <a:gd name="connsiteY1" fmla="*/ 0 h 366713"/>
                <a:gd name="connsiteX2" fmla="*/ 885491 w 922162"/>
                <a:gd name="connsiteY2" fmla="*/ 0 h 366713"/>
                <a:gd name="connsiteX3" fmla="*/ 922162 w 922162"/>
                <a:gd name="connsiteY3" fmla="*/ 36671 h 366713"/>
                <a:gd name="connsiteX4" fmla="*/ 922162 w 922162"/>
                <a:gd name="connsiteY4" fmla="*/ 330042 h 366713"/>
                <a:gd name="connsiteX5" fmla="*/ 885491 w 922162"/>
                <a:gd name="connsiteY5" fmla="*/ 366713 h 366713"/>
                <a:gd name="connsiteX6" fmla="*/ 36671 w 922162"/>
                <a:gd name="connsiteY6" fmla="*/ 366713 h 366713"/>
                <a:gd name="connsiteX7" fmla="*/ 0 w 922162"/>
                <a:gd name="connsiteY7" fmla="*/ 330042 h 366713"/>
                <a:gd name="connsiteX8" fmla="*/ 0 w 922162"/>
                <a:gd name="connsiteY8" fmla="*/ 36671 h 3667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22162" h="366713">
                  <a:moveTo>
                    <a:pt x="0" y="36671"/>
                  </a:moveTo>
                  <a:cubicBezTo>
                    <a:pt x="0" y="16418"/>
                    <a:pt x="16418" y="0"/>
                    <a:pt x="36671" y="0"/>
                  </a:cubicBezTo>
                  <a:lnTo>
                    <a:pt x="885491" y="0"/>
                  </a:lnTo>
                  <a:cubicBezTo>
                    <a:pt x="905744" y="0"/>
                    <a:pt x="922162" y="16418"/>
                    <a:pt x="922162" y="36671"/>
                  </a:cubicBezTo>
                  <a:lnTo>
                    <a:pt x="922162" y="330042"/>
                  </a:lnTo>
                  <a:cubicBezTo>
                    <a:pt x="922162" y="350295"/>
                    <a:pt x="905744" y="366713"/>
                    <a:pt x="885491" y="366713"/>
                  </a:cubicBezTo>
                  <a:lnTo>
                    <a:pt x="36671" y="366713"/>
                  </a:lnTo>
                  <a:cubicBezTo>
                    <a:pt x="16418" y="366713"/>
                    <a:pt x="0" y="350295"/>
                    <a:pt x="0" y="330042"/>
                  </a:cubicBezTo>
                  <a:lnTo>
                    <a:pt x="0" y="36671"/>
                  </a:lnTo>
                  <a:close/>
                </a:path>
              </a:pathLst>
            </a:custGeom>
          </p:spPr>
          <p:style>
            <a:lnRef idx="2">
              <a:schemeClr val="lt1">
                <a:hueOff val="0"/>
                <a:satOff val="0"/>
                <a:lumOff val="0"/>
                <a:alphaOff val="0"/>
              </a:schemeClr>
            </a:lnRef>
            <a:fillRef idx="1">
              <a:schemeClr val="accent2">
                <a:shade val="80000"/>
                <a:hueOff val="80100"/>
                <a:satOff val="-8953"/>
                <a:lumOff val="8252"/>
                <a:alphaOff val="0"/>
              </a:schemeClr>
            </a:fillRef>
            <a:effectRef idx="0">
              <a:schemeClr val="accent2">
                <a:shade val="80000"/>
                <a:hueOff val="80100"/>
                <a:satOff val="-8953"/>
                <a:lumOff val="8252"/>
                <a:alphaOff val="0"/>
              </a:schemeClr>
            </a:effectRef>
            <a:fontRef idx="minor">
              <a:schemeClr val="lt1"/>
            </a:fontRef>
          </p:style>
          <p:txBody>
            <a:bodyPr spcFirstLastPara="0" vert="horz" wrap="square" lIns="29791" tIns="23441" rIns="29791" bIns="23441" numCol="1" spcCol="1270" anchor="ctr" anchorCtr="0">
              <a:noAutofit/>
            </a:bodyPr>
            <a:lstStyle/>
            <a:p>
              <a:pPr lvl="0" algn="ctr" defTabSz="444500">
                <a:lnSpc>
                  <a:spcPct val="90000"/>
                </a:lnSpc>
                <a:spcBef>
                  <a:spcPct val="0"/>
                </a:spcBef>
                <a:spcAft>
                  <a:spcPct val="35000"/>
                </a:spcAft>
              </a:pPr>
              <a:r>
                <a:rPr lang="fr-FR" sz="1000" kern="1200" dirty="0"/>
                <a:t>Détection</a:t>
              </a:r>
            </a:p>
          </p:txBody>
        </p:sp>
        <p:sp>
          <p:nvSpPr>
            <p:cNvPr id="14" name="Forme libre 13"/>
            <p:cNvSpPr/>
            <p:nvPr/>
          </p:nvSpPr>
          <p:spPr>
            <a:xfrm>
              <a:off x="2852646" y="6935340"/>
              <a:ext cx="1037432" cy="855665"/>
            </a:xfrm>
            <a:custGeom>
              <a:avLst/>
              <a:gdLst>
                <a:gd name="connsiteX0" fmla="*/ 0 w 1037432"/>
                <a:gd name="connsiteY0" fmla="*/ 85567 h 855665"/>
                <a:gd name="connsiteX1" fmla="*/ 85567 w 1037432"/>
                <a:gd name="connsiteY1" fmla="*/ 0 h 855665"/>
                <a:gd name="connsiteX2" fmla="*/ 951866 w 1037432"/>
                <a:gd name="connsiteY2" fmla="*/ 0 h 855665"/>
                <a:gd name="connsiteX3" fmla="*/ 1037433 w 1037432"/>
                <a:gd name="connsiteY3" fmla="*/ 85567 h 855665"/>
                <a:gd name="connsiteX4" fmla="*/ 1037432 w 1037432"/>
                <a:gd name="connsiteY4" fmla="*/ 770099 h 855665"/>
                <a:gd name="connsiteX5" fmla="*/ 951865 w 1037432"/>
                <a:gd name="connsiteY5" fmla="*/ 855666 h 855665"/>
                <a:gd name="connsiteX6" fmla="*/ 85567 w 1037432"/>
                <a:gd name="connsiteY6" fmla="*/ 855665 h 855665"/>
                <a:gd name="connsiteX7" fmla="*/ 0 w 1037432"/>
                <a:gd name="connsiteY7" fmla="*/ 770098 h 855665"/>
                <a:gd name="connsiteX8" fmla="*/ 0 w 1037432"/>
                <a:gd name="connsiteY8" fmla="*/ 85567 h 8556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37432" h="855665">
                  <a:moveTo>
                    <a:pt x="0" y="85567"/>
                  </a:moveTo>
                  <a:cubicBezTo>
                    <a:pt x="0" y="38310"/>
                    <a:pt x="38310" y="0"/>
                    <a:pt x="85567" y="0"/>
                  </a:cubicBezTo>
                  <a:lnTo>
                    <a:pt x="951866" y="0"/>
                  </a:lnTo>
                  <a:cubicBezTo>
                    <a:pt x="999123" y="0"/>
                    <a:pt x="1037433" y="38310"/>
                    <a:pt x="1037433" y="85567"/>
                  </a:cubicBezTo>
                  <a:cubicBezTo>
                    <a:pt x="1037433" y="313744"/>
                    <a:pt x="1037432" y="541922"/>
                    <a:pt x="1037432" y="770099"/>
                  </a:cubicBezTo>
                  <a:cubicBezTo>
                    <a:pt x="1037432" y="817356"/>
                    <a:pt x="999122" y="855666"/>
                    <a:pt x="951865" y="855666"/>
                  </a:cubicBezTo>
                  <a:lnTo>
                    <a:pt x="85567" y="855665"/>
                  </a:lnTo>
                  <a:cubicBezTo>
                    <a:pt x="38310" y="855665"/>
                    <a:pt x="0" y="817355"/>
                    <a:pt x="0" y="770098"/>
                  </a:cubicBezTo>
                  <a:lnTo>
                    <a:pt x="0" y="85567"/>
                  </a:lnTo>
                  <a:close/>
                </a:path>
              </a:pathLst>
            </a:custGeom>
          </p:spPr>
          <p:style>
            <a:lnRef idx="2">
              <a:schemeClr val="accent2">
                <a:shade val="80000"/>
                <a:hueOff val="160201"/>
                <a:satOff val="-17906"/>
                <a:lumOff val="16505"/>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36836" tIns="36836" rIns="36836" bIns="220193" numCol="1" spcCol="1270" anchor="t" anchorCtr="0">
              <a:noAutofit/>
            </a:bodyPr>
            <a:lstStyle/>
            <a:p>
              <a:pPr marL="57150" lvl="1" indent="-57150" algn="l" defTabSz="400050">
                <a:lnSpc>
                  <a:spcPct val="90000"/>
                </a:lnSpc>
                <a:spcBef>
                  <a:spcPct val="0"/>
                </a:spcBef>
                <a:spcAft>
                  <a:spcPct val="15000"/>
                </a:spcAft>
                <a:buChar char="••"/>
              </a:pPr>
              <a:r>
                <a:rPr lang="fr-FR" sz="900" kern="1200" dirty="0">
                  <a:solidFill>
                    <a:schemeClr val="tx1">
                      <a:lumMod val="75000"/>
                      <a:lumOff val="25000"/>
                    </a:schemeClr>
                  </a:solidFill>
                </a:rPr>
                <a:t>Appel du patient &amp; échange du produit</a:t>
              </a:r>
            </a:p>
          </p:txBody>
        </p:sp>
        <p:sp>
          <p:nvSpPr>
            <p:cNvPr id="15" name="Forme 14"/>
            <p:cNvSpPr/>
            <p:nvPr/>
          </p:nvSpPr>
          <p:spPr>
            <a:xfrm>
              <a:off x="3436335" y="7141569"/>
              <a:ext cx="1140496" cy="1140496"/>
            </a:xfrm>
            <a:prstGeom prst="leftCircularArrow">
              <a:avLst>
                <a:gd name="adj1" fmla="val 3123"/>
                <a:gd name="adj2" fmla="val 384045"/>
                <a:gd name="adj3" fmla="val 2159556"/>
                <a:gd name="adj4" fmla="val 9024489"/>
                <a:gd name="adj5" fmla="val 3644"/>
              </a:avLst>
            </a:prstGeom>
          </p:spPr>
          <p:style>
            <a:lnRef idx="0">
              <a:schemeClr val="accent2">
                <a:shade val="90000"/>
                <a:hueOff val="213593"/>
                <a:satOff val="-23559"/>
                <a:lumOff val="20634"/>
                <a:alphaOff val="0"/>
              </a:schemeClr>
            </a:lnRef>
            <a:fillRef idx="1">
              <a:schemeClr val="accent2">
                <a:shade val="90000"/>
                <a:hueOff val="213593"/>
                <a:satOff val="-23559"/>
                <a:lumOff val="20634"/>
                <a:alphaOff val="0"/>
              </a:schemeClr>
            </a:fillRef>
            <a:effectRef idx="0">
              <a:schemeClr val="accent2">
                <a:shade val="90000"/>
                <a:hueOff val="213593"/>
                <a:satOff val="-23559"/>
                <a:lumOff val="20634"/>
                <a:alphaOff val="0"/>
              </a:schemeClr>
            </a:effectRef>
            <a:fontRef idx="minor">
              <a:schemeClr val="lt1"/>
            </a:fontRef>
          </p:style>
        </p:sp>
        <p:sp>
          <p:nvSpPr>
            <p:cNvPr id="16" name="Forme libre 15"/>
            <p:cNvSpPr/>
            <p:nvPr/>
          </p:nvSpPr>
          <p:spPr>
            <a:xfrm>
              <a:off x="3083187" y="7607649"/>
              <a:ext cx="922162" cy="366713"/>
            </a:xfrm>
            <a:custGeom>
              <a:avLst/>
              <a:gdLst>
                <a:gd name="connsiteX0" fmla="*/ 0 w 922162"/>
                <a:gd name="connsiteY0" fmla="*/ 36671 h 366713"/>
                <a:gd name="connsiteX1" fmla="*/ 36671 w 922162"/>
                <a:gd name="connsiteY1" fmla="*/ 0 h 366713"/>
                <a:gd name="connsiteX2" fmla="*/ 885491 w 922162"/>
                <a:gd name="connsiteY2" fmla="*/ 0 h 366713"/>
                <a:gd name="connsiteX3" fmla="*/ 922162 w 922162"/>
                <a:gd name="connsiteY3" fmla="*/ 36671 h 366713"/>
                <a:gd name="connsiteX4" fmla="*/ 922162 w 922162"/>
                <a:gd name="connsiteY4" fmla="*/ 330042 h 366713"/>
                <a:gd name="connsiteX5" fmla="*/ 885491 w 922162"/>
                <a:gd name="connsiteY5" fmla="*/ 366713 h 366713"/>
                <a:gd name="connsiteX6" fmla="*/ 36671 w 922162"/>
                <a:gd name="connsiteY6" fmla="*/ 366713 h 366713"/>
                <a:gd name="connsiteX7" fmla="*/ 0 w 922162"/>
                <a:gd name="connsiteY7" fmla="*/ 330042 h 366713"/>
                <a:gd name="connsiteX8" fmla="*/ 0 w 922162"/>
                <a:gd name="connsiteY8" fmla="*/ 36671 h 3667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22162" h="366713">
                  <a:moveTo>
                    <a:pt x="0" y="36671"/>
                  </a:moveTo>
                  <a:cubicBezTo>
                    <a:pt x="0" y="16418"/>
                    <a:pt x="16418" y="0"/>
                    <a:pt x="36671" y="0"/>
                  </a:cubicBezTo>
                  <a:lnTo>
                    <a:pt x="885491" y="0"/>
                  </a:lnTo>
                  <a:cubicBezTo>
                    <a:pt x="905744" y="0"/>
                    <a:pt x="922162" y="16418"/>
                    <a:pt x="922162" y="36671"/>
                  </a:cubicBezTo>
                  <a:lnTo>
                    <a:pt x="922162" y="330042"/>
                  </a:lnTo>
                  <a:cubicBezTo>
                    <a:pt x="922162" y="350295"/>
                    <a:pt x="905744" y="366713"/>
                    <a:pt x="885491" y="366713"/>
                  </a:cubicBezTo>
                  <a:lnTo>
                    <a:pt x="36671" y="366713"/>
                  </a:lnTo>
                  <a:cubicBezTo>
                    <a:pt x="16418" y="366713"/>
                    <a:pt x="0" y="350295"/>
                    <a:pt x="0" y="330042"/>
                  </a:cubicBezTo>
                  <a:lnTo>
                    <a:pt x="0" y="36671"/>
                  </a:lnTo>
                  <a:close/>
                </a:path>
              </a:pathLst>
            </a:custGeom>
          </p:spPr>
          <p:style>
            <a:lnRef idx="2">
              <a:schemeClr val="lt1">
                <a:hueOff val="0"/>
                <a:satOff val="0"/>
                <a:lumOff val="0"/>
                <a:alphaOff val="0"/>
              </a:schemeClr>
            </a:lnRef>
            <a:fillRef idx="1">
              <a:schemeClr val="accent2">
                <a:shade val="80000"/>
                <a:hueOff val="160201"/>
                <a:satOff val="-17906"/>
                <a:lumOff val="16505"/>
                <a:alphaOff val="0"/>
              </a:schemeClr>
            </a:fillRef>
            <a:effectRef idx="0">
              <a:schemeClr val="accent2">
                <a:shade val="80000"/>
                <a:hueOff val="160201"/>
                <a:satOff val="-17906"/>
                <a:lumOff val="16505"/>
                <a:alphaOff val="0"/>
              </a:schemeClr>
            </a:effectRef>
            <a:fontRef idx="minor">
              <a:schemeClr val="lt1"/>
            </a:fontRef>
          </p:style>
          <p:txBody>
            <a:bodyPr spcFirstLastPara="0" vert="horz" wrap="square" lIns="29791" tIns="23441" rIns="29791" bIns="23441" numCol="1" spcCol="1270" anchor="ctr" anchorCtr="0">
              <a:noAutofit/>
            </a:bodyPr>
            <a:lstStyle/>
            <a:p>
              <a:pPr lvl="0" algn="ctr" defTabSz="444500">
                <a:lnSpc>
                  <a:spcPct val="90000"/>
                </a:lnSpc>
                <a:spcBef>
                  <a:spcPct val="0"/>
                </a:spcBef>
                <a:spcAft>
                  <a:spcPct val="35000"/>
                </a:spcAft>
              </a:pPr>
              <a:r>
                <a:rPr lang="fr-FR" sz="1000" kern="1200" dirty="0"/>
                <a:t>Résolution</a:t>
              </a:r>
            </a:p>
          </p:txBody>
        </p:sp>
        <p:sp>
          <p:nvSpPr>
            <p:cNvPr id="17" name="Forme libre 16"/>
            <p:cNvSpPr/>
            <p:nvPr/>
          </p:nvSpPr>
          <p:spPr>
            <a:xfrm>
              <a:off x="4174959" y="6935340"/>
              <a:ext cx="1037432" cy="855665"/>
            </a:xfrm>
            <a:custGeom>
              <a:avLst/>
              <a:gdLst>
                <a:gd name="connsiteX0" fmla="*/ 0 w 1037432"/>
                <a:gd name="connsiteY0" fmla="*/ 85567 h 855665"/>
                <a:gd name="connsiteX1" fmla="*/ 85567 w 1037432"/>
                <a:gd name="connsiteY1" fmla="*/ 0 h 855665"/>
                <a:gd name="connsiteX2" fmla="*/ 951866 w 1037432"/>
                <a:gd name="connsiteY2" fmla="*/ 0 h 855665"/>
                <a:gd name="connsiteX3" fmla="*/ 1037433 w 1037432"/>
                <a:gd name="connsiteY3" fmla="*/ 85567 h 855665"/>
                <a:gd name="connsiteX4" fmla="*/ 1037432 w 1037432"/>
                <a:gd name="connsiteY4" fmla="*/ 770099 h 855665"/>
                <a:gd name="connsiteX5" fmla="*/ 951865 w 1037432"/>
                <a:gd name="connsiteY5" fmla="*/ 855666 h 855665"/>
                <a:gd name="connsiteX6" fmla="*/ 85567 w 1037432"/>
                <a:gd name="connsiteY6" fmla="*/ 855665 h 855665"/>
                <a:gd name="connsiteX7" fmla="*/ 0 w 1037432"/>
                <a:gd name="connsiteY7" fmla="*/ 770098 h 855665"/>
                <a:gd name="connsiteX8" fmla="*/ 0 w 1037432"/>
                <a:gd name="connsiteY8" fmla="*/ 85567 h 8556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37432" h="855665">
                  <a:moveTo>
                    <a:pt x="0" y="85567"/>
                  </a:moveTo>
                  <a:cubicBezTo>
                    <a:pt x="0" y="38310"/>
                    <a:pt x="38310" y="0"/>
                    <a:pt x="85567" y="0"/>
                  </a:cubicBezTo>
                  <a:lnTo>
                    <a:pt x="951866" y="0"/>
                  </a:lnTo>
                  <a:cubicBezTo>
                    <a:pt x="999123" y="0"/>
                    <a:pt x="1037433" y="38310"/>
                    <a:pt x="1037433" y="85567"/>
                  </a:cubicBezTo>
                  <a:cubicBezTo>
                    <a:pt x="1037433" y="313744"/>
                    <a:pt x="1037432" y="541922"/>
                    <a:pt x="1037432" y="770099"/>
                  </a:cubicBezTo>
                  <a:cubicBezTo>
                    <a:pt x="1037432" y="817356"/>
                    <a:pt x="999122" y="855666"/>
                    <a:pt x="951865" y="855666"/>
                  </a:cubicBezTo>
                  <a:lnTo>
                    <a:pt x="85567" y="855665"/>
                  </a:lnTo>
                  <a:cubicBezTo>
                    <a:pt x="38310" y="855665"/>
                    <a:pt x="0" y="817355"/>
                    <a:pt x="0" y="770098"/>
                  </a:cubicBezTo>
                  <a:lnTo>
                    <a:pt x="0" y="85567"/>
                  </a:lnTo>
                  <a:close/>
                </a:path>
              </a:pathLst>
            </a:custGeom>
          </p:spPr>
          <p:style>
            <a:lnRef idx="2">
              <a:schemeClr val="accent2">
                <a:shade val="80000"/>
                <a:hueOff val="240301"/>
                <a:satOff val="-26858"/>
                <a:lumOff val="24757"/>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36836" tIns="220193" rIns="36836" bIns="36836" numCol="1" spcCol="1270" anchor="t" anchorCtr="0">
              <a:noAutofit/>
            </a:bodyPr>
            <a:lstStyle/>
            <a:p>
              <a:pPr marL="57150" lvl="1" indent="-57150" algn="l" defTabSz="400050">
                <a:lnSpc>
                  <a:spcPct val="90000"/>
                </a:lnSpc>
                <a:spcBef>
                  <a:spcPct val="0"/>
                </a:spcBef>
                <a:spcAft>
                  <a:spcPct val="15000"/>
                </a:spcAft>
                <a:buChar char="••"/>
              </a:pPr>
              <a:r>
                <a:rPr lang="fr-FR" sz="900" kern="1200" dirty="0">
                  <a:solidFill>
                    <a:schemeClr val="tx1">
                      <a:lumMod val="75000"/>
                      <a:lumOff val="25000"/>
                    </a:schemeClr>
                  </a:solidFill>
                </a:rPr>
                <a:t>Analyse des causes</a:t>
              </a:r>
            </a:p>
            <a:p>
              <a:pPr marL="57150" lvl="1" indent="-57150" algn="l" defTabSz="400050">
                <a:lnSpc>
                  <a:spcPct val="90000"/>
                </a:lnSpc>
                <a:spcBef>
                  <a:spcPct val="0"/>
                </a:spcBef>
                <a:spcAft>
                  <a:spcPct val="15000"/>
                </a:spcAft>
                <a:buChar char="••"/>
              </a:pPr>
              <a:endParaRPr lang="fr-FR" sz="900" kern="1200" dirty="0">
                <a:solidFill>
                  <a:schemeClr val="tx1">
                    <a:lumMod val="75000"/>
                    <a:lumOff val="25000"/>
                  </a:schemeClr>
                </a:solidFill>
              </a:endParaRPr>
            </a:p>
          </p:txBody>
        </p:sp>
        <p:sp>
          <p:nvSpPr>
            <p:cNvPr id="18" name="Flèche en arc 17"/>
            <p:cNvSpPr/>
            <p:nvPr/>
          </p:nvSpPr>
          <p:spPr>
            <a:xfrm>
              <a:off x="4750002" y="6410730"/>
              <a:ext cx="1273057" cy="1273057"/>
            </a:xfrm>
            <a:prstGeom prst="circularArrow">
              <a:avLst>
                <a:gd name="adj1" fmla="val 2798"/>
                <a:gd name="adj2" fmla="val 341437"/>
                <a:gd name="adj3" fmla="val 19483052"/>
                <a:gd name="adj4" fmla="val 12575511"/>
                <a:gd name="adj5" fmla="val 3264"/>
              </a:avLst>
            </a:prstGeom>
          </p:spPr>
          <p:style>
            <a:lnRef idx="0">
              <a:schemeClr val="accent2">
                <a:shade val="90000"/>
                <a:hueOff val="320389"/>
                <a:satOff val="-35339"/>
                <a:lumOff val="30951"/>
                <a:alphaOff val="0"/>
              </a:schemeClr>
            </a:lnRef>
            <a:fillRef idx="1">
              <a:schemeClr val="accent2">
                <a:shade val="90000"/>
                <a:hueOff val="320389"/>
                <a:satOff val="-35339"/>
                <a:lumOff val="30951"/>
                <a:alphaOff val="0"/>
              </a:schemeClr>
            </a:fillRef>
            <a:effectRef idx="0">
              <a:schemeClr val="accent2">
                <a:shade val="90000"/>
                <a:hueOff val="320389"/>
                <a:satOff val="-35339"/>
                <a:lumOff val="30951"/>
                <a:alphaOff val="0"/>
              </a:schemeClr>
            </a:effectRef>
            <a:fontRef idx="minor">
              <a:schemeClr val="lt1"/>
            </a:fontRef>
          </p:style>
        </p:sp>
        <p:sp>
          <p:nvSpPr>
            <p:cNvPr id="19" name="Forme libre 18"/>
            <p:cNvSpPr/>
            <p:nvPr/>
          </p:nvSpPr>
          <p:spPr>
            <a:xfrm>
              <a:off x="4405500" y="6751984"/>
              <a:ext cx="922162" cy="366713"/>
            </a:xfrm>
            <a:custGeom>
              <a:avLst/>
              <a:gdLst>
                <a:gd name="connsiteX0" fmla="*/ 0 w 922162"/>
                <a:gd name="connsiteY0" fmla="*/ 36671 h 366713"/>
                <a:gd name="connsiteX1" fmla="*/ 36671 w 922162"/>
                <a:gd name="connsiteY1" fmla="*/ 0 h 366713"/>
                <a:gd name="connsiteX2" fmla="*/ 885491 w 922162"/>
                <a:gd name="connsiteY2" fmla="*/ 0 h 366713"/>
                <a:gd name="connsiteX3" fmla="*/ 922162 w 922162"/>
                <a:gd name="connsiteY3" fmla="*/ 36671 h 366713"/>
                <a:gd name="connsiteX4" fmla="*/ 922162 w 922162"/>
                <a:gd name="connsiteY4" fmla="*/ 330042 h 366713"/>
                <a:gd name="connsiteX5" fmla="*/ 885491 w 922162"/>
                <a:gd name="connsiteY5" fmla="*/ 366713 h 366713"/>
                <a:gd name="connsiteX6" fmla="*/ 36671 w 922162"/>
                <a:gd name="connsiteY6" fmla="*/ 366713 h 366713"/>
                <a:gd name="connsiteX7" fmla="*/ 0 w 922162"/>
                <a:gd name="connsiteY7" fmla="*/ 330042 h 366713"/>
                <a:gd name="connsiteX8" fmla="*/ 0 w 922162"/>
                <a:gd name="connsiteY8" fmla="*/ 36671 h 3667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22162" h="366713">
                  <a:moveTo>
                    <a:pt x="0" y="36671"/>
                  </a:moveTo>
                  <a:cubicBezTo>
                    <a:pt x="0" y="16418"/>
                    <a:pt x="16418" y="0"/>
                    <a:pt x="36671" y="0"/>
                  </a:cubicBezTo>
                  <a:lnTo>
                    <a:pt x="885491" y="0"/>
                  </a:lnTo>
                  <a:cubicBezTo>
                    <a:pt x="905744" y="0"/>
                    <a:pt x="922162" y="16418"/>
                    <a:pt x="922162" y="36671"/>
                  </a:cubicBezTo>
                  <a:lnTo>
                    <a:pt x="922162" y="330042"/>
                  </a:lnTo>
                  <a:cubicBezTo>
                    <a:pt x="922162" y="350295"/>
                    <a:pt x="905744" y="366713"/>
                    <a:pt x="885491" y="366713"/>
                  </a:cubicBezTo>
                  <a:lnTo>
                    <a:pt x="36671" y="366713"/>
                  </a:lnTo>
                  <a:cubicBezTo>
                    <a:pt x="16418" y="366713"/>
                    <a:pt x="0" y="350295"/>
                    <a:pt x="0" y="330042"/>
                  </a:cubicBezTo>
                  <a:lnTo>
                    <a:pt x="0" y="36671"/>
                  </a:lnTo>
                  <a:close/>
                </a:path>
              </a:pathLst>
            </a:custGeom>
          </p:spPr>
          <p:style>
            <a:lnRef idx="2">
              <a:schemeClr val="lt1">
                <a:hueOff val="0"/>
                <a:satOff val="0"/>
                <a:lumOff val="0"/>
                <a:alphaOff val="0"/>
              </a:schemeClr>
            </a:lnRef>
            <a:fillRef idx="1">
              <a:schemeClr val="accent2">
                <a:shade val="80000"/>
                <a:hueOff val="240301"/>
                <a:satOff val="-26858"/>
                <a:lumOff val="24757"/>
                <a:alphaOff val="0"/>
              </a:schemeClr>
            </a:fillRef>
            <a:effectRef idx="0">
              <a:schemeClr val="accent2">
                <a:shade val="80000"/>
                <a:hueOff val="240301"/>
                <a:satOff val="-26858"/>
                <a:lumOff val="24757"/>
                <a:alphaOff val="0"/>
              </a:schemeClr>
            </a:effectRef>
            <a:fontRef idx="minor">
              <a:schemeClr val="lt1"/>
            </a:fontRef>
          </p:style>
          <p:txBody>
            <a:bodyPr spcFirstLastPara="0" vert="horz" wrap="square" lIns="29791" tIns="23441" rIns="29791" bIns="23441" numCol="1" spcCol="1270" anchor="ctr" anchorCtr="0">
              <a:noAutofit/>
            </a:bodyPr>
            <a:lstStyle/>
            <a:p>
              <a:pPr lvl="0" algn="ctr" defTabSz="444500">
                <a:lnSpc>
                  <a:spcPct val="90000"/>
                </a:lnSpc>
                <a:spcBef>
                  <a:spcPct val="0"/>
                </a:spcBef>
                <a:spcAft>
                  <a:spcPct val="35000"/>
                </a:spcAft>
              </a:pPr>
              <a:r>
                <a:rPr lang="fr-FR" sz="1000" kern="1200" dirty="0"/>
                <a:t>Recherche d’Amélioration</a:t>
              </a:r>
            </a:p>
          </p:txBody>
        </p:sp>
        <p:sp>
          <p:nvSpPr>
            <p:cNvPr id="20" name="Forme libre 19"/>
            <p:cNvSpPr/>
            <p:nvPr/>
          </p:nvSpPr>
          <p:spPr>
            <a:xfrm>
              <a:off x="5497272" y="6935340"/>
              <a:ext cx="1037432" cy="855665"/>
            </a:xfrm>
            <a:custGeom>
              <a:avLst/>
              <a:gdLst>
                <a:gd name="connsiteX0" fmla="*/ 0 w 1037432"/>
                <a:gd name="connsiteY0" fmla="*/ 85567 h 855665"/>
                <a:gd name="connsiteX1" fmla="*/ 85567 w 1037432"/>
                <a:gd name="connsiteY1" fmla="*/ 0 h 855665"/>
                <a:gd name="connsiteX2" fmla="*/ 951866 w 1037432"/>
                <a:gd name="connsiteY2" fmla="*/ 0 h 855665"/>
                <a:gd name="connsiteX3" fmla="*/ 1037433 w 1037432"/>
                <a:gd name="connsiteY3" fmla="*/ 85567 h 855665"/>
                <a:gd name="connsiteX4" fmla="*/ 1037432 w 1037432"/>
                <a:gd name="connsiteY4" fmla="*/ 770099 h 855665"/>
                <a:gd name="connsiteX5" fmla="*/ 951865 w 1037432"/>
                <a:gd name="connsiteY5" fmla="*/ 855666 h 855665"/>
                <a:gd name="connsiteX6" fmla="*/ 85567 w 1037432"/>
                <a:gd name="connsiteY6" fmla="*/ 855665 h 855665"/>
                <a:gd name="connsiteX7" fmla="*/ 0 w 1037432"/>
                <a:gd name="connsiteY7" fmla="*/ 770098 h 855665"/>
                <a:gd name="connsiteX8" fmla="*/ 0 w 1037432"/>
                <a:gd name="connsiteY8" fmla="*/ 85567 h 8556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37432" h="855665">
                  <a:moveTo>
                    <a:pt x="0" y="85567"/>
                  </a:moveTo>
                  <a:cubicBezTo>
                    <a:pt x="0" y="38310"/>
                    <a:pt x="38310" y="0"/>
                    <a:pt x="85567" y="0"/>
                  </a:cubicBezTo>
                  <a:lnTo>
                    <a:pt x="951866" y="0"/>
                  </a:lnTo>
                  <a:cubicBezTo>
                    <a:pt x="999123" y="0"/>
                    <a:pt x="1037433" y="38310"/>
                    <a:pt x="1037433" y="85567"/>
                  </a:cubicBezTo>
                  <a:cubicBezTo>
                    <a:pt x="1037433" y="313744"/>
                    <a:pt x="1037432" y="541922"/>
                    <a:pt x="1037432" y="770099"/>
                  </a:cubicBezTo>
                  <a:cubicBezTo>
                    <a:pt x="1037432" y="817356"/>
                    <a:pt x="999122" y="855666"/>
                    <a:pt x="951865" y="855666"/>
                  </a:cubicBezTo>
                  <a:lnTo>
                    <a:pt x="85567" y="855665"/>
                  </a:lnTo>
                  <a:cubicBezTo>
                    <a:pt x="38310" y="855665"/>
                    <a:pt x="0" y="817355"/>
                    <a:pt x="0" y="770098"/>
                  </a:cubicBezTo>
                  <a:lnTo>
                    <a:pt x="0" y="85567"/>
                  </a:lnTo>
                  <a:close/>
                </a:path>
              </a:pathLst>
            </a:custGeom>
          </p:spPr>
          <p:style>
            <a:lnRef idx="2">
              <a:schemeClr val="accent2">
                <a:shade val="80000"/>
                <a:hueOff val="320402"/>
                <a:satOff val="-35811"/>
                <a:lumOff val="3301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36836" tIns="36836" rIns="36836" bIns="220193" numCol="1" spcCol="1270" anchor="t" anchorCtr="0">
              <a:noAutofit/>
            </a:bodyPr>
            <a:lstStyle/>
            <a:p>
              <a:pPr marL="57150" lvl="1" indent="-57150" algn="l" defTabSz="400050">
                <a:lnSpc>
                  <a:spcPct val="90000"/>
                </a:lnSpc>
                <a:spcBef>
                  <a:spcPct val="0"/>
                </a:spcBef>
                <a:spcAft>
                  <a:spcPct val="15000"/>
                </a:spcAft>
                <a:buChar char="••"/>
              </a:pPr>
              <a:r>
                <a:rPr lang="fr-FR" sz="900" kern="1200" dirty="0">
                  <a:solidFill>
                    <a:schemeClr val="tx1">
                      <a:lumMod val="75000"/>
                      <a:lumOff val="25000"/>
                    </a:schemeClr>
                  </a:solidFill>
                </a:rPr>
                <a:t>Mise en place d’une alerte dans la fiche des produits et sur la fiche patient</a:t>
              </a:r>
            </a:p>
          </p:txBody>
        </p:sp>
        <p:sp>
          <p:nvSpPr>
            <p:cNvPr id="22" name="Forme libre 21"/>
            <p:cNvSpPr/>
            <p:nvPr/>
          </p:nvSpPr>
          <p:spPr>
            <a:xfrm>
              <a:off x="5727812" y="7607649"/>
              <a:ext cx="922162" cy="366713"/>
            </a:xfrm>
            <a:custGeom>
              <a:avLst/>
              <a:gdLst>
                <a:gd name="connsiteX0" fmla="*/ 0 w 922162"/>
                <a:gd name="connsiteY0" fmla="*/ 36671 h 366713"/>
                <a:gd name="connsiteX1" fmla="*/ 36671 w 922162"/>
                <a:gd name="connsiteY1" fmla="*/ 0 h 366713"/>
                <a:gd name="connsiteX2" fmla="*/ 885491 w 922162"/>
                <a:gd name="connsiteY2" fmla="*/ 0 h 366713"/>
                <a:gd name="connsiteX3" fmla="*/ 922162 w 922162"/>
                <a:gd name="connsiteY3" fmla="*/ 36671 h 366713"/>
                <a:gd name="connsiteX4" fmla="*/ 922162 w 922162"/>
                <a:gd name="connsiteY4" fmla="*/ 330042 h 366713"/>
                <a:gd name="connsiteX5" fmla="*/ 885491 w 922162"/>
                <a:gd name="connsiteY5" fmla="*/ 366713 h 366713"/>
                <a:gd name="connsiteX6" fmla="*/ 36671 w 922162"/>
                <a:gd name="connsiteY6" fmla="*/ 366713 h 366713"/>
                <a:gd name="connsiteX7" fmla="*/ 0 w 922162"/>
                <a:gd name="connsiteY7" fmla="*/ 330042 h 366713"/>
                <a:gd name="connsiteX8" fmla="*/ 0 w 922162"/>
                <a:gd name="connsiteY8" fmla="*/ 36671 h 3667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22162" h="366713">
                  <a:moveTo>
                    <a:pt x="0" y="36671"/>
                  </a:moveTo>
                  <a:cubicBezTo>
                    <a:pt x="0" y="16418"/>
                    <a:pt x="16418" y="0"/>
                    <a:pt x="36671" y="0"/>
                  </a:cubicBezTo>
                  <a:lnTo>
                    <a:pt x="885491" y="0"/>
                  </a:lnTo>
                  <a:cubicBezTo>
                    <a:pt x="905744" y="0"/>
                    <a:pt x="922162" y="16418"/>
                    <a:pt x="922162" y="36671"/>
                  </a:cubicBezTo>
                  <a:lnTo>
                    <a:pt x="922162" y="330042"/>
                  </a:lnTo>
                  <a:cubicBezTo>
                    <a:pt x="922162" y="350295"/>
                    <a:pt x="905744" y="366713"/>
                    <a:pt x="885491" y="366713"/>
                  </a:cubicBezTo>
                  <a:lnTo>
                    <a:pt x="36671" y="366713"/>
                  </a:lnTo>
                  <a:cubicBezTo>
                    <a:pt x="16418" y="366713"/>
                    <a:pt x="0" y="350295"/>
                    <a:pt x="0" y="330042"/>
                  </a:cubicBezTo>
                  <a:lnTo>
                    <a:pt x="0" y="36671"/>
                  </a:lnTo>
                  <a:close/>
                </a:path>
              </a:pathLst>
            </a:custGeom>
          </p:spPr>
          <p:style>
            <a:lnRef idx="2">
              <a:schemeClr val="lt1">
                <a:hueOff val="0"/>
                <a:satOff val="0"/>
                <a:lumOff val="0"/>
                <a:alphaOff val="0"/>
              </a:schemeClr>
            </a:lnRef>
            <a:fillRef idx="1">
              <a:schemeClr val="accent2">
                <a:shade val="80000"/>
                <a:hueOff val="320402"/>
                <a:satOff val="-35811"/>
                <a:lumOff val="33010"/>
                <a:alphaOff val="0"/>
              </a:schemeClr>
            </a:fillRef>
            <a:effectRef idx="0">
              <a:schemeClr val="accent2">
                <a:shade val="80000"/>
                <a:hueOff val="320402"/>
                <a:satOff val="-35811"/>
                <a:lumOff val="33010"/>
                <a:alphaOff val="0"/>
              </a:schemeClr>
            </a:effectRef>
            <a:fontRef idx="minor">
              <a:schemeClr val="lt1"/>
            </a:fontRef>
          </p:style>
          <p:txBody>
            <a:bodyPr spcFirstLastPara="0" vert="horz" wrap="square" lIns="29791" tIns="23441" rIns="29791" bIns="23441" numCol="1" spcCol="1270" anchor="ctr" anchorCtr="0">
              <a:noAutofit/>
            </a:bodyPr>
            <a:lstStyle/>
            <a:p>
              <a:pPr lvl="0" algn="ctr" defTabSz="444500">
                <a:lnSpc>
                  <a:spcPct val="90000"/>
                </a:lnSpc>
                <a:spcBef>
                  <a:spcPct val="0"/>
                </a:spcBef>
                <a:spcAft>
                  <a:spcPct val="35000"/>
                </a:spcAft>
              </a:pPr>
              <a:r>
                <a:rPr lang="fr-FR" sz="1000" kern="1200" dirty="0"/>
                <a:t>Amélioration</a:t>
              </a:r>
            </a:p>
          </p:txBody>
        </p:sp>
      </p:grpSp>
      <p:sp>
        <p:nvSpPr>
          <p:cNvPr id="11" name="Rectangle 10">
            <a:extLst>
              <a:ext uri="{FF2B5EF4-FFF2-40B4-BE49-F238E27FC236}">
                <a16:creationId xmlns:a16="http://schemas.microsoft.com/office/drawing/2014/main" id="{9602874D-2E2A-467C-B8C1-4FD6DDF5B145}"/>
              </a:ext>
            </a:extLst>
          </p:cNvPr>
          <p:cNvSpPr/>
          <p:nvPr/>
        </p:nvSpPr>
        <p:spPr>
          <a:xfrm>
            <a:off x="1559261" y="8627611"/>
            <a:ext cx="1622105" cy="5385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100" dirty="0">
                <a:solidFill>
                  <a:schemeClr val="tx1">
                    <a:lumMod val="75000"/>
                    <a:lumOff val="25000"/>
                  </a:schemeClr>
                </a:solidFill>
              </a:rPr>
              <a:t>Tableau des Incidents de délivrance</a:t>
            </a:r>
          </a:p>
        </p:txBody>
      </p:sp>
      <p:sp>
        <p:nvSpPr>
          <p:cNvPr id="31" name="Rectangle 30">
            <a:extLst>
              <a:ext uri="{FF2B5EF4-FFF2-40B4-BE49-F238E27FC236}">
                <a16:creationId xmlns:a16="http://schemas.microsoft.com/office/drawing/2014/main" id="{D1BF78EB-3221-4B75-9344-CB4652D7E215}"/>
              </a:ext>
            </a:extLst>
          </p:cNvPr>
          <p:cNvSpPr/>
          <p:nvPr/>
        </p:nvSpPr>
        <p:spPr>
          <a:xfrm>
            <a:off x="4151088" y="8637227"/>
            <a:ext cx="1301477" cy="5385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100" dirty="0">
                <a:solidFill>
                  <a:schemeClr val="tx1">
                    <a:lumMod val="75000"/>
                    <a:lumOff val="25000"/>
                  </a:schemeClr>
                </a:solidFill>
              </a:rPr>
              <a:t>Fiche d’Amélioration</a:t>
            </a:r>
          </a:p>
        </p:txBody>
      </p:sp>
      <p:cxnSp>
        <p:nvCxnSpPr>
          <p:cNvPr id="34" name="Connecteur droit 33"/>
          <p:cNvCxnSpPr/>
          <p:nvPr/>
        </p:nvCxnSpPr>
        <p:spPr>
          <a:xfrm>
            <a:off x="2240548" y="8345066"/>
            <a:ext cx="0" cy="282545"/>
          </a:xfrm>
          <a:prstGeom prst="line">
            <a:avLst/>
          </a:prstGeom>
          <a:ln>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cxnSp>
        <p:nvCxnSpPr>
          <p:cNvPr id="53" name="Connecteur droit 52"/>
          <p:cNvCxnSpPr/>
          <p:nvPr/>
        </p:nvCxnSpPr>
        <p:spPr>
          <a:xfrm>
            <a:off x="4802307" y="8370224"/>
            <a:ext cx="0" cy="282545"/>
          </a:xfrm>
          <a:prstGeom prst="line">
            <a:avLst/>
          </a:prstGeom>
          <a:ln>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sp>
        <p:nvSpPr>
          <p:cNvPr id="58" name="Rectangle 3">
            <a:extLst>
              <a:ext uri="{FF2B5EF4-FFF2-40B4-BE49-F238E27FC236}">
                <a16:creationId xmlns:a16="http://schemas.microsoft.com/office/drawing/2014/main" id="{D640A0A6-516F-B24A-949A-162DC38EC32D}"/>
              </a:ext>
            </a:extLst>
          </p:cNvPr>
          <p:cNvSpPr txBox="1">
            <a:spLocks noChangeArrowheads="1"/>
          </p:cNvSpPr>
          <p:nvPr/>
        </p:nvSpPr>
        <p:spPr>
          <a:xfrm>
            <a:off x="46675" y="1276948"/>
            <a:ext cx="6636853" cy="257148"/>
          </a:xfrm>
          <a:prstGeom prst="rect">
            <a:avLst/>
          </a:prstGeom>
        </p:spPr>
        <p:txBody>
          <a:bodyPr/>
          <a:lstStyle>
            <a:lvl1pPr marL="0" indent="0" algn="l" defTabSz="685800" rtl="0" eaLnBrk="1" latinLnBrk="0" hangingPunct="1">
              <a:lnSpc>
                <a:spcPct val="90000"/>
              </a:lnSpc>
              <a:spcBef>
                <a:spcPts val="750"/>
              </a:spcBef>
              <a:buFont typeface="Arial" panose="020B0604020202020204" pitchFamily="34" charset="0"/>
              <a:buNone/>
              <a:defRPr sz="1100" kern="1200">
                <a:solidFill>
                  <a:schemeClr val="tx1">
                    <a:lumMod val="85000"/>
                    <a:lumOff val="15000"/>
                  </a:schemeClr>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lumMod val="85000"/>
                    <a:lumOff val="15000"/>
                  </a:schemeClr>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lumMod val="85000"/>
                    <a:lumOff val="15000"/>
                  </a:schemeClr>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lumMod val="85000"/>
                    <a:lumOff val="15000"/>
                  </a:schemeClr>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lumMod val="85000"/>
                    <a:lumOff val="15000"/>
                  </a:schemeClr>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indent="-285718">
              <a:defRPr/>
            </a:pPr>
            <a:r>
              <a:rPr lang="fr-FR" sz="1400" dirty="0" smtClean="0">
                <a:solidFill>
                  <a:srgbClr val="2C6672"/>
                </a:solidFill>
                <a:latin typeface="Helvetica Neue" panose="02000503000000020004" pitchFamily="2" charset="0"/>
                <a:ea typeface="Helvetica Neue" panose="02000503000000020004" pitchFamily="2" charset="0"/>
                <a:cs typeface="Helvetica Neue" panose="02000503000000020004" pitchFamily="2" charset="0"/>
              </a:rPr>
              <a:t>Principes :</a:t>
            </a:r>
            <a:endParaRPr lang="fr-FR" sz="1400" dirty="0">
              <a:solidFill>
                <a:srgbClr val="2C6672"/>
              </a:solidFill>
              <a:latin typeface="Helvetica Neue" panose="02000503000000020004" pitchFamily="2" charset="0"/>
              <a:ea typeface="Helvetica Neue" panose="02000503000000020004" pitchFamily="2" charset="0"/>
              <a:cs typeface="Helvetica Neue" panose="02000503000000020004" pitchFamily="2" charset="0"/>
              <a:sym typeface="Wingdings 2" pitchFamily="18" charset="2"/>
            </a:endParaRPr>
          </a:p>
        </p:txBody>
      </p:sp>
      <p:sp>
        <p:nvSpPr>
          <p:cNvPr id="59" name="ZoneTexte 58">
            <a:extLst>
              <a:ext uri="{FF2B5EF4-FFF2-40B4-BE49-F238E27FC236}">
                <a16:creationId xmlns:a16="http://schemas.microsoft.com/office/drawing/2014/main" id="{6DC9A581-B3B3-2840-B628-4B0E728018DF}"/>
              </a:ext>
            </a:extLst>
          </p:cNvPr>
          <p:cNvSpPr txBox="1"/>
          <p:nvPr/>
        </p:nvSpPr>
        <p:spPr>
          <a:xfrm>
            <a:off x="184729" y="1590541"/>
            <a:ext cx="6534172" cy="1785104"/>
          </a:xfrm>
          <a:prstGeom prst="rect">
            <a:avLst/>
          </a:prstGeom>
          <a:noFill/>
        </p:spPr>
        <p:txBody>
          <a:bodyPr wrap="square" rtlCol="0">
            <a:spAutoFit/>
          </a:bodyPr>
          <a:lstStyle/>
          <a:p>
            <a:pPr marL="285750" indent="-285750">
              <a:buClr>
                <a:srgbClr val="2C6672"/>
              </a:buClr>
              <a:buFont typeface=".Lucida Grande UI Regular"/>
              <a:buChar char="►"/>
            </a:pPr>
            <a:r>
              <a:rPr lang="fr-FR" sz="1100" dirty="0"/>
              <a:t>La gestion des dysfonctionnements permet d’identifier des défaillances d’un processus et de mettre en place des actions correctives et </a:t>
            </a:r>
            <a:r>
              <a:rPr lang="fr-FR" sz="1100" dirty="0" smtClean="0"/>
              <a:t>préventives</a:t>
            </a:r>
          </a:p>
          <a:p>
            <a:pPr marL="285750" indent="-285750">
              <a:buClr>
                <a:srgbClr val="2C6672"/>
              </a:buClr>
              <a:buFont typeface=".Lucida Grande UI Regular"/>
              <a:buChar char="►"/>
            </a:pPr>
            <a:r>
              <a:rPr lang="fr-FR" sz="1100" dirty="0" smtClean="0"/>
              <a:t>Les actions préventives </a:t>
            </a:r>
            <a:r>
              <a:rPr lang="fr-FR" sz="1100" dirty="0"/>
              <a:t>dernières permettent d’éviter que les dysfonctionnements ne se reproduisent et ainsi améliorer l’organisation générale de </a:t>
            </a:r>
            <a:r>
              <a:rPr lang="fr-FR" sz="1100" dirty="0" smtClean="0"/>
              <a:t>l’officine</a:t>
            </a:r>
          </a:p>
          <a:p>
            <a:pPr marL="285750" indent="-285750">
              <a:buClr>
                <a:srgbClr val="2C6672"/>
              </a:buClr>
              <a:buFont typeface=".Lucida Grande UI Regular"/>
              <a:buChar char="►"/>
            </a:pPr>
            <a:r>
              <a:rPr lang="fr-FR" sz="1100" b="1" dirty="0" smtClean="0"/>
              <a:t>Un </a:t>
            </a:r>
            <a:r>
              <a:rPr lang="fr-FR" sz="1100" b="1" dirty="0"/>
              <a:t>dysfonctionnement est majeur s’il induit un risque sur la sécurité de l’usager</a:t>
            </a:r>
            <a:r>
              <a:rPr lang="fr-FR" sz="1100" b="1" dirty="0" smtClean="0"/>
              <a:t>. </a:t>
            </a:r>
            <a:r>
              <a:rPr lang="fr-FR" sz="1100" dirty="0" smtClean="0"/>
              <a:t>Il est essentiel </a:t>
            </a:r>
            <a:r>
              <a:rPr lang="fr-FR" sz="1100" dirty="0"/>
              <a:t>de</a:t>
            </a:r>
            <a:r>
              <a:rPr lang="fr-FR" sz="1100" b="1" dirty="0"/>
              <a:t> communiquer à l’équipe</a:t>
            </a:r>
            <a:r>
              <a:rPr lang="fr-FR" sz="1100" dirty="0"/>
              <a:t> les dysfonctionnements et les actions impactant la sécurité de l’usager</a:t>
            </a:r>
          </a:p>
          <a:p>
            <a:pPr>
              <a:buClr>
                <a:srgbClr val="2C6672"/>
              </a:buClr>
            </a:pPr>
            <a:r>
              <a:rPr lang="fr-FR" sz="1100" dirty="0" smtClean="0"/>
              <a:t>	</a:t>
            </a:r>
            <a:r>
              <a:rPr lang="fr-FR" sz="1100" i="1" dirty="0" smtClean="0"/>
              <a:t>Par exemple </a:t>
            </a:r>
            <a:r>
              <a:rPr lang="fr-FR" sz="1100" i="1" dirty="0"/>
              <a:t>une panne informatique pourra être un incident bénin </a:t>
            </a:r>
            <a:r>
              <a:rPr lang="fr-FR" sz="1100" i="1" dirty="0" smtClean="0"/>
              <a:t>ou grave</a:t>
            </a:r>
          </a:p>
          <a:p>
            <a:pPr marL="742950" lvl="1" indent="-285750">
              <a:buClr>
                <a:srgbClr val="2C6672"/>
              </a:buClr>
              <a:buFont typeface="Wingdings" panose="05000000000000000000" pitchFamily="2" charset="2"/>
              <a:buChar char="§"/>
            </a:pPr>
            <a:r>
              <a:rPr lang="fr-FR" sz="1100" i="1" dirty="0" smtClean="0"/>
              <a:t>Un</a:t>
            </a:r>
            <a:r>
              <a:rPr lang="fr-FR" sz="1100" i="1" dirty="0"/>
              <a:t> PC en panne et rapidement remplacé n’impactant pas la </a:t>
            </a:r>
            <a:r>
              <a:rPr lang="fr-FR" sz="1100" i="1" dirty="0" smtClean="0"/>
              <a:t>dispensation : incident bénin</a:t>
            </a:r>
            <a:endParaRPr lang="fr-FR" sz="1100" i="1" dirty="0"/>
          </a:p>
          <a:p>
            <a:pPr marL="742950" lvl="1" indent="-285750">
              <a:buClr>
                <a:srgbClr val="2C6672"/>
              </a:buClr>
              <a:buFont typeface="Wingdings" panose="05000000000000000000" pitchFamily="2" charset="2"/>
              <a:buChar char="§"/>
            </a:pPr>
            <a:r>
              <a:rPr lang="fr-FR" sz="1100" i="1" dirty="0" smtClean="0"/>
              <a:t>Une panne </a:t>
            </a:r>
            <a:r>
              <a:rPr lang="fr-FR" sz="1100" i="1" dirty="0"/>
              <a:t>du logiciel de </a:t>
            </a:r>
            <a:r>
              <a:rPr lang="fr-FR" sz="1100" i="1" dirty="0" smtClean="0"/>
              <a:t>dispensation : incident majeur</a:t>
            </a:r>
            <a:endParaRPr lang="fr-FR" sz="1100" i="1" dirty="0"/>
          </a:p>
        </p:txBody>
      </p:sp>
      <p:sp>
        <p:nvSpPr>
          <p:cNvPr id="60" name="Rectangle à coins arrondis 52">
            <a:extLst>
              <a:ext uri="{FF2B5EF4-FFF2-40B4-BE49-F238E27FC236}">
                <a16:creationId xmlns:a16="http://schemas.microsoft.com/office/drawing/2014/main" id="{5B9B0D8E-1188-6343-B5BC-B0B6B6D8A470}"/>
              </a:ext>
            </a:extLst>
          </p:cNvPr>
          <p:cNvSpPr/>
          <p:nvPr/>
        </p:nvSpPr>
        <p:spPr>
          <a:xfrm>
            <a:off x="546342" y="3581873"/>
            <a:ext cx="2129066" cy="340077"/>
          </a:xfrm>
          <a:prstGeom prst="roundRect">
            <a:avLst>
              <a:gd name="adj" fmla="val 0"/>
            </a:avLst>
          </a:prstGeom>
          <a:solidFill>
            <a:schemeClr val="accent2">
              <a:lumMod val="20000"/>
              <a:lumOff val="80000"/>
              <a:alpha val="69804"/>
            </a:schemeClr>
          </a:solidFill>
          <a:ln w="28575" algn="ctr">
            <a:solidFill>
              <a:srgbClr val="2C6672"/>
            </a:solidFill>
            <a:miter lim="800000"/>
            <a:headEnd/>
            <a:tailEnd/>
          </a:ln>
        </p:spPr>
        <p:txBody>
          <a:bodyPr anchor="ctr"/>
          <a:lstStyle/>
          <a:p>
            <a:pPr algn="ctr">
              <a:buClr>
                <a:srgbClr val="2C6672"/>
              </a:buClr>
            </a:pPr>
            <a:r>
              <a:rPr lang="fr-FR" sz="1100" b="1" dirty="0"/>
              <a:t>Un </a:t>
            </a:r>
            <a:r>
              <a:rPr lang="fr-FR" sz="1100" b="1" dirty="0" smtClean="0"/>
              <a:t>incident </a:t>
            </a:r>
            <a:r>
              <a:rPr lang="fr-FR" sz="1100" b="1" u="sng" dirty="0"/>
              <a:t>doit</a:t>
            </a:r>
            <a:r>
              <a:rPr lang="fr-FR" sz="1100" b="1" dirty="0"/>
              <a:t> être résolu</a:t>
            </a:r>
          </a:p>
        </p:txBody>
      </p:sp>
      <p:sp>
        <p:nvSpPr>
          <p:cNvPr id="61" name="Rectangle à coins arrondis 52">
            <a:extLst>
              <a:ext uri="{FF2B5EF4-FFF2-40B4-BE49-F238E27FC236}">
                <a16:creationId xmlns:a16="http://schemas.microsoft.com/office/drawing/2014/main" id="{5B9B0D8E-1188-6343-B5BC-B0B6B6D8A470}"/>
              </a:ext>
            </a:extLst>
          </p:cNvPr>
          <p:cNvSpPr/>
          <p:nvPr/>
        </p:nvSpPr>
        <p:spPr>
          <a:xfrm>
            <a:off x="2852646" y="3581872"/>
            <a:ext cx="3797328" cy="356675"/>
          </a:xfrm>
          <a:prstGeom prst="roundRect">
            <a:avLst>
              <a:gd name="adj" fmla="val 0"/>
            </a:avLst>
          </a:prstGeom>
          <a:solidFill>
            <a:schemeClr val="accent2">
              <a:lumMod val="20000"/>
              <a:lumOff val="80000"/>
              <a:alpha val="69804"/>
            </a:schemeClr>
          </a:solidFill>
          <a:ln w="28575" algn="ctr">
            <a:solidFill>
              <a:srgbClr val="2C6672"/>
            </a:solidFill>
            <a:miter lim="800000"/>
            <a:headEnd/>
            <a:tailEnd/>
          </a:ln>
        </p:spPr>
        <p:txBody>
          <a:bodyPr anchor="ctr"/>
          <a:lstStyle/>
          <a:p>
            <a:pPr algn="ctr">
              <a:buClr>
                <a:srgbClr val="2C6672"/>
              </a:buClr>
            </a:pPr>
            <a:r>
              <a:rPr lang="fr-FR" sz="1100" b="1" dirty="0"/>
              <a:t>Un </a:t>
            </a:r>
            <a:r>
              <a:rPr lang="fr-FR" sz="1100" b="1" dirty="0" smtClean="0"/>
              <a:t>incident </a:t>
            </a:r>
            <a:r>
              <a:rPr lang="fr-FR" sz="1100" b="1" u="sng" dirty="0"/>
              <a:t>peut</a:t>
            </a:r>
            <a:r>
              <a:rPr lang="fr-FR" sz="1100" b="1" dirty="0"/>
              <a:t> engendrer une action d’amélioration </a:t>
            </a:r>
          </a:p>
        </p:txBody>
      </p:sp>
      <p:sp>
        <p:nvSpPr>
          <p:cNvPr id="39" name="Rectangle : coins arrondis 120">
            <a:extLst>
              <a:ext uri="{FF2B5EF4-FFF2-40B4-BE49-F238E27FC236}">
                <a16:creationId xmlns:a16="http://schemas.microsoft.com/office/drawing/2014/main" id="{F75AA39E-CC0A-744B-A047-2D2419553FEF}"/>
              </a:ext>
            </a:extLst>
          </p:cNvPr>
          <p:cNvSpPr/>
          <p:nvPr/>
        </p:nvSpPr>
        <p:spPr>
          <a:xfrm>
            <a:off x="126321" y="1556968"/>
            <a:ext cx="6567420" cy="1812801"/>
          </a:xfrm>
          <a:prstGeom prst="roundRect">
            <a:avLst>
              <a:gd name="adj" fmla="val 12825"/>
            </a:avLst>
          </a:prstGeom>
          <a:noFill/>
          <a:ln>
            <a:solidFill>
              <a:schemeClr val="accent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29800618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E628CDE-B7BE-4894-88AB-B5234155E7BB}"/>
              </a:ext>
            </a:extLst>
          </p:cNvPr>
          <p:cNvSpPr>
            <a:spLocks noGrp="1"/>
          </p:cNvSpPr>
          <p:nvPr>
            <p:ph type="title"/>
          </p:nvPr>
        </p:nvSpPr>
        <p:spPr>
          <a:xfrm>
            <a:off x="222167" y="839932"/>
            <a:ext cx="6507574" cy="313932"/>
          </a:xfrm>
        </p:spPr>
        <p:txBody>
          <a:bodyPr/>
          <a:lstStyle/>
          <a:p>
            <a:r>
              <a:rPr lang="fr-FR" sz="1600" dirty="0"/>
              <a:t>M12. Détecter les Incidents &amp; Améliorer sa pratique</a:t>
            </a:r>
          </a:p>
        </p:txBody>
      </p:sp>
      <p:sp>
        <p:nvSpPr>
          <p:cNvPr id="12" name="Rectangle 11">
            <a:extLst>
              <a:ext uri="{FF2B5EF4-FFF2-40B4-BE49-F238E27FC236}">
                <a16:creationId xmlns:a16="http://schemas.microsoft.com/office/drawing/2014/main" id="{0729DF9A-6911-4C8C-851F-11A65DCB9991}"/>
              </a:ext>
            </a:extLst>
          </p:cNvPr>
          <p:cNvSpPr/>
          <p:nvPr/>
        </p:nvSpPr>
        <p:spPr>
          <a:xfrm>
            <a:off x="2616492" y="7331669"/>
            <a:ext cx="3698516" cy="1615827"/>
          </a:xfrm>
          <a:prstGeom prst="rect">
            <a:avLst/>
          </a:prstGeom>
        </p:spPr>
        <p:txBody>
          <a:bodyPr wrap="square">
            <a:spAutoFit/>
          </a:bodyPr>
          <a:lstStyle/>
          <a:p>
            <a:pPr indent="-285718">
              <a:defRPr/>
            </a:pPr>
            <a:r>
              <a:rPr lang="fr-FR" sz="1100" b="1" dirty="0">
                <a:solidFill>
                  <a:schemeClr val="tx1">
                    <a:lumMod val="85000"/>
                    <a:lumOff val="15000"/>
                  </a:schemeClr>
                </a:solidFill>
                <a:latin typeface="+mj-lt"/>
                <a:ea typeface="Helvetica Neue" panose="02000503000000020004" pitchFamily="2" charset="0"/>
                <a:cs typeface="Helvetica Neue" panose="02000503000000020004" pitchFamily="2" charset="0"/>
              </a:rPr>
              <a:t>Pour éviter qu’un incident se reproduise </a:t>
            </a:r>
            <a:r>
              <a:rPr lang="fr-FR" sz="1100" dirty="0">
                <a:solidFill>
                  <a:schemeClr val="tx1">
                    <a:lumMod val="85000"/>
                    <a:lumOff val="15000"/>
                  </a:schemeClr>
                </a:solidFill>
                <a:latin typeface="+mj-lt"/>
                <a:ea typeface="Helvetica Neue" panose="02000503000000020004" pitchFamily="2" charset="0"/>
                <a:cs typeface="Helvetica Neue" panose="02000503000000020004" pitchFamily="2" charset="0"/>
              </a:rPr>
              <a:t>il est pertinent de procéder à la rédaction d’une fiche d’amélioration à l’aide de l’outil dédié. Cette fiche d’amélioration sera ensuite traitée en réunion d’équipe afin de définir avec l’ensemble des collaborateurs les conduites à tenir pour prévenir la récidive. Un point devra être effectué à moyen terme (généralement entre 1 &amp; 3 mois) pour vérifier la réussite des solutions qui avaient été envisagées. </a:t>
            </a:r>
          </a:p>
        </p:txBody>
      </p:sp>
      <p:sp>
        <p:nvSpPr>
          <p:cNvPr id="14" name="Rectangle 13">
            <a:extLst>
              <a:ext uri="{FF2B5EF4-FFF2-40B4-BE49-F238E27FC236}">
                <a16:creationId xmlns:a16="http://schemas.microsoft.com/office/drawing/2014/main" id="{109E1F9D-972D-4CBF-8537-997B55E26841}"/>
              </a:ext>
            </a:extLst>
          </p:cNvPr>
          <p:cNvSpPr/>
          <p:nvPr/>
        </p:nvSpPr>
        <p:spPr>
          <a:xfrm>
            <a:off x="194034" y="1355151"/>
            <a:ext cx="6416317" cy="400110"/>
          </a:xfrm>
          <a:prstGeom prst="rect">
            <a:avLst/>
          </a:prstGeom>
        </p:spPr>
        <p:txBody>
          <a:bodyPr wrap="square">
            <a:spAutoFit/>
          </a:bodyPr>
          <a:lstStyle/>
          <a:p>
            <a:pPr indent="-285718">
              <a:spcAft>
                <a:spcPts val="600"/>
              </a:spcAft>
              <a:defRPr/>
            </a:pPr>
            <a:r>
              <a:rPr lang="fr-FR" sz="2000" dirty="0">
                <a:solidFill>
                  <a:schemeClr val="accent2"/>
                </a:solidFill>
                <a:latin typeface="Helvetica Neue" panose="02000503000000020004" pitchFamily="2" charset="0"/>
                <a:ea typeface="Helvetica Neue" panose="02000503000000020004" pitchFamily="2" charset="0"/>
                <a:cs typeface="Helvetica Neue" panose="02000503000000020004" pitchFamily="2" charset="0"/>
              </a:rPr>
              <a:t>3 familles d’incidents, 3 outils d’enregistrements :</a:t>
            </a:r>
            <a:endParaRPr lang="fr-FR" sz="1050" dirty="0">
              <a:solidFill>
                <a:schemeClr val="accent2"/>
              </a:solidFill>
              <a:latin typeface="Helvetica Neue" panose="02000503000000020004" pitchFamily="2" charset="0"/>
              <a:ea typeface="Helvetica Neue" panose="02000503000000020004" pitchFamily="2" charset="0"/>
              <a:cs typeface="Helvetica Neue" panose="02000503000000020004" pitchFamily="2" charset="0"/>
            </a:endParaRPr>
          </a:p>
        </p:txBody>
      </p:sp>
      <p:sp>
        <p:nvSpPr>
          <p:cNvPr id="15" name="Rectangle 14">
            <a:extLst>
              <a:ext uri="{FF2B5EF4-FFF2-40B4-BE49-F238E27FC236}">
                <a16:creationId xmlns:a16="http://schemas.microsoft.com/office/drawing/2014/main" id="{49A962A2-2BE6-446B-A5C7-43A2DAAF4990}"/>
              </a:ext>
            </a:extLst>
          </p:cNvPr>
          <p:cNvSpPr/>
          <p:nvPr/>
        </p:nvSpPr>
        <p:spPr>
          <a:xfrm>
            <a:off x="206734" y="1824406"/>
            <a:ext cx="3429000" cy="4462760"/>
          </a:xfrm>
          <a:prstGeom prst="rect">
            <a:avLst/>
          </a:prstGeom>
        </p:spPr>
        <p:txBody>
          <a:bodyPr>
            <a:spAutoFit/>
          </a:bodyPr>
          <a:lstStyle/>
          <a:p>
            <a:pPr marL="177800" lvl="0" indent="-177800" algn="r">
              <a:spcAft>
                <a:spcPts val="600"/>
              </a:spcAft>
              <a:buClr>
                <a:schemeClr val="accent2"/>
              </a:buClr>
              <a:buFont typeface="Police système"/>
              <a:buChar char="●"/>
              <a:defRPr/>
            </a:pPr>
            <a:r>
              <a:rPr lang="fr-FR" sz="1100" b="1" dirty="0">
                <a:solidFill>
                  <a:prstClr val="black">
                    <a:lumMod val="85000"/>
                    <a:lumOff val="15000"/>
                  </a:prstClr>
                </a:solidFill>
                <a:ea typeface="Helvetica Neue" panose="02000503000000020004" pitchFamily="2" charset="0"/>
                <a:cs typeface="Helvetica Neue" panose="02000503000000020004" pitchFamily="2" charset="0"/>
              </a:rPr>
              <a:t>Gestion des incidents de délivrance : </a:t>
            </a:r>
            <a:r>
              <a:rPr lang="fr-FR" sz="1100" dirty="0">
                <a:solidFill>
                  <a:prstClr val="black">
                    <a:lumMod val="85000"/>
                    <a:lumOff val="15000"/>
                  </a:prstClr>
                </a:solidFill>
                <a:ea typeface="Helvetica Neue" panose="02000503000000020004" pitchFamily="2" charset="0"/>
                <a:cs typeface="Helvetica Neue" panose="02000503000000020004" pitchFamily="2" charset="0"/>
              </a:rPr>
              <a:t>permet de recenser les incidents de délivrance repérés au fil de l’eau notamment dans le cadre du double contrôle et d’en assurer la résolution. Les incidents redondants ou graves doivent faire l’objet d’une fiche d’amélioration et peuvent déboucher sur une modification des pratiques ou des actions de formation.</a:t>
            </a:r>
          </a:p>
          <a:p>
            <a:pPr lvl="0" algn="r">
              <a:spcAft>
                <a:spcPts val="600"/>
              </a:spcAft>
              <a:buClr>
                <a:srgbClr val="2C6672"/>
              </a:buClr>
              <a:defRPr/>
            </a:pPr>
            <a:endParaRPr lang="fr-FR" sz="1100" dirty="0">
              <a:solidFill>
                <a:prstClr val="black">
                  <a:lumMod val="85000"/>
                  <a:lumOff val="15000"/>
                </a:prstClr>
              </a:solidFill>
              <a:ea typeface="Helvetica Neue" panose="02000503000000020004" pitchFamily="2" charset="0"/>
              <a:cs typeface="Helvetica Neue" panose="02000503000000020004" pitchFamily="2" charset="0"/>
            </a:endParaRPr>
          </a:p>
          <a:p>
            <a:pPr marL="177800" lvl="0" indent="-177800" algn="r">
              <a:spcAft>
                <a:spcPts val="600"/>
              </a:spcAft>
              <a:buClr>
                <a:srgbClr val="258BA4"/>
              </a:buClr>
              <a:buFont typeface="Police système"/>
              <a:buChar char="●"/>
              <a:defRPr/>
            </a:pPr>
            <a:r>
              <a:rPr lang="fr-FR" sz="1100" b="1" dirty="0">
                <a:solidFill>
                  <a:prstClr val="black">
                    <a:lumMod val="85000"/>
                    <a:lumOff val="15000"/>
                  </a:prstClr>
                </a:solidFill>
                <a:ea typeface="Helvetica Neue" panose="02000503000000020004" pitchFamily="2" charset="0"/>
                <a:cs typeface="Helvetica Neue" panose="02000503000000020004" pitchFamily="2" charset="0"/>
              </a:rPr>
              <a:t>Gestion des incidents fournisseurs : </a:t>
            </a:r>
            <a:r>
              <a:rPr lang="fr-FR" sz="1100" dirty="0">
                <a:solidFill>
                  <a:prstClr val="black">
                    <a:lumMod val="85000"/>
                    <a:lumOff val="15000"/>
                  </a:prstClr>
                </a:solidFill>
                <a:ea typeface="Helvetica Neue" panose="02000503000000020004" pitchFamily="2" charset="0"/>
                <a:cs typeface="Helvetica Neue" panose="02000503000000020004" pitchFamily="2" charset="0"/>
              </a:rPr>
              <a:t>permet de recenser les erreurs de livraison, les ruptures fournisseurs, les erreurs de facturation. L’objectif est également d’assurer la résolution de ces incidents. Les incidents redondants ou graves doivent faire l’objet d’une fiche d’amélioration et peuvent déboucher sur des changements de fournisseurs.</a:t>
            </a:r>
          </a:p>
          <a:p>
            <a:pPr marL="177800" lvl="0" indent="-177800" algn="r">
              <a:spcAft>
                <a:spcPts val="600"/>
              </a:spcAft>
              <a:buClr>
                <a:srgbClr val="2C6672"/>
              </a:buClr>
              <a:buFont typeface="Police système"/>
              <a:buChar char="●"/>
              <a:defRPr/>
            </a:pPr>
            <a:endParaRPr lang="fr-FR" sz="1100" dirty="0">
              <a:solidFill>
                <a:prstClr val="black">
                  <a:lumMod val="85000"/>
                  <a:lumOff val="15000"/>
                </a:prstClr>
              </a:solidFill>
              <a:ea typeface="Helvetica Neue" panose="02000503000000020004" pitchFamily="2" charset="0"/>
              <a:cs typeface="Helvetica Neue" panose="02000503000000020004" pitchFamily="2" charset="0"/>
            </a:endParaRPr>
          </a:p>
          <a:p>
            <a:pPr marL="177800" lvl="0" indent="-177800" algn="r">
              <a:spcAft>
                <a:spcPts val="600"/>
              </a:spcAft>
              <a:buClr>
                <a:srgbClr val="258BA4"/>
              </a:buClr>
              <a:buFont typeface="Police système"/>
              <a:buChar char="●"/>
              <a:defRPr/>
            </a:pPr>
            <a:r>
              <a:rPr lang="fr-FR" sz="1100" b="1" dirty="0">
                <a:solidFill>
                  <a:prstClr val="black">
                    <a:lumMod val="85000"/>
                    <a:lumOff val="15000"/>
                  </a:prstClr>
                </a:solidFill>
                <a:ea typeface="Helvetica Neue" panose="02000503000000020004" pitchFamily="2" charset="0"/>
                <a:cs typeface="Helvetica Neue" panose="02000503000000020004" pitchFamily="2" charset="0"/>
              </a:rPr>
              <a:t>Gestion des incidents divers : </a:t>
            </a:r>
            <a:r>
              <a:rPr lang="fr-FR" sz="1100" dirty="0">
                <a:solidFill>
                  <a:prstClr val="black">
                    <a:lumMod val="85000"/>
                    <a:lumOff val="15000"/>
                  </a:prstClr>
                </a:solidFill>
                <a:ea typeface="Helvetica Neue" panose="02000503000000020004" pitchFamily="2" charset="0"/>
                <a:cs typeface="Helvetica Neue" panose="02000503000000020004" pitchFamily="2" charset="0"/>
              </a:rPr>
              <a:t>permet de recenser les erreurs autres que celles liées aux fournisseurs ou à la </a:t>
            </a:r>
            <a:r>
              <a:rPr lang="fr-FR" sz="1100" dirty="0" smtClean="0">
                <a:ea typeface="Helvetica Neue" panose="02000503000000020004" pitchFamily="2" charset="0"/>
                <a:cs typeface="Helvetica Neue" panose="02000503000000020004" pitchFamily="2" charset="0"/>
              </a:rPr>
              <a:t>délivrance (il peut s’agir de plaintes ou réclamations clients par exemple). </a:t>
            </a:r>
            <a:r>
              <a:rPr lang="fr-FR" sz="1100" dirty="0">
                <a:solidFill>
                  <a:prstClr val="black">
                    <a:lumMod val="85000"/>
                    <a:lumOff val="15000"/>
                  </a:prstClr>
                </a:solidFill>
                <a:ea typeface="Helvetica Neue" panose="02000503000000020004" pitchFamily="2" charset="0"/>
                <a:cs typeface="Helvetica Neue" panose="02000503000000020004" pitchFamily="2" charset="0"/>
              </a:rPr>
              <a:t>Les incidents à relever sont ceux qui nécessitent d’être résolus et/ou prévenus à l’avenir. </a:t>
            </a:r>
          </a:p>
        </p:txBody>
      </p:sp>
      <p:sp>
        <p:nvSpPr>
          <p:cNvPr id="4" name="Rectangle 3">
            <a:extLst>
              <a:ext uri="{FF2B5EF4-FFF2-40B4-BE49-F238E27FC236}">
                <a16:creationId xmlns:a16="http://schemas.microsoft.com/office/drawing/2014/main" id="{08B91E9F-8C2D-4B59-9B0E-26014A5B61CA}"/>
              </a:ext>
            </a:extLst>
          </p:cNvPr>
          <p:cNvSpPr/>
          <p:nvPr/>
        </p:nvSpPr>
        <p:spPr>
          <a:xfrm>
            <a:off x="2616492" y="6989287"/>
            <a:ext cx="2832827" cy="369332"/>
          </a:xfrm>
          <a:prstGeom prst="rect">
            <a:avLst/>
          </a:prstGeom>
        </p:spPr>
        <p:txBody>
          <a:bodyPr wrap="none">
            <a:spAutoFit/>
          </a:bodyPr>
          <a:lstStyle/>
          <a:p>
            <a:pPr indent="-285718">
              <a:spcAft>
                <a:spcPts val="600"/>
              </a:spcAft>
              <a:defRPr/>
            </a:pPr>
            <a:r>
              <a:rPr lang="fr-FR" dirty="0">
                <a:solidFill>
                  <a:schemeClr val="accent2"/>
                </a:solidFill>
                <a:latin typeface="Helvetica Neue" panose="02000503000000020004" pitchFamily="2" charset="0"/>
                <a:ea typeface="Helvetica Neue" panose="02000503000000020004" pitchFamily="2" charset="0"/>
                <a:cs typeface="Helvetica Neue" panose="02000503000000020004" pitchFamily="2" charset="0"/>
              </a:rPr>
              <a:t>La Fiche d’Amélioration :</a:t>
            </a:r>
          </a:p>
        </p:txBody>
      </p:sp>
      <p:pic>
        <p:nvPicPr>
          <p:cNvPr id="6" name="Image 5">
            <a:extLst>
              <a:ext uri="{FF2B5EF4-FFF2-40B4-BE49-F238E27FC236}">
                <a16:creationId xmlns:a16="http://schemas.microsoft.com/office/drawing/2014/main" id="{55008D01-4C91-4040-B840-E2D1DBFAD038}"/>
              </a:ext>
            </a:extLst>
          </p:cNvPr>
          <p:cNvPicPr>
            <a:picLocks noChangeAspect="1"/>
          </p:cNvPicPr>
          <p:nvPr/>
        </p:nvPicPr>
        <p:blipFill>
          <a:blip r:embed="rId2" cstate="hqprint">
            <a:extLst>
              <a:ext uri="{28A0092B-C50C-407E-A947-70E740481C1C}">
                <a14:useLocalDpi xmlns:a14="http://schemas.microsoft.com/office/drawing/2010/main" val="0"/>
              </a:ext>
            </a:extLst>
          </a:blip>
          <a:srcRect/>
          <a:stretch/>
        </p:blipFill>
        <p:spPr>
          <a:xfrm>
            <a:off x="3821313" y="5095030"/>
            <a:ext cx="2022116" cy="1399927"/>
          </a:xfrm>
          <a:prstGeom prst="rect">
            <a:avLst/>
          </a:prstGeom>
          <a:ln>
            <a:noFill/>
          </a:ln>
          <a:effectLst>
            <a:outerShdw blurRad="292100" dist="139700" dir="2700000" algn="tl" rotWithShape="0">
              <a:srgbClr val="333333">
                <a:alpha val="65000"/>
              </a:srgbClr>
            </a:outerShdw>
          </a:effectLst>
        </p:spPr>
      </p:pic>
      <p:pic>
        <p:nvPicPr>
          <p:cNvPr id="8" name="Image 7">
            <a:extLst>
              <a:ext uri="{FF2B5EF4-FFF2-40B4-BE49-F238E27FC236}">
                <a16:creationId xmlns:a16="http://schemas.microsoft.com/office/drawing/2014/main" id="{77A11E2E-2405-4DE7-AB89-AEFA5EC3179E}"/>
              </a:ext>
            </a:extLst>
          </p:cNvPr>
          <p:cNvPicPr>
            <a:picLocks noChangeAspect="1"/>
          </p:cNvPicPr>
          <p:nvPr/>
        </p:nvPicPr>
        <p:blipFill>
          <a:blip r:embed="rId3" cstate="hqprint">
            <a:extLst>
              <a:ext uri="{28A0092B-C50C-407E-A947-70E740481C1C}">
                <a14:useLocalDpi xmlns:a14="http://schemas.microsoft.com/office/drawing/2010/main" val="0"/>
              </a:ext>
            </a:extLst>
          </a:blip>
          <a:srcRect/>
          <a:stretch/>
        </p:blipFill>
        <p:spPr>
          <a:xfrm>
            <a:off x="3821313" y="1872522"/>
            <a:ext cx="2022116" cy="1399927"/>
          </a:xfrm>
          <a:prstGeom prst="rect">
            <a:avLst/>
          </a:prstGeom>
          <a:ln>
            <a:noFill/>
          </a:ln>
          <a:effectLst>
            <a:outerShdw blurRad="292100" dist="139700" dir="2700000" algn="tl" rotWithShape="0">
              <a:srgbClr val="333333">
                <a:alpha val="65000"/>
              </a:srgbClr>
            </a:outerShdw>
          </a:effectLst>
        </p:spPr>
      </p:pic>
      <p:pic>
        <p:nvPicPr>
          <p:cNvPr id="17" name="Image 16">
            <a:extLst>
              <a:ext uri="{FF2B5EF4-FFF2-40B4-BE49-F238E27FC236}">
                <a16:creationId xmlns:a16="http://schemas.microsoft.com/office/drawing/2014/main" id="{E4CA61B9-FBCE-4E08-B026-864AEF0B200A}"/>
              </a:ext>
            </a:extLst>
          </p:cNvPr>
          <p:cNvPicPr>
            <a:picLocks noChangeAspect="1"/>
          </p:cNvPicPr>
          <p:nvPr/>
        </p:nvPicPr>
        <p:blipFill>
          <a:blip r:embed="rId4" cstate="hqprint">
            <a:extLst>
              <a:ext uri="{28A0092B-C50C-407E-A947-70E740481C1C}">
                <a14:useLocalDpi xmlns:a14="http://schemas.microsoft.com/office/drawing/2010/main" val="0"/>
              </a:ext>
            </a:extLst>
          </a:blip>
          <a:srcRect/>
          <a:stretch/>
        </p:blipFill>
        <p:spPr>
          <a:xfrm>
            <a:off x="3821313" y="3506153"/>
            <a:ext cx="2022116" cy="1399927"/>
          </a:xfrm>
          <a:prstGeom prst="rect">
            <a:avLst/>
          </a:prstGeom>
          <a:ln>
            <a:noFill/>
          </a:ln>
          <a:effectLst>
            <a:outerShdw blurRad="292100" dist="139700" dir="2700000" algn="tl" rotWithShape="0">
              <a:srgbClr val="333333">
                <a:alpha val="65000"/>
              </a:srgbClr>
            </a:outerShdw>
          </a:effectLst>
        </p:spPr>
      </p:pic>
      <p:pic>
        <p:nvPicPr>
          <p:cNvPr id="18" name="Image 17">
            <a:extLst>
              <a:ext uri="{FF2B5EF4-FFF2-40B4-BE49-F238E27FC236}">
                <a16:creationId xmlns:a16="http://schemas.microsoft.com/office/drawing/2014/main" id="{94BECE60-386E-49F3-90C2-675D0EE99547}"/>
              </a:ext>
            </a:extLst>
          </p:cNvPr>
          <p:cNvPicPr>
            <a:picLocks noChangeAspect="1"/>
          </p:cNvPicPr>
          <p:nvPr/>
        </p:nvPicPr>
        <p:blipFill>
          <a:blip r:embed="rId5" cstate="hqprint">
            <a:extLst>
              <a:ext uri="{28A0092B-C50C-407E-A947-70E740481C1C}">
                <a14:useLocalDpi xmlns:a14="http://schemas.microsoft.com/office/drawing/2010/main" val="0"/>
              </a:ext>
            </a:extLst>
          </a:blip>
          <a:srcRect/>
          <a:stretch/>
        </p:blipFill>
        <p:spPr>
          <a:xfrm>
            <a:off x="862623" y="6989287"/>
            <a:ext cx="1512425" cy="2184613"/>
          </a:xfrm>
          <a:prstGeom prst="rect">
            <a:avLst/>
          </a:prstGeom>
          <a:ln>
            <a:noFill/>
          </a:ln>
          <a:effectLst>
            <a:outerShdw blurRad="292100" dist="139700" dir="2700000" algn="tl" rotWithShape="0">
              <a:srgbClr val="333333">
                <a:alpha val="65000"/>
              </a:srgbClr>
            </a:outerShdw>
          </a:effectLst>
        </p:spPr>
      </p:pic>
      <p:cxnSp>
        <p:nvCxnSpPr>
          <p:cNvPr id="20" name="Connecteur droit 19">
            <a:extLst>
              <a:ext uri="{FF2B5EF4-FFF2-40B4-BE49-F238E27FC236}">
                <a16:creationId xmlns:a16="http://schemas.microsoft.com/office/drawing/2014/main" id="{06F1DF41-E32A-4C36-963C-BBB151EC0FF7}"/>
              </a:ext>
            </a:extLst>
          </p:cNvPr>
          <p:cNvCxnSpPr/>
          <p:nvPr/>
        </p:nvCxnSpPr>
        <p:spPr>
          <a:xfrm>
            <a:off x="351022" y="6872025"/>
            <a:ext cx="6155956" cy="0"/>
          </a:xfrm>
          <a:prstGeom prst="line">
            <a:avLst/>
          </a:prstGeom>
          <a:ln>
            <a:solidFill>
              <a:srgbClr val="595959"/>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00408936"/>
      </p:ext>
    </p:extLst>
  </p:cSld>
  <p:clrMapOvr>
    <a:masterClrMapping/>
  </p:clrMapOvr>
</p:sld>
</file>

<file path=ppt/theme/theme1.xml><?xml version="1.0" encoding="utf-8"?>
<a:theme xmlns:a="http://schemas.openxmlformats.org/drawingml/2006/main" name="Thème Office">
  <a:themeElements>
    <a:clrScheme name="CNOP - TH4">
      <a:dk1>
        <a:sysClr val="windowText" lastClr="000000"/>
      </a:dk1>
      <a:lt1>
        <a:sysClr val="window" lastClr="FFFFFF"/>
      </a:lt1>
      <a:dk2>
        <a:srgbClr val="292929"/>
      </a:dk2>
      <a:lt2>
        <a:srgbClr val="E3DED1"/>
      </a:lt2>
      <a:accent1>
        <a:srgbClr val="3CADF2"/>
      </a:accent1>
      <a:accent2>
        <a:srgbClr val="258BA4"/>
      </a:accent2>
      <a:accent3>
        <a:srgbClr val="258BA4"/>
      </a:accent3>
      <a:accent4>
        <a:srgbClr val="029676"/>
      </a:accent4>
      <a:accent5>
        <a:srgbClr val="4AB5C4"/>
      </a:accent5>
      <a:accent6>
        <a:srgbClr val="CCCC00"/>
      </a:accent6>
      <a:hlink>
        <a:srgbClr val="6B9F25"/>
      </a:hlink>
      <a:folHlink>
        <a:srgbClr val="BA6906"/>
      </a:folHlink>
    </a:clrScheme>
    <a:fontScheme name="Standard">
      <a:majorFont>
        <a:latin typeface="Helvetica Light"/>
        <a:ea typeface=""/>
        <a:cs typeface=""/>
      </a:majorFont>
      <a:minorFont>
        <a:latin typeface="Helvetica Light"/>
        <a:ea typeface=""/>
        <a:cs typeface=""/>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2328</TotalTime>
  <Words>522</Words>
  <Application>Microsoft Office PowerPoint</Application>
  <PresentationFormat>Format A4 (210 x 297 mm)</PresentationFormat>
  <Paragraphs>43</Paragraphs>
  <Slides>2</Slides>
  <Notes>0</Notes>
  <HiddenSlides>0</HiddenSlides>
  <MMClips>0</MMClips>
  <ScaleCrop>false</ScaleCrop>
  <HeadingPairs>
    <vt:vector size="6" baseType="variant">
      <vt:variant>
        <vt:lpstr>Polices utilisées</vt:lpstr>
      </vt:variant>
      <vt:variant>
        <vt:i4>8</vt:i4>
      </vt:variant>
      <vt:variant>
        <vt:lpstr>Thème</vt:lpstr>
      </vt:variant>
      <vt:variant>
        <vt:i4>1</vt:i4>
      </vt:variant>
      <vt:variant>
        <vt:lpstr>Titres des diapositives</vt:lpstr>
      </vt:variant>
      <vt:variant>
        <vt:i4>2</vt:i4>
      </vt:variant>
    </vt:vector>
  </HeadingPairs>
  <TitlesOfParts>
    <vt:vector size="11" baseType="lpstr">
      <vt:lpstr>.Lucida Grande UI Regular</vt:lpstr>
      <vt:lpstr>Arial</vt:lpstr>
      <vt:lpstr>Calibri</vt:lpstr>
      <vt:lpstr>Helvetica Light</vt:lpstr>
      <vt:lpstr>Helvetica Neue</vt:lpstr>
      <vt:lpstr>Police système</vt:lpstr>
      <vt:lpstr>Wingdings</vt:lpstr>
      <vt:lpstr>Wingdings 2</vt:lpstr>
      <vt:lpstr>Thème Office</vt:lpstr>
      <vt:lpstr>M12. Détecter les Incidents &amp; Améliorer sa pratique</vt:lpstr>
      <vt:lpstr>M12. Détecter les Incidents &amp; Améliorer sa pratique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Schellenberg Frédéric</dc:creator>
  <cp:lastModifiedBy>Cécile LUGAND</cp:lastModifiedBy>
  <cp:revision>95</cp:revision>
  <dcterms:created xsi:type="dcterms:W3CDTF">2019-09-09T06:31:24Z</dcterms:created>
  <dcterms:modified xsi:type="dcterms:W3CDTF">2024-01-31T08:49:35Z</dcterms:modified>
</cp:coreProperties>
</file>