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3" r:id="rId1"/>
  </p:sldMasterIdLst>
  <p:notesMasterIdLst>
    <p:notesMasterId r:id="rId4"/>
  </p:notesMasterIdLst>
  <p:sldIdLst>
    <p:sldId id="259" r:id="rId2"/>
    <p:sldId id="260" r:id="rId3"/>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06" userDrawn="1">
          <p15:clr>
            <a:srgbClr val="A4A3A4"/>
          </p15:clr>
        </p15:guide>
        <p15:guide id="2" pos="23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F3F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55" autoAdjust="0"/>
    <p:restoredTop sz="94575"/>
  </p:normalViewPr>
  <p:slideViewPr>
    <p:cSldViewPr snapToGrid="0">
      <p:cViewPr>
        <p:scale>
          <a:sx n="150" d="100"/>
          <a:sy n="150" d="100"/>
        </p:scale>
        <p:origin x="1446" y="-5340"/>
      </p:cViewPr>
      <p:guideLst>
        <p:guide orient="horz" pos="706"/>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F89E7D-7BD7-2140-936A-F37B5FC833D0}" type="datetimeFigureOut">
              <a:rPr lang="fr-FR" smtClean="0"/>
              <a:t>20/03/2026</a:t>
            </a:fld>
            <a:endParaRPr lang="fr-FR"/>
          </a:p>
        </p:txBody>
      </p:sp>
      <p:sp>
        <p:nvSpPr>
          <p:cNvPr id="4" name="Espace réservé de l'image des diapositives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543146-8646-4440-8AE6-AAF59580FB8D}" type="slidenum">
              <a:rPr lang="fr-FR" smtClean="0"/>
              <a:t>‹N°›</a:t>
            </a:fld>
            <a:endParaRPr lang="fr-FR"/>
          </a:p>
        </p:txBody>
      </p:sp>
    </p:spTree>
    <p:extLst>
      <p:ext uri="{BB962C8B-B14F-4D97-AF65-F5344CB8AC3E}">
        <p14:creationId xmlns:p14="http://schemas.microsoft.com/office/powerpoint/2010/main" val="3476110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64586" y="468000"/>
            <a:ext cx="5929058" cy="499917"/>
          </a:xfrm>
        </p:spPr>
        <p:txBody>
          <a:bodyPr/>
          <a:lstStyle>
            <a:lvl1pPr>
              <a:defRPr>
                <a:solidFill>
                  <a:schemeClr val="accent1"/>
                </a:solidFill>
                <a:latin typeface="Arial" panose="020B0604020202020204" pitchFamily="34" charset="0"/>
                <a:cs typeface="Arial" panose="020B0604020202020204" pitchFamily="34" charset="0"/>
              </a:defRPr>
            </a:lvl1pPr>
          </a:lstStyle>
          <a:p>
            <a:r>
              <a:rPr lang="fr-FR" dirty="0"/>
              <a:t>MÉMO</a:t>
            </a:r>
            <a:endParaRPr lang="en-US" dirty="0"/>
          </a:p>
        </p:txBody>
      </p:sp>
      <p:sp>
        <p:nvSpPr>
          <p:cNvPr id="3" name="Content Placeholder 2"/>
          <p:cNvSpPr>
            <a:spLocks noGrp="1"/>
          </p:cNvSpPr>
          <p:nvPr>
            <p:ph idx="1"/>
          </p:nvPr>
        </p:nvSpPr>
        <p:spPr>
          <a:xfrm>
            <a:off x="756619" y="2627705"/>
            <a:ext cx="6046437" cy="1787956"/>
          </a:xfrm>
          <a:prstGeom prst="rect">
            <a:avLst/>
          </a:prstGeom>
        </p:spPr>
        <p:txBody>
          <a:bodyPr lIns="0" tIns="0" rIns="0" bIns="0">
            <a:noAutofit/>
          </a:bodyPr>
          <a:lstStyle>
            <a:lvl1pPr>
              <a:buFontTx/>
              <a:buNone/>
              <a:defRPr sz="2400" b="0" i="0">
                <a:solidFill>
                  <a:schemeClr val="accent1"/>
                </a:solidFill>
                <a:latin typeface="Arial" panose="020B0604020202020204" pitchFamily="34" charset="0"/>
                <a:cs typeface="Arial" panose="020B0604020202020204" pitchFamily="34" charset="0"/>
              </a:defRPr>
            </a:lvl1pPr>
            <a:lvl2pPr marL="151200" indent="-152984" algn="ctr">
              <a:lnSpc>
                <a:spcPts val="1320"/>
              </a:lnSpc>
              <a:spcBef>
                <a:spcPts val="0"/>
              </a:spcBef>
              <a:buClr>
                <a:schemeClr val="accent2"/>
              </a:buClr>
              <a:buFontTx/>
              <a:buNone/>
              <a:defRPr sz="1100" b="1" i="0">
                <a:solidFill>
                  <a:schemeClr val="accent2"/>
                </a:solidFill>
                <a:latin typeface="Arial" panose="020B0604020202020204" pitchFamily="34" charset="0"/>
                <a:cs typeface="Arial" panose="020B0604020202020204" pitchFamily="34" charset="0"/>
              </a:defRPr>
            </a:lvl2pPr>
            <a:lvl3pPr marL="288000" indent="-97200">
              <a:lnSpc>
                <a:spcPts val="1320"/>
              </a:lnSpc>
              <a:spcBef>
                <a:spcPts val="0"/>
              </a:spcBef>
              <a:buFont typeface="Arial" panose="020B0604020202020204" pitchFamily="34" charset="0"/>
              <a:buChar char="•"/>
              <a:defRPr sz="1100" b="0" i="0">
                <a:latin typeface="Arial" panose="020B0604020202020204" pitchFamily="34" charset="0"/>
                <a:cs typeface="Arial" panose="020B0604020202020204" pitchFamily="34" charset="0"/>
              </a:defRPr>
            </a:lvl3pPr>
            <a:lvl4pPr marL="180000">
              <a:lnSpc>
                <a:spcPts val="1320"/>
              </a:lnSpc>
              <a:spcBef>
                <a:spcPts val="0"/>
              </a:spcBef>
              <a:buFontTx/>
              <a:buNone/>
              <a:defRPr sz="1100" b="0" i="0">
                <a:latin typeface="Arial" panose="020B0604020202020204" pitchFamily="34" charset="0"/>
                <a:cs typeface="Arial" panose="020B0604020202020204" pitchFamily="34" charset="0"/>
              </a:defRPr>
            </a:lvl4pPr>
            <a:lvl5pPr>
              <a:buFontTx/>
              <a:buNone/>
              <a:defRPr sz="1100">
                <a:latin typeface="Azo Sans" panose="020B0603030503020204" pitchFamily="34" charset="77"/>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Date Placeholder 3"/>
          <p:cNvSpPr>
            <a:spLocks noGrp="1"/>
          </p:cNvSpPr>
          <p:nvPr>
            <p:ph type="dt" sz="half" idx="10"/>
          </p:nvPr>
        </p:nvSpPr>
        <p:spPr/>
        <p:txBody>
          <a:bodyPr/>
          <a:lstStyle>
            <a:lvl1pPr>
              <a:defRPr>
                <a:solidFill>
                  <a:schemeClr val="accent1"/>
                </a:solidFill>
              </a:defRPr>
            </a:lvl1pPr>
          </a:lstStyle>
          <a:p>
            <a:r>
              <a:rPr lang="fr-FR"/>
              <a:t>Version 2.2 / Mois année </a:t>
            </a:r>
            <a:endParaRPr lang="en-US" dirty="0"/>
          </a:p>
        </p:txBody>
      </p:sp>
      <p:sp>
        <p:nvSpPr>
          <p:cNvPr id="5" name="Footer Placeholder 4"/>
          <p:cNvSpPr>
            <a:spLocks noGrp="1"/>
          </p:cNvSpPr>
          <p:nvPr>
            <p:ph type="ftr" sz="quarter" idx="11"/>
          </p:nvPr>
        </p:nvSpPr>
        <p:spPr>
          <a:xfrm>
            <a:off x="665603" y="9979818"/>
            <a:ext cx="2131036" cy="409702"/>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‹N°›</a:t>
            </a:fld>
            <a:r>
              <a:rPr lang="en-US" dirty="0"/>
              <a:t>/2</a:t>
            </a:r>
            <a:endParaRPr lang="en-US" dirty="0">
              <a:latin typeface="Arial" panose="020B0604020202020204" pitchFamily="34" charset="0"/>
              <a:cs typeface="Arial" panose="020B0604020202020204" pitchFamily="34" charset="0"/>
            </a:endParaRPr>
          </a:p>
        </p:txBody>
      </p:sp>
      <p:sp>
        <p:nvSpPr>
          <p:cNvPr id="8" name="Espace réservé du texte 7">
            <a:extLst>
              <a:ext uri="{FF2B5EF4-FFF2-40B4-BE49-F238E27FC236}">
                <a16:creationId xmlns:a16="http://schemas.microsoft.com/office/drawing/2014/main" id="{7FB36146-7DD3-D62B-56A5-D59463281CD5}"/>
              </a:ext>
            </a:extLst>
          </p:cNvPr>
          <p:cNvSpPr>
            <a:spLocks noGrp="1"/>
          </p:cNvSpPr>
          <p:nvPr>
            <p:ph type="body" sz="quarter" idx="13" hasCustomPrompt="1"/>
          </p:nvPr>
        </p:nvSpPr>
        <p:spPr>
          <a:xfrm>
            <a:off x="365126" y="938026"/>
            <a:ext cx="4878388" cy="720000"/>
          </a:xfrm>
          <a:prstGeom prst="rect">
            <a:avLst/>
          </a:prstGeom>
          <a:ln w="3175">
            <a:solidFill>
              <a:schemeClr val="accent1"/>
            </a:solidFill>
          </a:ln>
        </p:spPr>
        <p:txBody>
          <a:bodyPr lIns="72000" tIns="0" rIns="0" bIns="0" anchor="ctr">
            <a:noAutofit/>
          </a:bodyPr>
          <a:lstStyle>
            <a:lvl1pPr>
              <a:buFontTx/>
              <a:buNone/>
              <a:defRPr sz="1600" b="0">
                <a:solidFill>
                  <a:schemeClr val="accent1"/>
                </a:solidFill>
                <a:latin typeface="Arial" panose="020B0604020202020204" pitchFamily="34" charset="0"/>
                <a:cs typeface="Arial" panose="020B0604020202020204" pitchFamily="34" charset="0"/>
              </a:defRPr>
            </a:lvl1pPr>
            <a:lvl2pPr>
              <a:buFontTx/>
              <a:buNone/>
              <a:defRPr>
                <a:latin typeface="Azo Sans" panose="020B0603030503020204" pitchFamily="34" charset="77"/>
              </a:defRPr>
            </a:lvl2pPr>
            <a:lvl3pPr>
              <a:buFontTx/>
              <a:buNone/>
              <a:defRPr>
                <a:latin typeface="Azo Sans" panose="020B0603030503020204" pitchFamily="34" charset="77"/>
              </a:defRPr>
            </a:lvl3pPr>
            <a:lvl4pPr>
              <a:buFontTx/>
              <a:buNone/>
              <a:defRPr>
                <a:latin typeface="Azo Sans" panose="020B0603030503020204" pitchFamily="34" charset="77"/>
              </a:defRPr>
            </a:lvl4pPr>
            <a:lvl5pPr>
              <a:buFontTx/>
              <a:buNone/>
              <a:defRPr>
                <a:latin typeface="Azo Sans" panose="020B0603030503020204" pitchFamily="34" charset="77"/>
              </a:defRPr>
            </a:lvl5pPr>
          </a:lstStyle>
          <a:p>
            <a:pPr lvl="0"/>
            <a:r>
              <a:rPr lang="fr-FR" dirty="0"/>
              <a:t>C09. Le Double contrôle, en pratique :</a:t>
            </a:r>
          </a:p>
        </p:txBody>
      </p:sp>
      <p:sp>
        <p:nvSpPr>
          <p:cNvPr id="10" name="Espace réservé du texte 9">
            <a:extLst>
              <a:ext uri="{FF2B5EF4-FFF2-40B4-BE49-F238E27FC236}">
                <a16:creationId xmlns:a16="http://schemas.microsoft.com/office/drawing/2014/main" id="{0148CBA0-6226-CE1E-2226-4E116497AEE6}"/>
              </a:ext>
            </a:extLst>
          </p:cNvPr>
          <p:cNvSpPr>
            <a:spLocks noGrp="1"/>
          </p:cNvSpPr>
          <p:nvPr>
            <p:ph type="body" sz="quarter" idx="14" hasCustomPrompt="1"/>
          </p:nvPr>
        </p:nvSpPr>
        <p:spPr>
          <a:xfrm>
            <a:off x="5243513" y="938026"/>
            <a:ext cx="1980000" cy="720000"/>
          </a:xfrm>
          <a:prstGeom prst="rect">
            <a:avLst/>
          </a:prstGeom>
          <a:ln w="3175">
            <a:solidFill>
              <a:schemeClr val="accent1"/>
            </a:solidFill>
          </a:ln>
        </p:spPr>
        <p:txBody>
          <a:bodyPr tIns="72000" rIns="0" bIns="0">
            <a:noAutofit/>
          </a:bodyPr>
          <a:lstStyle>
            <a:lvl1pPr>
              <a:buFontTx/>
              <a:buNone/>
              <a:defRPr sz="700">
                <a:solidFill>
                  <a:schemeClr val="accent1"/>
                </a:solidFill>
                <a:latin typeface="Arial" panose="020B0604020202020204" pitchFamily="34" charset="0"/>
                <a:cs typeface="Arial" panose="020B0604020202020204" pitchFamily="34" charset="0"/>
              </a:defRPr>
            </a:lvl1pPr>
            <a:lvl2pPr>
              <a:buFontTx/>
              <a:buNone/>
              <a:defRPr sz="800">
                <a:solidFill>
                  <a:schemeClr val="accent2"/>
                </a:solidFill>
                <a:latin typeface="Azo Sans" panose="020B0603030503020204" pitchFamily="34" charset="77"/>
              </a:defRPr>
            </a:lvl2pPr>
            <a:lvl3pPr>
              <a:buFontTx/>
              <a:buNone/>
              <a:defRPr sz="800">
                <a:solidFill>
                  <a:schemeClr val="accent2"/>
                </a:solidFill>
                <a:latin typeface="Azo Sans" panose="020B0603030503020204" pitchFamily="34" charset="77"/>
              </a:defRPr>
            </a:lvl3pPr>
            <a:lvl4pPr>
              <a:buFontTx/>
              <a:buNone/>
              <a:defRPr sz="800">
                <a:solidFill>
                  <a:schemeClr val="accent2"/>
                </a:solidFill>
                <a:latin typeface="Azo Sans" panose="020B0603030503020204" pitchFamily="34" charset="77"/>
              </a:defRPr>
            </a:lvl4pPr>
            <a:lvl5pPr>
              <a:buFontTx/>
              <a:buNone/>
              <a:defRPr sz="800">
                <a:solidFill>
                  <a:schemeClr val="accent2"/>
                </a:solidFill>
                <a:latin typeface="Azo Sans" panose="020B0603030503020204" pitchFamily="34" charset="77"/>
              </a:defRPr>
            </a:lvl5pPr>
          </a:lstStyle>
          <a:p>
            <a:pPr lvl="0"/>
            <a:r>
              <a:rPr lang="fr-FR" dirty="0"/>
              <a:t>Pharmacie :</a:t>
            </a:r>
          </a:p>
        </p:txBody>
      </p:sp>
      <p:sp>
        <p:nvSpPr>
          <p:cNvPr id="11" name="Espace réservé du texte 9">
            <a:extLst>
              <a:ext uri="{FF2B5EF4-FFF2-40B4-BE49-F238E27FC236}">
                <a16:creationId xmlns:a16="http://schemas.microsoft.com/office/drawing/2014/main" id="{AC9BA212-F7B9-DE76-EF9B-39E211483347}"/>
              </a:ext>
            </a:extLst>
          </p:cNvPr>
          <p:cNvSpPr>
            <a:spLocks noGrp="1"/>
          </p:cNvSpPr>
          <p:nvPr>
            <p:ph type="body" sz="quarter" idx="15" hasCustomPrompt="1"/>
          </p:nvPr>
        </p:nvSpPr>
        <p:spPr>
          <a:xfrm>
            <a:off x="5243513" y="1675672"/>
            <a:ext cx="1980000" cy="188847"/>
          </a:xfrm>
          <a:prstGeom prst="rect">
            <a:avLst/>
          </a:prstGeom>
          <a:ln w="3175">
            <a:noFill/>
          </a:ln>
        </p:spPr>
        <p:txBody>
          <a:bodyPr tIns="36000" rIns="0" bIns="0">
            <a:noAutofit/>
          </a:bodyPr>
          <a:lstStyle>
            <a:lvl1pPr>
              <a:buFontTx/>
              <a:buNone/>
              <a:defRPr sz="700" i="1">
                <a:solidFill>
                  <a:schemeClr val="accent1"/>
                </a:solidFill>
                <a:latin typeface="Arial" panose="020B0604020202020204" pitchFamily="34" charset="0"/>
                <a:cs typeface="Arial" panose="020B0604020202020204" pitchFamily="34" charset="0"/>
              </a:defRPr>
            </a:lvl1pPr>
            <a:lvl2pPr>
              <a:buFontTx/>
              <a:buNone/>
              <a:defRPr sz="800">
                <a:solidFill>
                  <a:schemeClr val="accent2"/>
                </a:solidFill>
                <a:latin typeface="Azo Sans" panose="020B0603030503020204" pitchFamily="34" charset="77"/>
              </a:defRPr>
            </a:lvl2pPr>
            <a:lvl3pPr>
              <a:buFontTx/>
              <a:buNone/>
              <a:defRPr sz="800">
                <a:solidFill>
                  <a:schemeClr val="accent2"/>
                </a:solidFill>
                <a:latin typeface="Azo Sans" panose="020B0603030503020204" pitchFamily="34" charset="77"/>
              </a:defRPr>
            </a:lvl3pPr>
            <a:lvl4pPr>
              <a:buFontTx/>
              <a:buNone/>
              <a:defRPr sz="800">
                <a:solidFill>
                  <a:schemeClr val="accent2"/>
                </a:solidFill>
                <a:latin typeface="Azo Sans" panose="020B0603030503020204" pitchFamily="34" charset="77"/>
              </a:defRPr>
            </a:lvl4pPr>
            <a:lvl5pPr>
              <a:buFontTx/>
              <a:buNone/>
              <a:defRPr sz="800">
                <a:solidFill>
                  <a:schemeClr val="accent2"/>
                </a:solidFill>
                <a:latin typeface="Azo Sans" panose="020B0603030503020204" pitchFamily="34" charset="77"/>
              </a:defRPr>
            </a:lvl5pPr>
          </a:lstStyle>
          <a:p>
            <a:pPr lvl="0"/>
            <a:r>
              <a:rPr lang="fr-FR" dirty="0"/>
              <a:t>Personnaliser l’en-tête</a:t>
            </a:r>
          </a:p>
        </p:txBody>
      </p:sp>
      <p:sp>
        <p:nvSpPr>
          <p:cNvPr id="12" name="Footer Placeholder 4">
            <a:extLst>
              <a:ext uri="{FF2B5EF4-FFF2-40B4-BE49-F238E27FC236}">
                <a16:creationId xmlns:a16="http://schemas.microsoft.com/office/drawing/2014/main" id="{14855720-B7EE-7E2C-4646-76E2F9F892AF}"/>
              </a:ext>
            </a:extLst>
          </p:cNvPr>
          <p:cNvSpPr txBox="1">
            <a:spLocks/>
          </p:cNvSpPr>
          <p:nvPr userDrawn="1"/>
        </p:nvSpPr>
        <p:spPr>
          <a:xfrm>
            <a:off x="3005042" y="9979818"/>
            <a:ext cx="2131036"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325809183"/>
      </p:ext>
    </p:extLst>
  </p:cSld>
  <p:clrMapOvr>
    <a:masterClrMapping/>
  </p:clrMapOvr>
  <p:extLst>
    <p:ext uri="{DCECCB84-F9BA-43D5-87BE-67443E8EF086}">
      <p15:sldGuideLst xmlns:p15="http://schemas.microsoft.com/office/powerpoint/2012/main">
        <p15:guide id="1" orient="horz" pos="3367">
          <p15:clr>
            <a:srgbClr val="FBAE40"/>
          </p15:clr>
        </p15:guide>
        <p15:guide id="2" pos="238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4586" y="468000"/>
            <a:ext cx="3091850" cy="499917"/>
          </a:xfrm>
          <a:prstGeom prst="rect">
            <a:avLst/>
          </a:prstGeom>
        </p:spPr>
        <p:txBody>
          <a:bodyPr vert="horz" lIns="0" tIns="0" rIns="0" bIns="0" rtlCol="0" anchor="ctr">
            <a:noAutofit/>
          </a:bodyPr>
          <a:lstStyle/>
          <a:p>
            <a:r>
              <a:rPr lang="fr-FR" dirty="0"/>
              <a:t>MÉMO</a:t>
            </a:r>
            <a:endParaRPr lang="en-US" dirty="0"/>
          </a:p>
        </p:txBody>
      </p:sp>
      <p:sp>
        <p:nvSpPr>
          <p:cNvPr id="4" name="Date Placeholder 3"/>
          <p:cNvSpPr>
            <a:spLocks noGrp="1"/>
          </p:cNvSpPr>
          <p:nvPr>
            <p:ph type="dt" sz="half" idx="2"/>
          </p:nvPr>
        </p:nvSpPr>
        <p:spPr>
          <a:xfrm>
            <a:off x="662824" y="10401255"/>
            <a:ext cx="1700927" cy="161841"/>
          </a:xfrm>
          <a:prstGeom prst="rect">
            <a:avLst/>
          </a:prstGeom>
        </p:spPr>
        <p:txBody>
          <a:bodyPr vert="horz" lIns="0" tIns="36000" rIns="0" bIns="0" rtlCol="0" anchor="t"/>
          <a:lstStyle>
            <a:lvl1pPr algn="l">
              <a:defRPr sz="700">
                <a:solidFill>
                  <a:schemeClr val="accent1"/>
                </a:solidFill>
                <a:latin typeface="Arial" panose="020B0604020202020204" pitchFamily="34" charset="0"/>
                <a:cs typeface="Arial" panose="020B0604020202020204" pitchFamily="34" charset="0"/>
              </a:defRPr>
            </a:lvl1pPr>
          </a:lstStyle>
          <a:p>
            <a:r>
              <a:rPr lang="fr-FR" dirty="0"/>
              <a:t>Version 2.2 / Mois année </a:t>
            </a:r>
            <a:endParaRPr lang="en-US" dirty="0"/>
          </a:p>
        </p:txBody>
      </p:sp>
      <p:sp>
        <p:nvSpPr>
          <p:cNvPr id="5" name="Footer Placeholder 4"/>
          <p:cNvSpPr>
            <a:spLocks noGrp="1"/>
          </p:cNvSpPr>
          <p:nvPr>
            <p:ph type="ftr" sz="quarter" idx="3"/>
          </p:nvPr>
        </p:nvSpPr>
        <p:spPr>
          <a:xfrm>
            <a:off x="665603" y="9979818"/>
            <a:ext cx="2131036" cy="409702"/>
          </a:xfrm>
          <a:prstGeom prst="rect">
            <a:avLst/>
          </a:prstGeom>
        </p:spPr>
        <p:txBody>
          <a:bodyPr vert="horz" lIns="0" tIns="46800" rIns="0" bIns="0" rtlCol="0" anchor="t"/>
          <a:lstStyle>
            <a:lvl1pPr algn="l">
              <a:defRPr sz="700" b="1" i="0">
                <a:solidFill>
                  <a:schemeClr val="tx1"/>
                </a:solidFill>
                <a:latin typeface="Arial" panose="020B0604020202020204" pitchFamily="34" charset="0"/>
                <a:cs typeface="Arial" panose="020B0604020202020204" pitchFamily="34" charset="0"/>
              </a:defRPr>
            </a:lvl1pPr>
          </a:lstStyle>
          <a:p>
            <a:endParaRPr lang="en-US" b="1"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4"/>
          </p:nvPr>
        </p:nvSpPr>
        <p:spPr>
          <a:xfrm>
            <a:off x="6626431" y="10395457"/>
            <a:ext cx="587829" cy="177501"/>
          </a:xfrm>
          <a:prstGeom prst="rect">
            <a:avLst/>
          </a:prstGeom>
        </p:spPr>
        <p:txBody>
          <a:bodyPr vert="horz" lIns="0" tIns="36000" rIns="0" bIns="0" rtlCol="0" anchor="t"/>
          <a:lstStyle>
            <a:lvl1pPr algn="r">
              <a:defRPr sz="700" b="1" i="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‹N°›</a:t>
            </a:fld>
            <a:r>
              <a:rPr lang="en-US" dirty="0"/>
              <a:t>/2</a:t>
            </a:r>
            <a:endParaRPr lang="en-US" dirty="0">
              <a:latin typeface="Arial" panose="020B0604020202020204" pitchFamily="34" charset="0"/>
              <a:cs typeface="Arial" panose="020B0604020202020204" pitchFamily="34" charset="0"/>
            </a:endParaRPr>
          </a:p>
        </p:txBody>
      </p:sp>
      <p:pic>
        <p:nvPicPr>
          <p:cNvPr id="10" name="Image 9">
            <a:extLst>
              <a:ext uri="{FF2B5EF4-FFF2-40B4-BE49-F238E27FC236}">
                <a16:creationId xmlns:a16="http://schemas.microsoft.com/office/drawing/2014/main" id="{0A061ADE-C662-5848-4D24-73ABEE516F00}"/>
              </a:ext>
            </a:extLst>
          </p:cNvPr>
          <p:cNvPicPr>
            <a:picLocks noChangeAspect="1"/>
          </p:cNvPicPr>
          <p:nvPr userDrawn="1"/>
        </p:nvPicPr>
        <p:blipFill>
          <a:blip r:embed="rId3"/>
          <a:stretch>
            <a:fillRect/>
          </a:stretch>
        </p:blipFill>
        <p:spPr>
          <a:xfrm>
            <a:off x="6189483" y="423493"/>
            <a:ext cx="1066800" cy="457200"/>
          </a:xfrm>
          <a:prstGeom prst="rect">
            <a:avLst/>
          </a:prstGeom>
        </p:spPr>
      </p:pic>
      <p:cxnSp>
        <p:nvCxnSpPr>
          <p:cNvPr id="12" name="Connecteur droit 11">
            <a:extLst>
              <a:ext uri="{FF2B5EF4-FFF2-40B4-BE49-F238E27FC236}">
                <a16:creationId xmlns:a16="http://schemas.microsoft.com/office/drawing/2014/main" id="{A6D05801-FC9C-BDA2-75CB-72ADB9C6AA5A}"/>
              </a:ext>
            </a:extLst>
          </p:cNvPr>
          <p:cNvCxnSpPr>
            <a:cxnSpLocks/>
          </p:cNvCxnSpPr>
          <p:nvPr userDrawn="1"/>
        </p:nvCxnSpPr>
        <p:spPr>
          <a:xfrm>
            <a:off x="650948" y="9979821"/>
            <a:ext cx="6563312" cy="0"/>
          </a:xfrm>
          <a:prstGeom prst="line">
            <a:avLst/>
          </a:prstGeom>
          <a:ln w="6350">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21" name="Connecteur droit 20">
            <a:extLst>
              <a:ext uri="{FF2B5EF4-FFF2-40B4-BE49-F238E27FC236}">
                <a16:creationId xmlns:a16="http://schemas.microsoft.com/office/drawing/2014/main" id="{6E0DDFF9-EDA2-C9E9-CFDD-E556AFD2A828}"/>
              </a:ext>
            </a:extLst>
          </p:cNvPr>
          <p:cNvCxnSpPr>
            <a:cxnSpLocks/>
          </p:cNvCxnSpPr>
          <p:nvPr userDrawn="1"/>
        </p:nvCxnSpPr>
        <p:spPr>
          <a:xfrm>
            <a:off x="650948" y="10389519"/>
            <a:ext cx="6563312" cy="0"/>
          </a:xfrm>
          <a:prstGeom prst="line">
            <a:avLst/>
          </a:prstGeom>
          <a:ln w="6350">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23" name="Connecteur droit 22">
            <a:extLst>
              <a:ext uri="{FF2B5EF4-FFF2-40B4-BE49-F238E27FC236}">
                <a16:creationId xmlns:a16="http://schemas.microsoft.com/office/drawing/2014/main" id="{8FBEEB2C-90AF-7E0A-956E-AA06CC259101}"/>
              </a:ext>
            </a:extLst>
          </p:cNvPr>
          <p:cNvCxnSpPr>
            <a:cxnSpLocks/>
          </p:cNvCxnSpPr>
          <p:nvPr userDrawn="1"/>
        </p:nvCxnSpPr>
        <p:spPr>
          <a:xfrm>
            <a:off x="2796639" y="10050383"/>
            <a:ext cx="0" cy="287088"/>
          </a:xfrm>
          <a:prstGeom prst="line">
            <a:avLst/>
          </a:prstGeom>
          <a:ln w="6350">
            <a:solidFill>
              <a:schemeClr val="accent1"/>
            </a:solidFill>
          </a:ln>
        </p:spPr>
        <p:style>
          <a:lnRef idx="2">
            <a:schemeClr val="accent1"/>
          </a:lnRef>
          <a:fillRef idx="0">
            <a:schemeClr val="accent1"/>
          </a:fillRef>
          <a:effectRef idx="1">
            <a:schemeClr val="accent1"/>
          </a:effectRef>
          <a:fontRef idx="minor">
            <a:schemeClr val="tx1"/>
          </a:fontRef>
        </p:style>
      </p:cxnSp>
      <p:sp>
        <p:nvSpPr>
          <p:cNvPr id="27" name="Espace réservé du texte 26">
            <a:extLst>
              <a:ext uri="{FF2B5EF4-FFF2-40B4-BE49-F238E27FC236}">
                <a16:creationId xmlns:a16="http://schemas.microsoft.com/office/drawing/2014/main" id="{593E12C0-24B4-C04C-A10A-F9BFD7F6BC96}"/>
              </a:ext>
            </a:extLst>
          </p:cNvPr>
          <p:cNvSpPr>
            <a:spLocks noGrp="1"/>
          </p:cNvSpPr>
          <p:nvPr>
            <p:ph type="body" idx="1"/>
          </p:nvPr>
        </p:nvSpPr>
        <p:spPr>
          <a:xfrm>
            <a:off x="2811294" y="9983386"/>
            <a:ext cx="2722851" cy="406131"/>
          </a:xfrm>
          <a:prstGeom prst="rect">
            <a:avLst/>
          </a:prstGeom>
        </p:spPr>
        <p:txBody>
          <a:bodyPr vert="horz" lIns="72000" tIns="46800" rIns="0" bIns="0" rtlCol="0">
            <a:noAutofit/>
          </a:bodyPr>
          <a:lstStyle/>
          <a:p>
            <a:pPr lvl="0"/>
            <a:r>
              <a:rPr lang="fr-FR" dirty="0"/>
              <a:t>Cliquez pour modifier les styles du texte du masque</a:t>
            </a:r>
          </a:p>
          <a:p>
            <a:pPr lvl="1"/>
            <a:r>
              <a:rPr lang="fr-FR" dirty="0"/>
              <a:t>Deuxième niveau</a:t>
            </a:r>
          </a:p>
        </p:txBody>
      </p:sp>
    </p:spTree>
    <p:extLst>
      <p:ext uri="{BB962C8B-B14F-4D97-AF65-F5344CB8AC3E}">
        <p14:creationId xmlns:p14="http://schemas.microsoft.com/office/powerpoint/2010/main" val="2102396325"/>
      </p:ext>
    </p:extLst>
  </p:cSld>
  <p:clrMap bg1="lt1" tx1="dk1" bg2="lt2" tx2="dk2" accent1="accent1" accent2="accent2" accent3="accent3" accent4="accent4" accent5="accent5" accent6="accent6" hlink="hlink" folHlink="folHlink"/>
  <p:sldLayoutIdLst>
    <p:sldLayoutId id="2147483665" r:id="rId1"/>
  </p:sldLayoutIdLst>
  <p:hf hdr="0"/>
  <p:txStyles>
    <p:titleStyle>
      <a:lvl1pPr algn="l" defTabSz="755934" rtl="0" eaLnBrk="1" latinLnBrk="0" hangingPunct="1">
        <a:lnSpc>
          <a:spcPct val="90000"/>
        </a:lnSpc>
        <a:spcBef>
          <a:spcPct val="0"/>
        </a:spcBef>
        <a:buNone/>
        <a:defRPr sz="4000" b="1" i="0" kern="1200" cap="all" baseline="0">
          <a:solidFill>
            <a:schemeClr val="accent1"/>
          </a:solidFill>
          <a:latin typeface="Arial" panose="020B0604020202020204" pitchFamily="34" charset="0"/>
          <a:ea typeface="+mj-ea"/>
          <a:cs typeface="Arial" panose="020B0604020202020204" pitchFamily="34" charset="0"/>
        </a:defRPr>
      </a:lvl1pPr>
    </p:titleStyle>
    <p:bodyStyle>
      <a:lvl1pPr marL="0" indent="0" algn="l" defTabSz="755934" rtl="0" eaLnBrk="1" latinLnBrk="0" hangingPunct="1">
        <a:lnSpc>
          <a:spcPct val="90000"/>
        </a:lnSpc>
        <a:spcBef>
          <a:spcPts val="0"/>
        </a:spcBef>
        <a:spcAft>
          <a:spcPts val="300"/>
        </a:spcAft>
        <a:buFontTx/>
        <a:buNone/>
        <a:defRPr sz="700" b="1" kern="1200">
          <a:solidFill>
            <a:schemeClr val="tx1"/>
          </a:solidFill>
          <a:latin typeface="Arial" panose="020B0604020202020204" pitchFamily="34" charset="0"/>
          <a:ea typeface="+mn-ea"/>
          <a:cs typeface="Arial" panose="020B0604020202020204" pitchFamily="34" charset="0"/>
        </a:defRPr>
      </a:lvl1pPr>
      <a:lvl2pPr marL="0" indent="0" algn="l" defTabSz="755934" rtl="0" eaLnBrk="1" latinLnBrk="0" hangingPunct="1">
        <a:lnSpc>
          <a:spcPct val="90000"/>
        </a:lnSpc>
        <a:spcBef>
          <a:spcPts val="0"/>
        </a:spcBef>
        <a:buFontTx/>
        <a:buNone/>
        <a:defRPr sz="700" b="0" i="0" kern="1200">
          <a:solidFill>
            <a:schemeClr val="tx1"/>
          </a:solidFill>
          <a:latin typeface="Arial" panose="020B0604020202020204" pitchFamily="34" charset="0"/>
          <a:ea typeface="+mn-ea"/>
          <a:cs typeface="Arial" panose="020B0604020202020204" pitchFamily="34" charset="0"/>
        </a:defRPr>
      </a:lvl2pPr>
      <a:lvl3pPr marL="755934"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3pPr>
      <a:lvl4pPr marL="1133901"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4pPr>
      <a:lvl5pPr marL="1511869"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555"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svg"/></Relationships>
</file>

<file path=ppt/slides/_rels/slide2.xml.rels><?xml version="1.0" encoding="UTF-8" standalone="yes"?>
<Relationships xmlns="http://schemas.openxmlformats.org/package/2006/relationships"><Relationship Id="rId8" Type="http://schemas.openxmlformats.org/officeDocument/2006/relationships/image" Target="../media/image3.emf"/><Relationship Id="rId7" Type="http://schemas.openxmlformats.org/officeDocument/2006/relationships/image" Target="../media/image5.svg"/><Relationship Id="rId2" Type="http://schemas.openxmlformats.org/officeDocument/2006/relationships/image" Target="../media/image2.png"/><Relationship Id="rId1" Type="http://schemas.openxmlformats.org/officeDocument/2006/relationships/slideLayout" Target="../slideLayouts/slideLayout1.xml"/><Relationship Id="rId11" Type="http://schemas.openxmlformats.org/officeDocument/2006/relationships/image" Target="../media/image6.emf"/><Relationship Id="rId10" Type="http://schemas.openxmlformats.org/officeDocument/2006/relationships/image" Target="../media/image5.emf"/><Relationship Id="rId9"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2A6561-608E-EFA5-6E3F-28BF3FD6F58C}"/>
              </a:ext>
            </a:extLst>
          </p:cNvPr>
          <p:cNvSpPr>
            <a:spLocks noGrp="1"/>
          </p:cNvSpPr>
          <p:nvPr>
            <p:ph type="title"/>
          </p:nvPr>
        </p:nvSpPr>
        <p:spPr>
          <a:xfrm>
            <a:off x="360000" y="396000"/>
            <a:ext cx="5929058" cy="499917"/>
          </a:xfrm>
        </p:spPr>
        <p:txBody>
          <a:bodyPr/>
          <a:lstStyle/>
          <a:p>
            <a:r>
              <a:rPr lang="fr-FR" dirty="0"/>
              <a:t>mémo</a:t>
            </a:r>
          </a:p>
        </p:txBody>
      </p:sp>
      <p:sp>
        <p:nvSpPr>
          <p:cNvPr id="3" name="Espace réservé du contenu 2">
            <a:extLst>
              <a:ext uri="{FF2B5EF4-FFF2-40B4-BE49-F238E27FC236}">
                <a16:creationId xmlns:a16="http://schemas.microsoft.com/office/drawing/2014/main" id="{6B22F8DC-FE66-F0E9-108A-5CE9C2F7E4EB}"/>
              </a:ext>
            </a:extLst>
          </p:cNvPr>
          <p:cNvSpPr>
            <a:spLocks noGrp="1"/>
          </p:cNvSpPr>
          <p:nvPr>
            <p:ph idx="1"/>
          </p:nvPr>
        </p:nvSpPr>
        <p:spPr>
          <a:xfrm>
            <a:off x="749082" y="1886401"/>
            <a:ext cx="5562320" cy="399096"/>
          </a:xfrm>
        </p:spPr>
        <p:txBody>
          <a:bodyPr/>
          <a:lstStyle/>
          <a:p>
            <a:r>
              <a:rPr lang="fr-FR" sz="2000" dirty="0" smtClean="0"/>
              <a:t>Principes </a:t>
            </a:r>
            <a:r>
              <a:rPr lang="fr-FR" sz="2000" dirty="0"/>
              <a:t>:</a:t>
            </a:r>
          </a:p>
        </p:txBody>
      </p:sp>
      <p:sp>
        <p:nvSpPr>
          <p:cNvPr id="4" name="Espace réservé du numéro de diapositive 3">
            <a:extLst>
              <a:ext uri="{FF2B5EF4-FFF2-40B4-BE49-F238E27FC236}">
                <a16:creationId xmlns:a16="http://schemas.microsoft.com/office/drawing/2014/main" id="{5C19CDE4-F5E8-F1BB-443D-044C5A04F6C2}"/>
              </a:ext>
            </a:extLst>
          </p:cNvPr>
          <p:cNvSpPr>
            <a:spLocks noGrp="1"/>
          </p:cNvSpPr>
          <p:nvPr>
            <p:ph type="sldNum" sz="quarter" idx="12"/>
          </p:nvPr>
        </p:nvSpPr>
        <p:spPr/>
        <p:txBody>
          <a:bodyPr/>
          <a:lstStyle/>
          <a:p>
            <a:fld id="{48F63A3B-78C7-47BE-AE5E-E10140E04643}" type="slidenum">
              <a:rPr lang="en-US" smtClean="0"/>
              <a:pPr/>
              <a:t>1</a:t>
            </a:fld>
            <a:r>
              <a:rPr lang="en-US" dirty="0"/>
              <a:t>/2</a:t>
            </a:r>
          </a:p>
        </p:txBody>
      </p:sp>
      <p:sp>
        <p:nvSpPr>
          <p:cNvPr id="5" name="Espace réservé du texte 4">
            <a:extLst>
              <a:ext uri="{FF2B5EF4-FFF2-40B4-BE49-F238E27FC236}">
                <a16:creationId xmlns:a16="http://schemas.microsoft.com/office/drawing/2014/main" id="{F476FF2F-64DC-76CB-7A2D-98B44E0F163B}"/>
              </a:ext>
            </a:extLst>
          </p:cNvPr>
          <p:cNvSpPr>
            <a:spLocks noGrp="1"/>
          </p:cNvSpPr>
          <p:nvPr>
            <p:ph type="body" sz="quarter" idx="13"/>
          </p:nvPr>
        </p:nvSpPr>
        <p:spPr/>
        <p:txBody>
          <a:bodyPr/>
          <a:lstStyle/>
          <a:p>
            <a:r>
              <a:rPr lang="fr-FR" b="1" dirty="0"/>
              <a:t>M.12 </a:t>
            </a:r>
            <a:r>
              <a:rPr lang="fr-FR" dirty="0"/>
              <a:t>Détection des </a:t>
            </a:r>
            <a:r>
              <a:rPr lang="fr-FR" dirty="0"/>
              <a:t>incidents à l’officine et </a:t>
            </a:r>
            <a:r>
              <a:rPr lang="fr-FR" dirty="0"/>
              <a:t>amélioration des pratiques</a:t>
            </a:r>
            <a:endParaRPr lang="fr-FR" dirty="0"/>
          </a:p>
        </p:txBody>
      </p:sp>
      <p:sp>
        <p:nvSpPr>
          <p:cNvPr id="6" name="Espace réservé du texte 5">
            <a:extLst>
              <a:ext uri="{FF2B5EF4-FFF2-40B4-BE49-F238E27FC236}">
                <a16:creationId xmlns:a16="http://schemas.microsoft.com/office/drawing/2014/main" id="{44EBF844-3015-7D8F-607C-C8D2D2B12022}"/>
              </a:ext>
            </a:extLst>
          </p:cNvPr>
          <p:cNvSpPr>
            <a:spLocks noGrp="1"/>
          </p:cNvSpPr>
          <p:nvPr>
            <p:ph type="body" sz="quarter" idx="14"/>
          </p:nvPr>
        </p:nvSpPr>
        <p:spPr/>
        <p:txBody>
          <a:bodyPr/>
          <a:lstStyle/>
          <a:p>
            <a:r>
              <a:rPr lang="fr-FR" dirty="0"/>
              <a:t>Pharmacie :</a:t>
            </a:r>
          </a:p>
        </p:txBody>
      </p:sp>
      <p:sp>
        <p:nvSpPr>
          <p:cNvPr id="7" name="Espace réservé du texte 6">
            <a:extLst>
              <a:ext uri="{FF2B5EF4-FFF2-40B4-BE49-F238E27FC236}">
                <a16:creationId xmlns:a16="http://schemas.microsoft.com/office/drawing/2014/main" id="{F602130F-85FB-5806-6A54-BC1EE03F7936}"/>
              </a:ext>
            </a:extLst>
          </p:cNvPr>
          <p:cNvSpPr>
            <a:spLocks noGrp="1"/>
          </p:cNvSpPr>
          <p:nvPr>
            <p:ph type="body" sz="quarter" idx="15"/>
          </p:nvPr>
        </p:nvSpPr>
        <p:spPr/>
        <p:txBody>
          <a:bodyPr/>
          <a:lstStyle/>
          <a:p>
            <a:r>
              <a:rPr lang="fr-FR" b="0" dirty="0"/>
              <a:t>Personnaliser l’en-tête</a:t>
            </a:r>
          </a:p>
        </p:txBody>
      </p:sp>
      <p:sp>
        <p:nvSpPr>
          <p:cNvPr id="29" name="Espace réservé de la date 28">
            <a:extLst>
              <a:ext uri="{FF2B5EF4-FFF2-40B4-BE49-F238E27FC236}">
                <a16:creationId xmlns:a16="http://schemas.microsoft.com/office/drawing/2014/main" id="{1984E629-75CB-E67F-64B3-41EB75180F3E}"/>
              </a:ext>
            </a:extLst>
          </p:cNvPr>
          <p:cNvSpPr>
            <a:spLocks noGrp="1"/>
          </p:cNvSpPr>
          <p:nvPr>
            <p:ph type="dt" sz="half" idx="10"/>
          </p:nvPr>
        </p:nvSpPr>
        <p:spPr/>
        <p:txBody>
          <a:bodyPr/>
          <a:lstStyle/>
          <a:p>
            <a:r>
              <a:rPr lang="fr-FR" dirty="0" smtClean="0"/>
              <a:t>Version </a:t>
            </a:r>
            <a:r>
              <a:rPr lang="fr-FR" dirty="0" smtClean="0"/>
              <a:t>3.10</a:t>
            </a:r>
            <a:r>
              <a:rPr lang="fr-FR" dirty="0" smtClean="0">
                <a:solidFill>
                  <a:schemeClr val="tx1"/>
                </a:solidFill>
              </a:rPr>
              <a:t> </a:t>
            </a:r>
            <a:r>
              <a:rPr lang="fr-FR" dirty="0">
                <a:solidFill>
                  <a:schemeClr val="tx1"/>
                </a:solidFill>
              </a:rPr>
              <a:t>/</a:t>
            </a:r>
            <a:r>
              <a:rPr lang="fr-FR" dirty="0"/>
              <a:t> </a:t>
            </a:r>
            <a:r>
              <a:rPr lang="fr-FR" dirty="0" smtClean="0"/>
              <a:t>Mars </a:t>
            </a:r>
            <a:r>
              <a:rPr lang="fr-FR" dirty="0" smtClean="0"/>
              <a:t>2026</a:t>
            </a:r>
            <a:endParaRPr lang="en-US" dirty="0"/>
          </a:p>
        </p:txBody>
      </p:sp>
      <p:sp>
        <p:nvSpPr>
          <p:cNvPr id="30" name="Espace réservé du pied de page 29">
            <a:extLst>
              <a:ext uri="{FF2B5EF4-FFF2-40B4-BE49-F238E27FC236}">
                <a16:creationId xmlns:a16="http://schemas.microsoft.com/office/drawing/2014/main" id="{6D1954D0-F1E8-BC9A-14A1-A49C9365635C}"/>
              </a:ext>
            </a:extLst>
          </p:cNvPr>
          <p:cNvSpPr>
            <a:spLocks noGrp="1"/>
          </p:cNvSpPr>
          <p:nvPr>
            <p:ph type="ftr" sz="quarter" idx="11"/>
          </p:nvPr>
        </p:nvSpPr>
        <p:spPr>
          <a:xfrm>
            <a:off x="683118" y="9979818"/>
            <a:ext cx="2131036" cy="409702"/>
          </a:xfrm>
        </p:spPr>
        <p:txBody>
          <a:bodyPr/>
          <a:lstStyle/>
          <a:p>
            <a:r>
              <a:rPr lang="en-US" dirty="0" smtClean="0"/>
              <a:t>Sous-theme : </a:t>
            </a:r>
          </a:p>
          <a:p>
            <a:r>
              <a:rPr lang="fr-FR" b="0" dirty="0"/>
              <a:t>4.6 Gestion du système de qualité</a:t>
            </a:r>
            <a:endParaRPr lang="en-US" b="0" dirty="0"/>
          </a:p>
        </p:txBody>
      </p:sp>
      <p:sp>
        <p:nvSpPr>
          <p:cNvPr id="47" name="Espace réservé du pied de page 29">
            <a:extLst>
              <a:ext uri="{FF2B5EF4-FFF2-40B4-BE49-F238E27FC236}">
                <a16:creationId xmlns:a16="http://schemas.microsoft.com/office/drawing/2014/main" id="{D3434E79-A65F-A99C-4B77-9B29037F4446}"/>
              </a:ext>
            </a:extLst>
          </p:cNvPr>
          <p:cNvSpPr txBox="1">
            <a:spLocks/>
          </p:cNvSpPr>
          <p:nvPr/>
        </p:nvSpPr>
        <p:spPr>
          <a:xfrm>
            <a:off x="2988389" y="9979818"/>
            <a:ext cx="4070930"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 : </a:t>
            </a:r>
          </a:p>
          <a:p>
            <a:r>
              <a:rPr lang="en-US" dirty="0" smtClean="0">
                <a:latin typeface="Arial" panose="020B0604020202020204" pitchFamily="34" charset="0"/>
                <a:cs typeface="Arial" panose="020B0604020202020204" pitchFamily="34" charset="0"/>
              </a:rPr>
              <a:t>Principe 47 : </a:t>
            </a:r>
            <a:r>
              <a:rPr lang="en-US" dirty="0" err="1" smtClean="0">
                <a:latin typeface="Arial" panose="020B0604020202020204" pitchFamily="34" charset="0"/>
                <a:cs typeface="Arial" panose="020B0604020202020204" pitchFamily="34" charset="0"/>
              </a:rPr>
              <a:t>Gestion</a:t>
            </a:r>
            <a:r>
              <a:rPr lang="en-US" dirty="0" smtClean="0">
                <a:latin typeface="Arial" panose="020B0604020202020204" pitchFamily="34" charset="0"/>
                <a:cs typeface="Arial" panose="020B0604020202020204" pitchFamily="34" charset="0"/>
              </a:rPr>
              <a:t> des </a:t>
            </a:r>
            <a:r>
              <a:rPr lang="en-US" dirty="0" err="1" smtClean="0">
                <a:latin typeface="Arial" panose="020B0604020202020204" pitchFamily="34" charset="0"/>
                <a:cs typeface="Arial" panose="020B0604020202020204" pitchFamily="34" charset="0"/>
              </a:rPr>
              <a:t>dysfonctionnements</a:t>
            </a:r>
            <a:r>
              <a:rPr lang="en-US" dirty="0" smtClean="0">
                <a:latin typeface="Arial" panose="020B0604020202020204" pitchFamily="34" charset="0"/>
                <a:cs typeface="Arial" panose="020B0604020202020204" pitchFamily="34" charset="0"/>
              </a:rPr>
              <a:t> et fiches de </a:t>
            </a:r>
            <a:r>
              <a:rPr lang="en-US" dirty="0" err="1" smtClean="0">
                <a:latin typeface="Arial" panose="020B0604020202020204" pitchFamily="34" charset="0"/>
                <a:cs typeface="Arial" panose="020B0604020202020204" pitchFamily="34" charset="0"/>
              </a:rPr>
              <a:t>progrès</a:t>
            </a:r>
            <a:r>
              <a:rPr lang="en-US" dirty="0" smtClean="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sp>
        <p:nvSpPr>
          <p:cNvPr id="48" name="Espace réservé du contenu 2">
            <a:extLst>
              <a:ext uri="{FF2B5EF4-FFF2-40B4-BE49-F238E27FC236}">
                <a16:creationId xmlns:a16="http://schemas.microsoft.com/office/drawing/2014/main" id="{ED0E3B48-A700-5838-DBEB-054168CDB5CB}"/>
              </a:ext>
            </a:extLst>
          </p:cNvPr>
          <p:cNvSpPr txBox="1">
            <a:spLocks/>
          </p:cNvSpPr>
          <p:nvPr/>
        </p:nvSpPr>
        <p:spPr>
          <a:xfrm>
            <a:off x="477434" y="2349569"/>
            <a:ext cx="6746079" cy="1871877"/>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285750" indent="-285750" algn="just">
              <a:buClr>
                <a:srgbClr val="2C6672"/>
              </a:buClr>
              <a:buFont typeface=".Lucida Grande UI Regular"/>
              <a:buChar char="►"/>
            </a:pPr>
            <a:r>
              <a:rPr lang="fr-FR" dirty="0">
                <a:solidFill>
                  <a:schemeClr val="tx1"/>
                </a:solidFill>
                <a:latin typeface="Arial" panose="020B0604020202020204" pitchFamily="34" charset="0"/>
                <a:cs typeface="Arial" panose="020B0604020202020204" pitchFamily="34" charset="0"/>
              </a:rPr>
              <a:t>La gestion des dysfonctionnements permet d’identifier des défaillances d’un processus et de mettre en place des actions correctives et </a:t>
            </a:r>
            <a:r>
              <a:rPr lang="fr-FR" dirty="0" smtClean="0">
                <a:solidFill>
                  <a:schemeClr val="tx1"/>
                </a:solidFill>
                <a:latin typeface="Arial" panose="020B0604020202020204" pitchFamily="34" charset="0"/>
                <a:cs typeface="Arial" panose="020B0604020202020204" pitchFamily="34" charset="0"/>
              </a:rPr>
              <a:t>préventives : </a:t>
            </a:r>
            <a:endParaRPr lang="fr-FR" dirty="0">
              <a:solidFill>
                <a:schemeClr val="tx1"/>
              </a:solidFill>
              <a:latin typeface="Arial" panose="020B0604020202020204" pitchFamily="34" charset="0"/>
              <a:cs typeface="Arial" panose="020B0604020202020204" pitchFamily="34" charset="0"/>
            </a:endParaRPr>
          </a:p>
          <a:p>
            <a:pPr marL="436950" lvl="1" indent="-285750" algn="just">
              <a:buClr>
                <a:srgbClr val="2C6672"/>
              </a:buClr>
              <a:buFont typeface="Wingdings" panose="05000000000000000000" pitchFamily="2" charset="2"/>
              <a:buChar char="Ø"/>
            </a:pPr>
            <a:r>
              <a:rPr lang="fr-FR" dirty="0">
                <a:solidFill>
                  <a:schemeClr val="tx1"/>
                </a:solidFill>
                <a:latin typeface="Arial" panose="020B0604020202020204" pitchFamily="34" charset="0"/>
                <a:cs typeface="Arial" panose="020B0604020202020204" pitchFamily="34" charset="0"/>
              </a:rPr>
              <a:t>Les </a:t>
            </a:r>
            <a:r>
              <a:rPr lang="fr-FR" dirty="0">
                <a:latin typeface="Arial" panose="020B0604020202020204" pitchFamily="34" charset="0"/>
                <a:cs typeface="Arial" panose="020B0604020202020204" pitchFamily="34" charset="0"/>
              </a:rPr>
              <a:t>actions préventives </a:t>
            </a:r>
            <a:r>
              <a:rPr lang="fr-FR" dirty="0" smtClean="0">
                <a:latin typeface="Arial" panose="020B0604020202020204" pitchFamily="34" charset="0"/>
                <a:cs typeface="Arial" panose="020B0604020202020204" pitchFamily="34" charset="0"/>
              </a:rPr>
              <a:t>permettent </a:t>
            </a:r>
            <a:r>
              <a:rPr lang="fr-FR" dirty="0">
                <a:latin typeface="Arial" panose="020B0604020202020204" pitchFamily="34" charset="0"/>
                <a:cs typeface="Arial" panose="020B0604020202020204" pitchFamily="34" charset="0"/>
              </a:rPr>
              <a:t>d’éviter que les dysfonctionnements ne se reproduisent et ainsi améliorer l’organisation générale de </a:t>
            </a:r>
            <a:r>
              <a:rPr lang="fr-FR" dirty="0" smtClean="0">
                <a:latin typeface="Arial" panose="020B0604020202020204" pitchFamily="34" charset="0"/>
                <a:cs typeface="Arial" panose="020B0604020202020204" pitchFamily="34" charset="0"/>
              </a:rPr>
              <a:t>l’officine</a:t>
            </a:r>
          </a:p>
          <a:p>
            <a:pPr marL="436950" lvl="1" indent="-285750" algn="just">
              <a:buClr>
                <a:srgbClr val="2C6672"/>
              </a:buClr>
              <a:buFont typeface="Wingdings" panose="05000000000000000000" pitchFamily="2" charset="2"/>
              <a:buChar char="Ø"/>
            </a:pPr>
            <a:r>
              <a:rPr lang="fr-FR" dirty="0" smtClean="0">
                <a:latin typeface="Arial" panose="020B0604020202020204" pitchFamily="34" charset="0"/>
                <a:cs typeface="Arial" panose="020B0604020202020204" pitchFamily="34" charset="0"/>
              </a:rPr>
              <a:t>Les actions correctives sont des mesures destinées </a:t>
            </a:r>
            <a:r>
              <a:rPr lang="fr-FR" dirty="0">
                <a:latin typeface="Arial" panose="020B0604020202020204" pitchFamily="34" charset="0"/>
                <a:cs typeface="Arial" panose="020B0604020202020204" pitchFamily="34" charset="0"/>
              </a:rPr>
              <a:t>à éliminer la cause d’une non-conformité afin </a:t>
            </a:r>
            <a:r>
              <a:rPr lang="fr-FR" dirty="0" smtClean="0">
                <a:latin typeface="Arial" panose="020B0604020202020204" pitchFamily="34" charset="0"/>
                <a:cs typeface="Arial" panose="020B0604020202020204" pitchFamily="34" charset="0"/>
              </a:rPr>
              <a:t>qu’elles ne se reproduisent pas.</a:t>
            </a:r>
            <a:endParaRPr lang="fr-FR" dirty="0">
              <a:latin typeface="Arial" panose="020B0604020202020204" pitchFamily="34" charset="0"/>
              <a:cs typeface="Arial" panose="020B0604020202020204" pitchFamily="34" charset="0"/>
            </a:endParaRPr>
          </a:p>
          <a:p>
            <a:pPr marL="285750" indent="-285750" algn="just">
              <a:buClr>
                <a:srgbClr val="2C6672"/>
              </a:buClr>
              <a:buFont typeface=".Lucida Grande UI Regular"/>
              <a:buChar char="►"/>
            </a:pPr>
            <a:r>
              <a:rPr lang="fr-FR" b="1" dirty="0">
                <a:solidFill>
                  <a:schemeClr val="tx1"/>
                </a:solidFill>
                <a:latin typeface="Arial" panose="020B0604020202020204" pitchFamily="34" charset="0"/>
                <a:cs typeface="Arial" panose="020B0604020202020204" pitchFamily="34" charset="0"/>
              </a:rPr>
              <a:t>Un dysfonctionnement est majeur s’il induit un risque sur la sécurité de l’usager. </a:t>
            </a:r>
            <a:r>
              <a:rPr lang="fr-FR" dirty="0">
                <a:solidFill>
                  <a:schemeClr val="tx1"/>
                </a:solidFill>
                <a:latin typeface="Arial" panose="020B0604020202020204" pitchFamily="34" charset="0"/>
                <a:cs typeface="Arial" panose="020B0604020202020204" pitchFamily="34" charset="0"/>
              </a:rPr>
              <a:t>Il est essentiel de</a:t>
            </a:r>
            <a:r>
              <a:rPr lang="fr-FR" b="1" dirty="0">
                <a:solidFill>
                  <a:schemeClr val="tx1"/>
                </a:solidFill>
                <a:latin typeface="Arial" panose="020B0604020202020204" pitchFamily="34" charset="0"/>
                <a:cs typeface="Arial" panose="020B0604020202020204" pitchFamily="34" charset="0"/>
              </a:rPr>
              <a:t> communiquer à l’équipe</a:t>
            </a:r>
            <a:r>
              <a:rPr lang="fr-FR" dirty="0">
                <a:solidFill>
                  <a:schemeClr val="tx1"/>
                </a:solidFill>
                <a:latin typeface="Arial" panose="020B0604020202020204" pitchFamily="34" charset="0"/>
                <a:cs typeface="Arial" panose="020B0604020202020204" pitchFamily="34" charset="0"/>
              </a:rPr>
              <a:t> les dysfonctionnements et les actions impactant la sécurité de l’usager</a:t>
            </a:r>
          </a:p>
          <a:p>
            <a:pPr algn="just">
              <a:buClr>
                <a:srgbClr val="2C6672"/>
              </a:buClr>
            </a:pPr>
            <a:r>
              <a:rPr lang="fr-FR" dirty="0">
                <a:solidFill>
                  <a:schemeClr val="tx1"/>
                </a:solidFill>
                <a:latin typeface="Arial" panose="020B0604020202020204" pitchFamily="34" charset="0"/>
                <a:cs typeface="Arial" panose="020B0604020202020204" pitchFamily="34" charset="0"/>
              </a:rPr>
              <a:t>	</a:t>
            </a:r>
            <a:r>
              <a:rPr lang="fr-FR" i="1" dirty="0">
                <a:solidFill>
                  <a:schemeClr val="tx1"/>
                </a:solidFill>
                <a:latin typeface="Arial" panose="020B0604020202020204" pitchFamily="34" charset="0"/>
                <a:cs typeface="Arial" panose="020B0604020202020204" pitchFamily="34" charset="0"/>
              </a:rPr>
              <a:t>Par exemple une panne informatique pourra être un incident bénin ou grave</a:t>
            </a:r>
          </a:p>
          <a:p>
            <a:pPr marL="742950" lvl="1" indent="-285750" algn="just">
              <a:buClr>
                <a:srgbClr val="2C6672"/>
              </a:buClr>
              <a:buFont typeface="Wingdings" panose="05000000000000000000" pitchFamily="2" charset="2"/>
              <a:buChar char="§"/>
            </a:pPr>
            <a:r>
              <a:rPr lang="fr-FR" i="1" dirty="0">
                <a:latin typeface="Arial" panose="020B0604020202020204" pitchFamily="34" charset="0"/>
                <a:cs typeface="Arial" panose="020B0604020202020204" pitchFamily="34" charset="0"/>
              </a:rPr>
              <a:t>Un PC en panne et rapidement remplacé n’impactant pas la dispensation : incident bénin</a:t>
            </a:r>
          </a:p>
          <a:p>
            <a:pPr marL="742950" lvl="1" indent="-285750" algn="just">
              <a:buClr>
                <a:srgbClr val="2C6672"/>
              </a:buClr>
              <a:buFont typeface="Wingdings" panose="05000000000000000000" pitchFamily="2" charset="2"/>
              <a:buChar char="§"/>
            </a:pPr>
            <a:r>
              <a:rPr lang="fr-FR" i="1" dirty="0">
                <a:latin typeface="Arial" panose="020B0604020202020204" pitchFamily="34" charset="0"/>
                <a:cs typeface="Arial" panose="020B0604020202020204" pitchFamily="34" charset="0"/>
              </a:rPr>
              <a:t>Une panne du logiciel de dispensation : incident majeur</a:t>
            </a:r>
          </a:p>
        </p:txBody>
      </p:sp>
      <p:grpSp>
        <p:nvGrpSpPr>
          <p:cNvPr id="66" name="Groupe 65">
            <a:extLst>
              <a:ext uri="{FF2B5EF4-FFF2-40B4-BE49-F238E27FC236}">
                <a16:creationId xmlns:a16="http://schemas.microsoft.com/office/drawing/2014/main" id="{9B992498-C5B4-B27E-FC66-A74B208603E1}"/>
              </a:ext>
            </a:extLst>
          </p:cNvPr>
          <p:cNvGrpSpPr/>
          <p:nvPr/>
        </p:nvGrpSpPr>
        <p:grpSpPr>
          <a:xfrm>
            <a:off x="374169" y="1836686"/>
            <a:ext cx="290053" cy="292100"/>
            <a:chOff x="225503" y="2443266"/>
            <a:chExt cx="290053" cy="292100"/>
          </a:xfrm>
        </p:grpSpPr>
        <p:cxnSp>
          <p:nvCxnSpPr>
            <p:cNvPr id="58" name="Connecteur droit 57">
              <a:extLst>
                <a:ext uri="{FF2B5EF4-FFF2-40B4-BE49-F238E27FC236}">
                  <a16:creationId xmlns:a16="http://schemas.microsoft.com/office/drawing/2014/main" id="{11A44A79-ABDA-C96B-FD50-500457ABEDE1}"/>
                </a:ext>
              </a:extLst>
            </p:cNvPr>
            <p:cNvCxnSpPr>
              <a:cxnSpLocks/>
            </p:cNvCxnSpPr>
            <p:nvPr/>
          </p:nvCxnSpPr>
          <p:spPr>
            <a:xfrm>
              <a:off x="225503" y="2443266"/>
              <a:ext cx="290053" cy="185496"/>
            </a:xfrm>
            <a:prstGeom prst="line">
              <a:avLst/>
            </a:prstGeom>
            <a:ln w="12700">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62" name="Connecteur droit 61">
              <a:extLst>
                <a:ext uri="{FF2B5EF4-FFF2-40B4-BE49-F238E27FC236}">
                  <a16:creationId xmlns:a16="http://schemas.microsoft.com/office/drawing/2014/main" id="{CCEDE5B1-3562-A804-982A-9D36E507189E}"/>
                </a:ext>
              </a:extLst>
            </p:cNvPr>
            <p:cNvCxnSpPr>
              <a:cxnSpLocks/>
            </p:cNvCxnSpPr>
            <p:nvPr/>
          </p:nvCxnSpPr>
          <p:spPr>
            <a:xfrm flipV="1">
              <a:off x="350588" y="2629157"/>
              <a:ext cx="158386" cy="106209"/>
            </a:xfrm>
            <a:prstGeom prst="line">
              <a:avLst/>
            </a:prstGeom>
            <a:ln w="12700">
              <a:solidFill>
                <a:schemeClr val="accent1"/>
              </a:solidFill>
            </a:ln>
          </p:spPr>
          <p:style>
            <a:lnRef idx="2">
              <a:schemeClr val="accent1"/>
            </a:lnRef>
            <a:fillRef idx="0">
              <a:schemeClr val="accent1"/>
            </a:fillRef>
            <a:effectRef idx="1">
              <a:schemeClr val="accent1"/>
            </a:effectRef>
            <a:fontRef idx="minor">
              <a:schemeClr val="tx1"/>
            </a:fontRef>
          </p:style>
        </p:cxnSp>
      </p:grpSp>
      <p:pic>
        <p:nvPicPr>
          <p:cNvPr id="8" name="Graphique 7">
            <a:extLst>
              <a:ext uri="{FF2B5EF4-FFF2-40B4-BE49-F238E27FC236}">
                <a16:creationId xmlns:a16="http://schemas.microsoft.com/office/drawing/2014/main" id="{59072EF2-A873-E90C-813B-91FCD58D7A12}"/>
              </a:ext>
            </a:extLst>
          </p:cNvPr>
          <p:cNvPicPr>
            <a:picLocks noChangeAspect="1"/>
          </p:cNvPicPr>
          <p:nvPr/>
        </p:nvPicPr>
        <p:blipFill>
          <a:blip r:embed="rId2">
            <a:extLst>
              <a:ext uri="{96DAC541-7B7A-43D3-8B79-37D633B846F1}">
                <asvg:svgBlip xmlns:asvg="http://schemas.microsoft.com/office/drawing/2016/SVG/main" xmlns="" r:embed="rId5"/>
              </a:ext>
            </a:extLst>
          </a:blip>
          <a:srcRect/>
          <a:stretch/>
        </p:blipFill>
        <p:spPr>
          <a:xfrm>
            <a:off x="183216" y="9954875"/>
            <a:ext cx="354876" cy="490067"/>
          </a:xfrm>
          <a:prstGeom prst="rect">
            <a:avLst/>
          </a:prstGeom>
        </p:spPr>
      </p:pic>
      <p:sp>
        <p:nvSpPr>
          <p:cNvPr id="22" name="Rectangle à coins arrondis 52">
            <a:extLst>
              <a:ext uri="{FF2B5EF4-FFF2-40B4-BE49-F238E27FC236}">
                <a16:creationId xmlns:a16="http://schemas.microsoft.com/office/drawing/2014/main" id="{5B9B0D8E-1188-6343-B5BC-B0B6B6D8A470}"/>
              </a:ext>
            </a:extLst>
          </p:cNvPr>
          <p:cNvSpPr/>
          <p:nvPr/>
        </p:nvSpPr>
        <p:spPr>
          <a:xfrm>
            <a:off x="792407" y="4368775"/>
            <a:ext cx="2129066" cy="340077"/>
          </a:xfrm>
          <a:prstGeom prst="roundRect">
            <a:avLst>
              <a:gd name="adj" fmla="val 0"/>
            </a:avLst>
          </a:prstGeom>
          <a:solidFill>
            <a:schemeClr val="bg1">
              <a:alpha val="69804"/>
            </a:schemeClr>
          </a:solidFill>
          <a:ln w="19050" algn="ctr">
            <a:solidFill>
              <a:srgbClr val="2C6672"/>
            </a:solidFill>
            <a:miter lim="800000"/>
            <a:headEnd/>
            <a:tailEnd/>
          </a:ln>
        </p:spPr>
        <p:txBody>
          <a:bodyPr anchor="ctr"/>
          <a:lstStyle/>
          <a:p>
            <a:pPr algn="ctr">
              <a:buClr>
                <a:srgbClr val="2C6672"/>
              </a:buClr>
            </a:pPr>
            <a:r>
              <a:rPr lang="fr-FR" sz="1100" dirty="0">
                <a:solidFill>
                  <a:schemeClr val="accent1">
                    <a:lumMod val="75000"/>
                  </a:schemeClr>
                </a:solidFill>
                <a:latin typeface="Arial" panose="020B0604020202020204" pitchFamily="34" charset="0"/>
                <a:cs typeface="Arial" panose="020B0604020202020204" pitchFamily="34" charset="0"/>
              </a:rPr>
              <a:t>Un </a:t>
            </a:r>
            <a:r>
              <a:rPr lang="fr-FR" sz="1100" dirty="0" smtClean="0">
                <a:solidFill>
                  <a:schemeClr val="accent1">
                    <a:lumMod val="75000"/>
                  </a:schemeClr>
                </a:solidFill>
                <a:latin typeface="Arial" panose="020B0604020202020204" pitchFamily="34" charset="0"/>
                <a:cs typeface="Arial" panose="020B0604020202020204" pitchFamily="34" charset="0"/>
              </a:rPr>
              <a:t>incident </a:t>
            </a:r>
            <a:r>
              <a:rPr lang="fr-FR" sz="1100" b="1" u="sng" dirty="0">
                <a:solidFill>
                  <a:schemeClr val="accent1">
                    <a:lumMod val="75000"/>
                  </a:schemeClr>
                </a:solidFill>
                <a:latin typeface="Arial" panose="020B0604020202020204" pitchFamily="34" charset="0"/>
                <a:cs typeface="Arial" panose="020B0604020202020204" pitchFamily="34" charset="0"/>
              </a:rPr>
              <a:t>doit</a:t>
            </a:r>
            <a:r>
              <a:rPr lang="fr-FR" sz="1100" b="1" dirty="0">
                <a:solidFill>
                  <a:schemeClr val="accent1">
                    <a:lumMod val="75000"/>
                  </a:schemeClr>
                </a:solidFill>
                <a:latin typeface="Arial" panose="020B0604020202020204" pitchFamily="34" charset="0"/>
                <a:cs typeface="Arial" panose="020B0604020202020204" pitchFamily="34" charset="0"/>
              </a:rPr>
              <a:t> </a:t>
            </a:r>
            <a:r>
              <a:rPr lang="fr-FR" sz="1100" dirty="0">
                <a:solidFill>
                  <a:schemeClr val="accent1">
                    <a:lumMod val="75000"/>
                  </a:schemeClr>
                </a:solidFill>
                <a:latin typeface="Arial" panose="020B0604020202020204" pitchFamily="34" charset="0"/>
                <a:cs typeface="Arial" panose="020B0604020202020204" pitchFamily="34" charset="0"/>
              </a:rPr>
              <a:t>être résolu</a:t>
            </a:r>
          </a:p>
        </p:txBody>
      </p:sp>
      <p:sp>
        <p:nvSpPr>
          <p:cNvPr id="23" name="Rectangle à coins arrondis 52">
            <a:extLst>
              <a:ext uri="{FF2B5EF4-FFF2-40B4-BE49-F238E27FC236}">
                <a16:creationId xmlns:a16="http://schemas.microsoft.com/office/drawing/2014/main" id="{5B9B0D8E-1188-6343-B5BC-B0B6B6D8A470}"/>
              </a:ext>
            </a:extLst>
          </p:cNvPr>
          <p:cNvSpPr/>
          <p:nvPr/>
        </p:nvSpPr>
        <p:spPr>
          <a:xfrm>
            <a:off x="3319066" y="4380661"/>
            <a:ext cx="3797328" cy="356675"/>
          </a:xfrm>
          <a:prstGeom prst="roundRect">
            <a:avLst>
              <a:gd name="adj" fmla="val 0"/>
            </a:avLst>
          </a:prstGeom>
          <a:solidFill>
            <a:schemeClr val="bg1">
              <a:alpha val="69804"/>
            </a:schemeClr>
          </a:solidFill>
          <a:ln w="19050" algn="ctr">
            <a:solidFill>
              <a:srgbClr val="2C6672"/>
            </a:solidFill>
            <a:miter lim="800000"/>
            <a:headEnd/>
            <a:tailEnd/>
          </a:ln>
        </p:spPr>
        <p:txBody>
          <a:bodyPr anchor="ctr"/>
          <a:lstStyle/>
          <a:p>
            <a:pPr algn="ctr">
              <a:buClr>
                <a:srgbClr val="2C6672"/>
              </a:buClr>
            </a:pPr>
            <a:r>
              <a:rPr lang="fr-FR" sz="1100" dirty="0">
                <a:solidFill>
                  <a:schemeClr val="accent1">
                    <a:lumMod val="75000"/>
                  </a:schemeClr>
                </a:solidFill>
                <a:latin typeface="Arial" panose="020B0604020202020204" pitchFamily="34" charset="0"/>
                <a:cs typeface="Arial" panose="020B0604020202020204" pitchFamily="34" charset="0"/>
              </a:rPr>
              <a:t>Un </a:t>
            </a:r>
            <a:r>
              <a:rPr lang="fr-FR" sz="1100" dirty="0" smtClean="0">
                <a:solidFill>
                  <a:schemeClr val="accent1">
                    <a:lumMod val="75000"/>
                  </a:schemeClr>
                </a:solidFill>
                <a:latin typeface="Arial" panose="020B0604020202020204" pitchFamily="34" charset="0"/>
                <a:cs typeface="Arial" panose="020B0604020202020204" pitchFamily="34" charset="0"/>
              </a:rPr>
              <a:t>incident </a:t>
            </a:r>
            <a:r>
              <a:rPr lang="fr-FR" sz="1100" b="1" u="sng" dirty="0">
                <a:solidFill>
                  <a:schemeClr val="accent1">
                    <a:lumMod val="75000"/>
                  </a:schemeClr>
                </a:solidFill>
                <a:latin typeface="Arial" panose="020B0604020202020204" pitchFamily="34" charset="0"/>
                <a:cs typeface="Arial" panose="020B0604020202020204" pitchFamily="34" charset="0"/>
              </a:rPr>
              <a:t>peut</a:t>
            </a:r>
            <a:r>
              <a:rPr lang="fr-FR" sz="1100" b="1" dirty="0">
                <a:solidFill>
                  <a:schemeClr val="accent1">
                    <a:lumMod val="75000"/>
                  </a:schemeClr>
                </a:solidFill>
                <a:latin typeface="Arial" panose="020B0604020202020204" pitchFamily="34" charset="0"/>
                <a:cs typeface="Arial" panose="020B0604020202020204" pitchFamily="34" charset="0"/>
              </a:rPr>
              <a:t> </a:t>
            </a:r>
            <a:r>
              <a:rPr lang="fr-FR" sz="1100" dirty="0">
                <a:solidFill>
                  <a:schemeClr val="accent1">
                    <a:lumMod val="75000"/>
                  </a:schemeClr>
                </a:solidFill>
                <a:latin typeface="Arial" panose="020B0604020202020204" pitchFamily="34" charset="0"/>
                <a:cs typeface="Arial" panose="020B0604020202020204" pitchFamily="34" charset="0"/>
              </a:rPr>
              <a:t>engendrer une action d’amélioration </a:t>
            </a:r>
          </a:p>
        </p:txBody>
      </p:sp>
      <p:sp>
        <p:nvSpPr>
          <p:cNvPr id="64" name="Rectangle 3">
            <a:extLst>
              <a:ext uri="{FF2B5EF4-FFF2-40B4-BE49-F238E27FC236}">
                <a16:creationId xmlns:a16="http://schemas.microsoft.com/office/drawing/2014/main" id="{D640A0A6-516F-B24A-949A-162DC38EC32D}"/>
              </a:ext>
            </a:extLst>
          </p:cNvPr>
          <p:cNvSpPr txBox="1">
            <a:spLocks noChangeArrowheads="1"/>
          </p:cNvSpPr>
          <p:nvPr/>
        </p:nvSpPr>
        <p:spPr>
          <a:xfrm>
            <a:off x="749082" y="4936782"/>
            <a:ext cx="6465178" cy="327390"/>
          </a:xfrm>
          <a:prstGeom prst="rect">
            <a:avLst/>
          </a:prstGeom>
        </p:spPr>
        <p:txBody>
          <a:bodyPr/>
          <a:lstStyle>
            <a:lvl1pPr marL="0" indent="0" algn="l" defTabSz="685800" rtl="0" eaLnBrk="1" latinLnBrk="0" hangingPunct="1">
              <a:lnSpc>
                <a:spcPct val="90000"/>
              </a:lnSpc>
              <a:spcBef>
                <a:spcPts val="750"/>
              </a:spcBef>
              <a:buFont typeface="Arial" panose="020B0604020202020204" pitchFamily="34" charset="0"/>
              <a:buNone/>
              <a:defRPr sz="1100" kern="1200">
                <a:solidFill>
                  <a:schemeClr val="tx1">
                    <a:lumMod val="85000"/>
                    <a:lumOff val="15000"/>
                  </a:schemeClr>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85000"/>
                    <a:lumOff val="15000"/>
                  </a:schemeClr>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85000"/>
                    <a:lumOff val="15000"/>
                  </a:schemeClr>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lumMod val="85000"/>
                    <a:lumOff val="15000"/>
                  </a:schemeClr>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lumMod val="85000"/>
                    <a:lumOff val="15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indent="-285718">
              <a:defRPr/>
            </a:pPr>
            <a:r>
              <a:rPr lang="fr-FR" sz="2000" dirty="0">
                <a:solidFill>
                  <a:schemeClr val="accent1"/>
                </a:solidFill>
                <a:latin typeface="Arial" panose="020B0604020202020204" pitchFamily="34" charset="0"/>
                <a:cs typeface="Arial" panose="020B0604020202020204" pitchFamily="34" charset="0"/>
              </a:rPr>
              <a:t>Les étapes de l’amélioration de la qualité :</a:t>
            </a:r>
            <a:endParaRPr lang="fr-FR" sz="2000" dirty="0">
              <a:solidFill>
                <a:schemeClr val="accent1"/>
              </a:solidFill>
              <a:latin typeface="Arial" panose="020B0604020202020204" pitchFamily="34" charset="0"/>
              <a:cs typeface="Arial" panose="020B0604020202020204" pitchFamily="34" charset="0"/>
              <a:sym typeface="Wingdings 2" pitchFamily="18" charset="2"/>
            </a:endParaRPr>
          </a:p>
        </p:txBody>
      </p:sp>
      <p:sp>
        <p:nvSpPr>
          <p:cNvPr id="65" name="Rectangle à coins arrondis 22">
            <a:extLst>
              <a:ext uri="{FF2B5EF4-FFF2-40B4-BE49-F238E27FC236}">
                <a16:creationId xmlns:a16="http://schemas.microsoft.com/office/drawing/2014/main" id="{779F9184-2C91-B645-8E48-E6AB14F513B6}"/>
              </a:ext>
            </a:extLst>
          </p:cNvPr>
          <p:cNvSpPr/>
          <p:nvPr/>
        </p:nvSpPr>
        <p:spPr>
          <a:xfrm>
            <a:off x="477434" y="5437219"/>
            <a:ext cx="2371365" cy="453798"/>
          </a:xfrm>
          <a:prstGeom prst="roundRect">
            <a:avLst>
              <a:gd name="adj" fmla="val 0"/>
            </a:avLst>
          </a:prstGeom>
          <a:solidFill>
            <a:schemeClr val="accent1">
              <a:lumMod val="20000"/>
              <a:lumOff val="80000"/>
              <a:alpha val="69804"/>
            </a:schemeClr>
          </a:solidFill>
          <a:ln w="28575" algn="ctr">
            <a:noFill/>
            <a:miter lim="800000"/>
            <a:headEnd/>
            <a:tailEnd/>
          </a:ln>
        </p:spPr>
        <p:txBody>
          <a:bodyPr anchor="ctr"/>
          <a:lstStyle/>
          <a:p>
            <a:pPr algn="ctr"/>
            <a:r>
              <a:rPr lang="fr-FR" sz="1100" b="1" dirty="0">
                <a:solidFill>
                  <a:srgbClr val="000000"/>
                </a:solidFill>
                <a:latin typeface="Arial" panose="020B0604020202020204" pitchFamily="34" charset="0"/>
                <a:cs typeface="Arial" panose="020B0604020202020204" pitchFamily="34" charset="0"/>
              </a:rPr>
              <a:t>Incident</a:t>
            </a:r>
          </a:p>
        </p:txBody>
      </p:sp>
      <p:sp>
        <p:nvSpPr>
          <p:cNvPr id="67" name="Rectangle à coins arrondis 23">
            <a:extLst>
              <a:ext uri="{FF2B5EF4-FFF2-40B4-BE49-F238E27FC236}">
                <a16:creationId xmlns:a16="http://schemas.microsoft.com/office/drawing/2014/main" id="{F221309D-3880-CB43-9660-46920640AC95}"/>
              </a:ext>
            </a:extLst>
          </p:cNvPr>
          <p:cNvSpPr/>
          <p:nvPr/>
        </p:nvSpPr>
        <p:spPr>
          <a:xfrm>
            <a:off x="477434" y="6220632"/>
            <a:ext cx="2371365" cy="1268062"/>
          </a:xfrm>
          <a:prstGeom prst="roundRect">
            <a:avLst>
              <a:gd name="adj" fmla="val 0"/>
            </a:avLst>
          </a:prstGeom>
          <a:solidFill>
            <a:schemeClr val="accent1">
              <a:lumMod val="20000"/>
              <a:lumOff val="80000"/>
            </a:schemeClr>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r>
              <a:rPr lang="fr-FR" sz="1100" b="1" dirty="0">
                <a:solidFill>
                  <a:schemeClr val="tx1"/>
                </a:solidFill>
                <a:latin typeface="Arial" panose="020B0604020202020204" pitchFamily="34" charset="0"/>
                <a:cs typeface="Arial" panose="020B0604020202020204" pitchFamily="34" charset="0"/>
              </a:rPr>
              <a:t>Nécessité d’apporter une Action </a:t>
            </a:r>
            <a:r>
              <a:rPr lang="fr-FR" sz="1100" b="1" dirty="0" smtClean="0">
                <a:solidFill>
                  <a:schemeClr val="tx1"/>
                </a:solidFill>
                <a:latin typeface="Arial" panose="020B0604020202020204" pitchFamily="34" charset="0"/>
                <a:cs typeface="Arial" panose="020B0604020202020204" pitchFamily="34" charset="0"/>
              </a:rPr>
              <a:t>d’Amélioration</a:t>
            </a:r>
            <a:endParaRPr lang="fr-FR" sz="1100" b="1" dirty="0">
              <a:solidFill>
                <a:schemeClr val="tx1"/>
              </a:solidFill>
              <a:latin typeface="Arial" panose="020B0604020202020204" pitchFamily="34" charset="0"/>
              <a:cs typeface="Arial" panose="020B0604020202020204" pitchFamily="34" charset="0"/>
            </a:endParaRPr>
          </a:p>
          <a:p>
            <a:pPr algn="ctr"/>
            <a:r>
              <a:rPr lang="fr-FR" sz="900" dirty="0">
                <a:solidFill>
                  <a:schemeClr val="tx1"/>
                </a:solidFill>
                <a:latin typeface="Arial" panose="020B0604020202020204" pitchFamily="34" charset="0"/>
                <a:cs typeface="Arial" panose="020B0604020202020204" pitchFamily="34" charset="0"/>
              </a:rPr>
              <a:t>Pour déterminer le degré de gravité et de répétitivité des incidents, il convient d’analyser l’impact pour la patientèle et l’impact pour l’officine en tenant compte de la </a:t>
            </a:r>
            <a:r>
              <a:rPr lang="fr-FR" sz="900" b="1" dirty="0">
                <a:solidFill>
                  <a:schemeClr val="tx1"/>
                </a:solidFill>
                <a:latin typeface="Arial" panose="020B0604020202020204" pitchFamily="34" charset="0"/>
                <a:cs typeface="Arial" panose="020B0604020202020204" pitchFamily="34" charset="0"/>
              </a:rPr>
              <a:t>gravité</a:t>
            </a:r>
            <a:r>
              <a:rPr lang="fr-FR" sz="900" dirty="0">
                <a:solidFill>
                  <a:schemeClr val="tx1"/>
                </a:solidFill>
                <a:latin typeface="Arial" panose="020B0604020202020204" pitchFamily="34" charset="0"/>
                <a:cs typeface="Arial" panose="020B0604020202020204" pitchFamily="34" charset="0"/>
              </a:rPr>
              <a:t> et de la</a:t>
            </a:r>
            <a:r>
              <a:rPr lang="fr-FR" sz="900" b="1" dirty="0">
                <a:solidFill>
                  <a:schemeClr val="tx1"/>
                </a:solidFill>
                <a:latin typeface="Arial" panose="020B0604020202020204" pitchFamily="34" charset="0"/>
                <a:cs typeface="Arial" panose="020B0604020202020204" pitchFamily="34" charset="0"/>
              </a:rPr>
              <a:t> probabilité d’occurrence</a:t>
            </a:r>
            <a:r>
              <a:rPr lang="fr-FR" sz="900" dirty="0">
                <a:solidFill>
                  <a:schemeClr val="tx1"/>
                </a:solidFill>
                <a:latin typeface="Arial" panose="020B0604020202020204" pitchFamily="34" charset="0"/>
                <a:cs typeface="Arial" panose="020B0604020202020204" pitchFamily="34" charset="0"/>
              </a:rPr>
              <a:t> de l’incident relevé.</a:t>
            </a:r>
          </a:p>
        </p:txBody>
      </p:sp>
      <p:cxnSp>
        <p:nvCxnSpPr>
          <p:cNvPr id="68" name="AutoShape 104">
            <a:extLst>
              <a:ext uri="{FF2B5EF4-FFF2-40B4-BE49-F238E27FC236}">
                <a16:creationId xmlns:a16="http://schemas.microsoft.com/office/drawing/2014/main" id="{ECC1639D-2694-1F45-B1F5-E912C8A944C4}"/>
              </a:ext>
            </a:extLst>
          </p:cNvPr>
          <p:cNvCxnSpPr>
            <a:cxnSpLocks noChangeShapeType="1"/>
            <a:stCxn id="72" idx="2"/>
            <a:endCxn id="67" idx="0"/>
          </p:cNvCxnSpPr>
          <p:nvPr/>
        </p:nvCxnSpPr>
        <p:spPr bwMode="auto">
          <a:xfrm rot="5400000">
            <a:off x="3701675" y="3852459"/>
            <a:ext cx="329616" cy="4406731"/>
          </a:xfrm>
          <a:prstGeom prst="bentConnector3">
            <a:avLst>
              <a:gd name="adj1" fmla="val 50000"/>
            </a:avLst>
          </a:prstGeom>
          <a:noFill/>
          <a:ln w="9525">
            <a:solidFill>
              <a:schemeClr val="tx1"/>
            </a:solidFill>
            <a:prstDash val="dash"/>
            <a:miter lim="800000"/>
            <a:headEnd/>
            <a:tailEnd type="triangle" w="med" len="med"/>
          </a:ln>
          <a:extLst>
            <a:ext uri="{909E8E84-426E-40DD-AFC4-6F175D3DCCD1}">
              <a14:hiddenFill xmlns:a14="http://schemas.microsoft.com/office/drawing/2010/main">
                <a:noFill/>
              </a14:hiddenFill>
            </a:ext>
          </a:extLst>
        </p:spPr>
      </p:cxnSp>
      <p:sp>
        <p:nvSpPr>
          <p:cNvPr id="70" name="Rectangle à coins arrondis 39">
            <a:extLst>
              <a:ext uri="{FF2B5EF4-FFF2-40B4-BE49-F238E27FC236}">
                <a16:creationId xmlns:a16="http://schemas.microsoft.com/office/drawing/2014/main" id="{FA5EDB6C-EA3E-D94A-B667-68E1B7D99281}"/>
              </a:ext>
            </a:extLst>
          </p:cNvPr>
          <p:cNvSpPr/>
          <p:nvPr/>
        </p:nvSpPr>
        <p:spPr>
          <a:xfrm>
            <a:off x="3175187" y="6217576"/>
            <a:ext cx="1718590" cy="1271118"/>
          </a:xfrm>
          <a:prstGeom prst="roundRect">
            <a:avLst>
              <a:gd name="adj" fmla="val 0"/>
            </a:avLst>
          </a:prstGeom>
          <a:solidFill>
            <a:schemeClr val="accent1">
              <a:lumMod val="20000"/>
              <a:lumOff val="80000"/>
            </a:schemeClr>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r>
              <a:rPr lang="fr-FR" sz="1100" b="1" dirty="0">
                <a:solidFill>
                  <a:schemeClr val="tx1"/>
                </a:solidFill>
                <a:latin typeface="Arial" panose="020B0604020202020204" pitchFamily="34" charset="0"/>
                <a:cs typeface="Arial" panose="020B0604020202020204" pitchFamily="34" charset="0"/>
              </a:rPr>
              <a:t>Elaboration d’une Action d’Amélioration</a:t>
            </a:r>
          </a:p>
          <a:p>
            <a:pPr algn="ctr"/>
            <a:r>
              <a:rPr lang="fr-FR" sz="900" dirty="0">
                <a:solidFill>
                  <a:schemeClr val="tx1"/>
                </a:solidFill>
                <a:latin typeface="Arial" panose="020B0604020202020204" pitchFamily="34" charset="0"/>
                <a:cs typeface="Arial" panose="020B0604020202020204" pitchFamily="34" charset="0"/>
              </a:rPr>
              <a:t>Recherches des causes et des solutions pouvant éviter l’apparition des non-conformités</a:t>
            </a:r>
          </a:p>
          <a:p>
            <a:pPr algn="ctr"/>
            <a:r>
              <a:rPr lang="fr-FR" sz="900" dirty="0">
                <a:solidFill>
                  <a:schemeClr val="tx1"/>
                </a:solidFill>
                <a:latin typeface="Arial" panose="020B0604020202020204" pitchFamily="34" charset="0"/>
                <a:cs typeface="Arial" panose="020B0604020202020204" pitchFamily="34" charset="0"/>
              </a:rPr>
              <a:t>Information à l’équipe</a:t>
            </a:r>
            <a:endParaRPr lang="fr-FR" sz="1600" dirty="0">
              <a:solidFill>
                <a:schemeClr val="tx1"/>
              </a:solidFill>
              <a:latin typeface="Arial" panose="020B0604020202020204" pitchFamily="34" charset="0"/>
              <a:cs typeface="Arial" panose="020B0604020202020204" pitchFamily="34" charset="0"/>
            </a:endParaRPr>
          </a:p>
        </p:txBody>
      </p:sp>
      <p:sp>
        <p:nvSpPr>
          <p:cNvPr id="72" name="Rectangle à coins arrondis 52">
            <a:extLst>
              <a:ext uri="{FF2B5EF4-FFF2-40B4-BE49-F238E27FC236}">
                <a16:creationId xmlns:a16="http://schemas.microsoft.com/office/drawing/2014/main" id="{70315046-DD6A-F74A-B3F5-601121F45F0C}"/>
              </a:ext>
            </a:extLst>
          </p:cNvPr>
          <p:cNvSpPr/>
          <p:nvPr/>
        </p:nvSpPr>
        <p:spPr>
          <a:xfrm>
            <a:off x="5217730" y="5437218"/>
            <a:ext cx="1704235" cy="453798"/>
          </a:xfrm>
          <a:prstGeom prst="roundRect">
            <a:avLst>
              <a:gd name="adj" fmla="val 0"/>
            </a:avLst>
          </a:prstGeom>
          <a:solidFill>
            <a:schemeClr val="accent1">
              <a:lumMod val="20000"/>
              <a:lumOff val="80000"/>
              <a:alpha val="69804"/>
            </a:schemeClr>
          </a:solidFill>
          <a:ln w="28575" algn="ctr">
            <a:noFill/>
            <a:miter lim="800000"/>
            <a:headEnd/>
            <a:tailEnd/>
          </a:ln>
        </p:spPr>
        <p:txBody>
          <a:bodyPr anchor="ctr"/>
          <a:lstStyle/>
          <a:p>
            <a:pPr algn="ctr"/>
            <a:r>
              <a:rPr lang="fr-FR" sz="1100" b="1" dirty="0">
                <a:solidFill>
                  <a:srgbClr val="000000"/>
                </a:solidFill>
                <a:latin typeface="Arial" panose="020B0604020202020204" pitchFamily="34" charset="0"/>
                <a:cs typeface="Arial" panose="020B0604020202020204" pitchFamily="34" charset="0"/>
              </a:rPr>
              <a:t>Résolution &amp; Enregistrement</a:t>
            </a:r>
          </a:p>
        </p:txBody>
      </p:sp>
      <p:sp>
        <p:nvSpPr>
          <p:cNvPr id="74" name="Rectangle à coins arrondis 39">
            <a:extLst>
              <a:ext uri="{FF2B5EF4-FFF2-40B4-BE49-F238E27FC236}">
                <a16:creationId xmlns:a16="http://schemas.microsoft.com/office/drawing/2014/main" id="{0790D98E-9F24-AD42-8683-D78F89F75F89}"/>
              </a:ext>
            </a:extLst>
          </p:cNvPr>
          <p:cNvSpPr/>
          <p:nvPr/>
        </p:nvSpPr>
        <p:spPr>
          <a:xfrm>
            <a:off x="5217730" y="6220632"/>
            <a:ext cx="1704235" cy="1268062"/>
          </a:xfrm>
          <a:prstGeom prst="roundRect">
            <a:avLst>
              <a:gd name="adj" fmla="val 0"/>
            </a:avLst>
          </a:prstGeom>
          <a:solidFill>
            <a:schemeClr val="accent1">
              <a:lumMod val="20000"/>
              <a:lumOff val="80000"/>
            </a:schemeClr>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r>
              <a:rPr lang="fr-FR" sz="1100" b="1" dirty="0">
                <a:solidFill>
                  <a:schemeClr val="tx1"/>
                </a:solidFill>
                <a:latin typeface="Arial" panose="020B0604020202020204" pitchFamily="34" charset="0"/>
                <a:cs typeface="Arial" panose="020B0604020202020204" pitchFamily="34" charset="0"/>
              </a:rPr>
              <a:t>Evaluation de l’efficacité des </a:t>
            </a:r>
            <a:r>
              <a:rPr lang="fr-FR" sz="1100" b="1" dirty="0" smtClean="0">
                <a:solidFill>
                  <a:schemeClr val="tx1"/>
                </a:solidFill>
                <a:latin typeface="Arial" panose="020B0604020202020204" pitchFamily="34" charset="0"/>
                <a:cs typeface="Arial" panose="020B0604020202020204" pitchFamily="34" charset="0"/>
              </a:rPr>
              <a:t>actions d’amélioration mises </a:t>
            </a:r>
            <a:r>
              <a:rPr lang="fr-FR" sz="1100" b="1" dirty="0">
                <a:solidFill>
                  <a:schemeClr val="tx1"/>
                </a:solidFill>
                <a:latin typeface="Arial" panose="020B0604020202020204" pitchFamily="34" charset="0"/>
                <a:cs typeface="Arial" panose="020B0604020202020204" pitchFamily="34" charset="0"/>
              </a:rPr>
              <a:t>en place</a:t>
            </a:r>
          </a:p>
          <a:p>
            <a:pPr algn="ctr"/>
            <a:r>
              <a:rPr lang="fr-FR" sz="1050" b="1" dirty="0">
                <a:solidFill>
                  <a:schemeClr val="tx1"/>
                </a:solidFill>
                <a:latin typeface="Arial" panose="020B0604020202020204" pitchFamily="34" charset="0"/>
                <a:cs typeface="Arial" panose="020B0604020202020204" pitchFamily="34" charset="0"/>
                <a:sym typeface="Wingdings" panose="05000000000000000000" pitchFamily="2" charset="2"/>
              </a:rPr>
              <a:t> information donnée à </a:t>
            </a:r>
            <a:r>
              <a:rPr lang="fr-FR" sz="1050" b="1" dirty="0" smtClean="0">
                <a:solidFill>
                  <a:schemeClr val="tx1"/>
                </a:solidFill>
                <a:latin typeface="Arial" panose="020B0604020202020204" pitchFamily="34" charset="0"/>
                <a:cs typeface="Arial" panose="020B0604020202020204" pitchFamily="34" charset="0"/>
                <a:sym typeface="Wingdings" panose="05000000000000000000" pitchFamily="2" charset="2"/>
              </a:rPr>
              <a:t>l’équipe</a:t>
            </a:r>
            <a:endParaRPr lang="fr-FR" sz="1100" b="1" dirty="0">
              <a:solidFill>
                <a:schemeClr val="tx1"/>
              </a:solidFill>
              <a:latin typeface="Arial" panose="020B0604020202020204" pitchFamily="34" charset="0"/>
              <a:cs typeface="Arial" panose="020B0604020202020204" pitchFamily="34" charset="0"/>
            </a:endParaRPr>
          </a:p>
        </p:txBody>
      </p:sp>
      <p:cxnSp>
        <p:nvCxnSpPr>
          <p:cNvPr id="76" name="Connecteur droit avec flèche 75">
            <a:extLst>
              <a:ext uri="{FF2B5EF4-FFF2-40B4-BE49-F238E27FC236}">
                <a16:creationId xmlns:a16="http://schemas.microsoft.com/office/drawing/2014/main" id="{2A467ACE-5954-C84F-83B5-42BD0AA96FD3}"/>
              </a:ext>
            </a:extLst>
          </p:cNvPr>
          <p:cNvCxnSpPr>
            <a:cxnSpLocks/>
            <a:stCxn id="65" idx="3"/>
            <a:endCxn id="79" idx="1"/>
          </p:cNvCxnSpPr>
          <p:nvPr/>
        </p:nvCxnSpPr>
        <p:spPr>
          <a:xfrm flipV="1">
            <a:off x="2848799" y="5664117"/>
            <a:ext cx="326388" cy="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Connecteur droit avec flèche 76">
            <a:extLst>
              <a:ext uri="{FF2B5EF4-FFF2-40B4-BE49-F238E27FC236}">
                <a16:creationId xmlns:a16="http://schemas.microsoft.com/office/drawing/2014/main" id="{BE298925-4B09-BB46-A56A-54E90AEA72DD}"/>
              </a:ext>
            </a:extLst>
          </p:cNvPr>
          <p:cNvCxnSpPr>
            <a:cxnSpLocks/>
            <a:stCxn id="67" idx="3"/>
            <a:endCxn id="70" idx="1"/>
          </p:cNvCxnSpPr>
          <p:nvPr/>
        </p:nvCxnSpPr>
        <p:spPr>
          <a:xfrm flipV="1">
            <a:off x="2848799" y="6853135"/>
            <a:ext cx="326388" cy="152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8" name="Connecteur droit avec flèche 77">
            <a:extLst>
              <a:ext uri="{FF2B5EF4-FFF2-40B4-BE49-F238E27FC236}">
                <a16:creationId xmlns:a16="http://schemas.microsoft.com/office/drawing/2014/main" id="{3283AFFB-6397-4E4A-9923-471DEB42DF20}"/>
              </a:ext>
            </a:extLst>
          </p:cNvPr>
          <p:cNvCxnSpPr>
            <a:cxnSpLocks/>
            <a:stCxn id="70" idx="3"/>
            <a:endCxn id="74" idx="1"/>
          </p:cNvCxnSpPr>
          <p:nvPr/>
        </p:nvCxnSpPr>
        <p:spPr>
          <a:xfrm>
            <a:off x="4893777" y="6853135"/>
            <a:ext cx="323953" cy="152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9" name="Rectangle à coins arrondis 52">
            <a:extLst>
              <a:ext uri="{FF2B5EF4-FFF2-40B4-BE49-F238E27FC236}">
                <a16:creationId xmlns:a16="http://schemas.microsoft.com/office/drawing/2014/main" id="{5B9B0D8E-1188-6343-B5BC-B0B6B6D8A470}"/>
              </a:ext>
            </a:extLst>
          </p:cNvPr>
          <p:cNvSpPr/>
          <p:nvPr/>
        </p:nvSpPr>
        <p:spPr>
          <a:xfrm>
            <a:off x="3175187" y="5437218"/>
            <a:ext cx="1718590" cy="453798"/>
          </a:xfrm>
          <a:prstGeom prst="roundRect">
            <a:avLst>
              <a:gd name="adj" fmla="val 0"/>
            </a:avLst>
          </a:prstGeom>
          <a:solidFill>
            <a:schemeClr val="accent1">
              <a:lumMod val="20000"/>
              <a:lumOff val="80000"/>
              <a:alpha val="69804"/>
            </a:schemeClr>
          </a:solidFill>
          <a:ln w="28575" algn="ctr">
            <a:noFill/>
            <a:miter lim="800000"/>
            <a:headEnd/>
            <a:tailEnd/>
          </a:ln>
        </p:spPr>
        <p:txBody>
          <a:bodyPr anchor="ctr"/>
          <a:lstStyle/>
          <a:p>
            <a:pPr algn="ctr"/>
            <a:r>
              <a:rPr lang="fr-FR" sz="1100" b="1" dirty="0">
                <a:solidFill>
                  <a:srgbClr val="000000"/>
                </a:solidFill>
                <a:latin typeface="Arial" panose="020B0604020202020204" pitchFamily="34" charset="0"/>
                <a:cs typeface="Arial" panose="020B0604020202020204" pitchFamily="34" charset="0"/>
              </a:rPr>
              <a:t>Détection &amp; Enregistrement</a:t>
            </a:r>
          </a:p>
        </p:txBody>
      </p:sp>
      <p:cxnSp>
        <p:nvCxnSpPr>
          <p:cNvPr id="80" name="Connecteur droit avec flèche 79">
            <a:extLst>
              <a:ext uri="{FF2B5EF4-FFF2-40B4-BE49-F238E27FC236}">
                <a16:creationId xmlns:a16="http://schemas.microsoft.com/office/drawing/2014/main" id="{C0CA7651-8872-A542-97BF-CF14126C46B1}"/>
              </a:ext>
            </a:extLst>
          </p:cNvPr>
          <p:cNvCxnSpPr>
            <a:cxnSpLocks/>
            <a:stCxn id="79" idx="3"/>
            <a:endCxn id="72" idx="1"/>
          </p:cNvCxnSpPr>
          <p:nvPr/>
        </p:nvCxnSpPr>
        <p:spPr>
          <a:xfrm>
            <a:off x="4893777" y="5664117"/>
            <a:ext cx="32395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1" name="Rectangle 3">
            <a:extLst>
              <a:ext uri="{FF2B5EF4-FFF2-40B4-BE49-F238E27FC236}">
                <a16:creationId xmlns:a16="http://schemas.microsoft.com/office/drawing/2014/main" id="{883CCBF7-2307-41EE-AD77-4D0B720B7C69}"/>
              </a:ext>
            </a:extLst>
          </p:cNvPr>
          <p:cNvSpPr txBox="1">
            <a:spLocks noChangeArrowheads="1"/>
          </p:cNvSpPr>
          <p:nvPr/>
        </p:nvSpPr>
        <p:spPr>
          <a:xfrm>
            <a:off x="393065" y="7667203"/>
            <a:ext cx="1090825" cy="297462"/>
          </a:xfrm>
          <a:prstGeom prst="rect">
            <a:avLst/>
          </a:prstGeom>
        </p:spPr>
        <p:txBody>
          <a:bodyPr/>
          <a:lstStyle>
            <a:lvl1pPr marL="0" indent="0" algn="l" defTabSz="685800" rtl="0" eaLnBrk="1" latinLnBrk="0" hangingPunct="1">
              <a:lnSpc>
                <a:spcPct val="90000"/>
              </a:lnSpc>
              <a:spcBef>
                <a:spcPts val="750"/>
              </a:spcBef>
              <a:buFont typeface="Arial" panose="020B0604020202020204" pitchFamily="34" charset="0"/>
              <a:buNone/>
              <a:defRPr sz="1100" kern="1200">
                <a:solidFill>
                  <a:schemeClr val="tx1">
                    <a:lumMod val="85000"/>
                    <a:lumOff val="15000"/>
                  </a:schemeClr>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85000"/>
                    <a:lumOff val="15000"/>
                  </a:schemeClr>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85000"/>
                    <a:lumOff val="15000"/>
                  </a:schemeClr>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lumMod val="85000"/>
                    <a:lumOff val="15000"/>
                  </a:schemeClr>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lumMod val="85000"/>
                    <a:lumOff val="15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indent="-285718">
              <a:defRPr/>
            </a:pPr>
            <a:r>
              <a:rPr lang="fr-FR" sz="1400" dirty="0">
                <a:solidFill>
                  <a:schemeClr val="accent1"/>
                </a:solidFill>
                <a:latin typeface="Arial" panose="020B0604020202020204" pitchFamily="34" charset="0"/>
                <a:cs typeface="Arial" panose="020B0604020202020204" pitchFamily="34" charset="0"/>
              </a:rPr>
              <a:t>Exemple :</a:t>
            </a:r>
            <a:endParaRPr lang="fr-FR" sz="1400" dirty="0">
              <a:solidFill>
                <a:schemeClr val="accent1"/>
              </a:solidFill>
              <a:latin typeface="Arial" panose="020B0604020202020204" pitchFamily="34" charset="0"/>
              <a:cs typeface="Arial" panose="020B0604020202020204" pitchFamily="34" charset="0"/>
              <a:sym typeface="Wingdings 2" pitchFamily="18" charset="2"/>
            </a:endParaRPr>
          </a:p>
        </p:txBody>
      </p:sp>
      <p:grpSp>
        <p:nvGrpSpPr>
          <p:cNvPr id="82" name="Groupe 81"/>
          <p:cNvGrpSpPr/>
          <p:nvPr/>
        </p:nvGrpSpPr>
        <p:grpSpPr>
          <a:xfrm>
            <a:off x="446458" y="7667203"/>
            <a:ext cx="6441953" cy="1871335"/>
            <a:chOff x="208021" y="6410730"/>
            <a:chExt cx="6441953" cy="1871335"/>
          </a:xfrm>
        </p:grpSpPr>
        <p:sp>
          <p:nvSpPr>
            <p:cNvPr id="83" name="Forme libre 82"/>
            <p:cNvSpPr/>
            <p:nvPr/>
          </p:nvSpPr>
          <p:spPr>
            <a:xfrm>
              <a:off x="208021" y="6935340"/>
              <a:ext cx="1037432" cy="855665"/>
            </a:xfrm>
            <a:custGeom>
              <a:avLst/>
              <a:gdLst>
                <a:gd name="connsiteX0" fmla="*/ 0 w 1037432"/>
                <a:gd name="connsiteY0" fmla="*/ 85567 h 855665"/>
                <a:gd name="connsiteX1" fmla="*/ 85567 w 1037432"/>
                <a:gd name="connsiteY1" fmla="*/ 0 h 855665"/>
                <a:gd name="connsiteX2" fmla="*/ 951866 w 1037432"/>
                <a:gd name="connsiteY2" fmla="*/ 0 h 855665"/>
                <a:gd name="connsiteX3" fmla="*/ 1037433 w 1037432"/>
                <a:gd name="connsiteY3" fmla="*/ 85567 h 855665"/>
                <a:gd name="connsiteX4" fmla="*/ 1037432 w 1037432"/>
                <a:gd name="connsiteY4" fmla="*/ 770099 h 855665"/>
                <a:gd name="connsiteX5" fmla="*/ 951865 w 1037432"/>
                <a:gd name="connsiteY5" fmla="*/ 855666 h 855665"/>
                <a:gd name="connsiteX6" fmla="*/ 85567 w 1037432"/>
                <a:gd name="connsiteY6" fmla="*/ 855665 h 855665"/>
                <a:gd name="connsiteX7" fmla="*/ 0 w 1037432"/>
                <a:gd name="connsiteY7" fmla="*/ 770098 h 855665"/>
                <a:gd name="connsiteX8" fmla="*/ 0 w 1037432"/>
                <a:gd name="connsiteY8" fmla="*/ 85567 h 855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7432" h="855665">
                  <a:moveTo>
                    <a:pt x="0" y="85567"/>
                  </a:moveTo>
                  <a:cubicBezTo>
                    <a:pt x="0" y="38310"/>
                    <a:pt x="38310" y="0"/>
                    <a:pt x="85567" y="0"/>
                  </a:cubicBezTo>
                  <a:lnTo>
                    <a:pt x="951866" y="0"/>
                  </a:lnTo>
                  <a:cubicBezTo>
                    <a:pt x="999123" y="0"/>
                    <a:pt x="1037433" y="38310"/>
                    <a:pt x="1037433" y="85567"/>
                  </a:cubicBezTo>
                  <a:cubicBezTo>
                    <a:pt x="1037433" y="313744"/>
                    <a:pt x="1037432" y="541922"/>
                    <a:pt x="1037432" y="770099"/>
                  </a:cubicBezTo>
                  <a:cubicBezTo>
                    <a:pt x="1037432" y="817356"/>
                    <a:pt x="999122" y="855666"/>
                    <a:pt x="951865" y="855666"/>
                  </a:cubicBezTo>
                  <a:lnTo>
                    <a:pt x="85567" y="855665"/>
                  </a:lnTo>
                  <a:cubicBezTo>
                    <a:pt x="38310" y="855665"/>
                    <a:pt x="0" y="817355"/>
                    <a:pt x="0" y="770098"/>
                  </a:cubicBezTo>
                  <a:lnTo>
                    <a:pt x="0" y="85567"/>
                  </a:lnTo>
                  <a:close/>
                </a:path>
              </a:pathLst>
            </a:custGeom>
            <a:ln>
              <a:solidFill>
                <a:schemeClr val="accent1"/>
              </a:solidFill>
            </a:ln>
          </p:spPr>
          <p:style>
            <a:lnRef idx="2">
              <a:schemeClr val="accent2">
                <a:shade val="80000"/>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6836" tIns="36836" rIns="36836" bIns="220193" numCol="1" spcCol="1270" anchor="t" anchorCtr="0">
              <a:noAutofit/>
            </a:bodyPr>
            <a:lstStyle/>
            <a:p>
              <a:pPr marL="57150" lvl="1" indent="-57150" algn="l" defTabSz="400050">
                <a:lnSpc>
                  <a:spcPct val="90000"/>
                </a:lnSpc>
                <a:spcBef>
                  <a:spcPct val="0"/>
                </a:spcBef>
                <a:spcAft>
                  <a:spcPct val="15000"/>
                </a:spcAft>
                <a:buChar char="••"/>
              </a:pPr>
              <a:r>
                <a:rPr lang="fr-FR" sz="900" kern="1200" dirty="0" smtClean="0">
                  <a:solidFill>
                    <a:schemeClr val="tx1">
                      <a:lumMod val="75000"/>
                      <a:lumOff val="25000"/>
                    </a:schemeClr>
                  </a:solidFill>
                  <a:latin typeface="Arial" panose="020B0604020202020204" pitchFamily="34" charset="0"/>
                  <a:cs typeface="Arial" panose="020B0604020202020204" pitchFamily="34" charset="0"/>
                </a:rPr>
                <a:t>Erreur </a:t>
              </a:r>
              <a:r>
                <a:rPr lang="fr-FR" sz="900" kern="1200" dirty="0">
                  <a:solidFill>
                    <a:schemeClr val="tx1">
                      <a:lumMod val="75000"/>
                      <a:lumOff val="25000"/>
                    </a:schemeClr>
                  </a:solidFill>
                  <a:latin typeface="Arial" panose="020B0604020202020204" pitchFamily="34" charset="0"/>
                  <a:cs typeface="Arial" panose="020B0604020202020204" pitchFamily="34" charset="0"/>
                </a:rPr>
                <a:t>de lecture sur l’ordonnance:  Coversyl / </a:t>
              </a:r>
              <a:r>
                <a:rPr lang="fr-FR" sz="900" kern="1200" dirty="0" err="1">
                  <a:solidFill>
                    <a:schemeClr val="tx1">
                      <a:lumMod val="75000"/>
                      <a:lumOff val="25000"/>
                    </a:schemeClr>
                  </a:solidFill>
                  <a:latin typeface="Arial" panose="020B0604020202020204" pitchFamily="34" charset="0"/>
                  <a:cs typeface="Arial" panose="020B0604020202020204" pitchFamily="34" charset="0"/>
                </a:rPr>
                <a:t>Coveram</a:t>
              </a:r>
              <a:endParaRPr lang="fr-FR" sz="900" kern="12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84" name="Forme 83"/>
            <p:cNvSpPr/>
            <p:nvPr/>
          </p:nvSpPr>
          <p:spPr>
            <a:xfrm>
              <a:off x="791710" y="7141569"/>
              <a:ext cx="1140496" cy="1140496"/>
            </a:xfrm>
            <a:prstGeom prst="leftCircularArrow">
              <a:avLst>
                <a:gd name="adj1" fmla="val 3123"/>
                <a:gd name="adj2" fmla="val 384045"/>
                <a:gd name="adj3" fmla="val 2159556"/>
                <a:gd name="adj4" fmla="val 9024489"/>
                <a:gd name="adj5" fmla="val 3644"/>
              </a:avLst>
            </a:prstGeom>
          </p:spPr>
          <p:style>
            <a:lnRef idx="2">
              <a:schemeClr val="accent1"/>
            </a:lnRef>
            <a:fillRef idx="1">
              <a:schemeClr val="lt1"/>
            </a:fillRef>
            <a:effectRef idx="0">
              <a:schemeClr val="accent1"/>
            </a:effectRef>
            <a:fontRef idx="minor">
              <a:schemeClr val="dk1"/>
            </a:fontRef>
          </p:style>
        </p:sp>
        <p:sp>
          <p:nvSpPr>
            <p:cNvPr id="85" name="Forme libre 84"/>
            <p:cNvSpPr/>
            <p:nvPr/>
          </p:nvSpPr>
          <p:spPr>
            <a:xfrm>
              <a:off x="438562" y="7607649"/>
              <a:ext cx="922162" cy="366713"/>
            </a:xfrm>
            <a:custGeom>
              <a:avLst/>
              <a:gdLst>
                <a:gd name="connsiteX0" fmla="*/ 0 w 922162"/>
                <a:gd name="connsiteY0" fmla="*/ 36671 h 366713"/>
                <a:gd name="connsiteX1" fmla="*/ 36671 w 922162"/>
                <a:gd name="connsiteY1" fmla="*/ 0 h 366713"/>
                <a:gd name="connsiteX2" fmla="*/ 885491 w 922162"/>
                <a:gd name="connsiteY2" fmla="*/ 0 h 366713"/>
                <a:gd name="connsiteX3" fmla="*/ 922162 w 922162"/>
                <a:gd name="connsiteY3" fmla="*/ 36671 h 366713"/>
                <a:gd name="connsiteX4" fmla="*/ 922162 w 922162"/>
                <a:gd name="connsiteY4" fmla="*/ 330042 h 366713"/>
                <a:gd name="connsiteX5" fmla="*/ 885491 w 922162"/>
                <a:gd name="connsiteY5" fmla="*/ 366713 h 366713"/>
                <a:gd name="connsiteX6" fmla="*/ 36671 w 922162"/>
                <a:gd name="connsiteY6" fmla="*/ 366713 h 366713"/>
                <a:gd name="connsiteX7" fmla="*/ 0 w 922162"/>
                <a:gd name="connsiteY7" fmla="*/ 330042 h 366713"/>
                <a:gd name="connsiteX8" fmla="*/ 0 w 922162"/>
                <a:gd name="connsiteY8" fmla="*/ 36671 h 366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162" h="366713">
                  <a:moveTo>
                    <a:pt x="0" y="36671"/>
                  </a:moveTo>
                  <a:cubicBezTo>
                    <a:pt x="0" y="16418"/>
                    <a:pt x="16418" y="0"/>
                    <a:pt x="36671" y="0"/>
                  </a:cubicBezTo>
                  <a:lnTo>
                    <a:pt x="885491" y="0"/>
                  </a:lnTo>
                  <a:cubicBezTo>
                    <a:pt x="905744" y="0"/>
                    <a:pt x="922162" y="16418"/>
                    <a:pt x="922162" y="36671"/>
                  </a:cubicBezTo>
                  <a:lnTo>
                    <a:pt x="922162" y="330042"/>
                  </a:lnTo>
                  <a:cubicBezTo>
                    <a:pt x="922162" y="350295"/>
                    <a:pt x="905744" y="366713"/>
                    <a:pt x="885491" y="366713"/>
                  </a:cubicBezTo>
                  <a:lnTo>
                    <a:pt x="36671" y="366713"/>
                  </a:lnTo>
                  <a:cubicBezTo>
                    <a:pt x="16418" y="366713"/>
                    <a:pt x="0" y="350295"/>
                    <a:pt x="0" y="330042"/>
                  </a:cubicBezTo>
                  <a:lnTo>
                    <a:pt x="0" y="36671"/>
                  </a:lnTo>
                  <a:close/>
                </a:path>
              </a:pathLst>
            </a:custGeom>
            <a:solidFill>
              <a:srgbClr val="DCF3F8"/>
            </a:solidFill>
          </p:spPr>
          <p:style>
            <a:lnRef idx="2">
              <a:schemeClr val="lt1">
                <a:hueOff val="0"/>
                <a:satOff val="0"/>
                <a:lumOff val="0"/>
                <a:alphaOff val="0"/>
              </a:schemeClr>
            </a:lnRef>
            <a:fillRef idx="1">
              <a:schemeClr val="accent2">
                <a:shade val="80000"/>
                <a:hueOff val="0"/>
                <a:satOff val="0"/>
                <a:lumOff val="0"/>
                <a:alphaOff val="0"/>
              </a:schemeClr>
            </a:fillRef>
            <a:effectRef idx="0">
              <a:schemeClr val="accent2">
                <a:shade val="80000"/>
                <a:hueOff val="0"/>
                <a:satOff val="0"/>
                <a:lumOff val="0"/>
                <a:alphaOff val="0"/>
              </a:schemeClr>
            </a:effectRef>
            <a:fontRef idx="minor">
              <a:schemeClr val="lt1"/>
            </a:fontRef>
          </p:style>
          <p:txBody>
            <a:bodyPr spcFirstLastPara="0" vert="horz" wrap="square" lIns="29791" tIns="23441" rIns="29791" bIns="23441" numCol="1" spcCol="1270" anchor="ctr" anchorCtr="0">
              <a:noAutofit/>
            </a:bodyPr>
            <a:lstStyle/>
            <a:p>
              <a:pPr lvl="0" algn="ctr" defTabSz="444500">
                <a:lnSpc>
                  <a:spcPct val="90000"/>
                </a:lnSpc>
                <a:spcBef>
                  <a:spcPct val="0"/>
                </a:spcBef>
                <a:spcAft>
                  <a:spcPct val="35000"/>
                </a:spcAft>
              </a:pPr>
              <a:r>
                <a:rPr lang="fr-FR" sz="1000" kern="1200" dirty="0">
                  <a:solidFill>
                    <a:schemeClr val="tx1"/>
                  </a:solidFill>
                  <a:latin typeface="Arial" panose="020B0604020202020204" pitchFamily="34" charset="0"/>
                  <a:cs typeface="Arial" panose="020B0604020202020204" pitchFamily="34" charset="0"/>
                </a:rPr>
                <a:t>Incident</a:t>
              </a:r>
            </a:p>
          </p:txBody>
        </p:sp>
        <p:sp>
          <p:nvSpPr>
            <p:cNvPr id="86" name="Forme libre 85"/>
            <p:cNvSpPr/>
            <p:nvPr/>
          </p:nvSpPr>
          <p:spPr>
            <a:xfrm>
              <a:off x="1530334" y="6935340"/>
              <a:ext cx="1037432" cy="855665"/>
            </a:xfrm>
            <a:custGeom>
              <a:avLst/>
              <a:gdLst>
                <a:gd name="connsiteX0" fmla="*/ 0 w 1037432"/>
                <a:gd name="connsiteY0" fmla="*/ 85567 h 855665"/>
                <a:gd name="connsiteX1" fmla="*/ 85567 w 1037432"/>
                <a:gd name="connsiteY1" fmla="*/ 0 h 855665"/>
                <a:gd name="connsiteX2" fmla="*/ 951866 w 1037432"/>
                <a:gd name="connsiteY2" fmla="*/ 0 h 855665"/>
                <a:gd name="connsiteX3" fmla="*/ 1037433 w 1037432"/>
                <a:gd name="connsiteY3" fmla="*/ 85567 h 855665"/>
                <a:gd name="connsiteX4" fmla="*/ 1037432 w 1037432"/>
                <a:gd name="connsiteY4" fmla="*/ 770099 h 855665"/>
                <a:gd name="connsiteX5" fmla="*/ 951865 w 1037432"/>
                <a:gd name="connsiteY5" fmla="*/ 855666 h 855665"/>
                <a:gd name="connsiteX6" fmla="*/ 85567 w 1037432"/>
                <a:gd name="connsiteY6" fmla="*/ 855665 h 855665"/>
                <a:gd name="connsiteX7" fmla="*/ 0 w 1037432"/>
                <a:gd name="connsiteY7" fmla="*/ 770098 h 855665"/>
                <a:gd name="connsiteX8" fmla="*/ 0 w 1037432"/>
                <a:gd name="connsiteY8" fmla="*/ 85567 h 855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7432" h="855665">
                  <a:moveTo>
                    <a:pt x="0" y="85567"/>
                  </a:moveTo>
                  <a:cubicBezTo>
                    <a:pt x="0" y="38310"/>
                    <a:pt x="38310" y="0"/>
                    <a:pt x="85567" y="0"/>
                  </a:cubicBezTo>
                  <a:lnTo>
                    <a:pt x="951866" y="0"/>
                  </a:lnTo>
                  <a:cubicBezTo>
                    <a:pt x="999123" y="0"/>
                    <a:pt x="1037433" y="38310"/>
                    <a:pt x="1037433" y="85567"/>
                  </a:cubicBezTo>
                  <a:cubicBezTo>
                    <a:pt x="1037433" y="313744"/>
                    <a:pt x="1037432" y="541922"/>
                    <a:pt x="1037432" y="770099"/>
                  </a:cubicBezTo>
                  <a:cubicBezTo>
                    <a:pt x="1037432" y="817356"/>
                    <a:pt x="999122" y="855666"/>
                    <a:pt x="951865" y="855666"/>
                  </a:cubicBezTo>
                  <a:lnTo>
                    <a:pt x="85567" y="855665"/>
                  </a:lnTo>
                  <a:cubicBezTo>
                    <a:pt x="38310" y="855665"/>
                    <a:pt x="0" y="817355"/>
                    <a:pt x="0" y="770098"/>
                  </a:cubicBezTo>
                  <a:lnTo>
                    <a:pt x="0" y="85567"/>
                  </a:lnTo>
                  <a:close/>
                </a:path>
              </a:pathLst>
            </a:custGeom>
            <a:ln>
              <a:solidFill>
                <a:schemeClr val="accent1"/>
              </a:solidFill>
            </a:ln>
          </p:spPr>
          <p:style>
            <a:lnRef idx="2">
              <a:schemeClr val="accent2">
                <a:shade val="80000"/>
                <a:hueOff val="80100"/>
                <a:satOff val="-8953"/>
                <a:lumOff val="8252"/>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6836" tIns="220193" rIns="36836" bIns="36836" numCol="1" spcCol="1270" anchor="t" anchorCtr="0">
              <a:noAutofit/>
            </a:bodyPr>
            <a:lstStyle/>
            <a:p>
              <a:pPr marL="57150" lvl="1" indent="-57150" algn="l" defTabSz="400050">
                <a:lnSpc>
                  <a:spcPct val="90000"/>
                </a:lnSpc>
                <a:spcBef>
                  <a:spcPct val="0"/>
                </a:spcBef>
                <a:spcAft>
                  <a:spcPct val="15000"/>
                </a:spcAft>
                <a:buChar char="••"/>
              </a:pPr>
              <a:r>
                <a:rPr lang="fr-FR" sz="900" kern="1200" dirty="0">
                  <a:solidFill>
                    <a:schemeClr val="tx1">
                      <a:lumMod val="75000"/>
                      <a:lumOff val="25000"/>
                    </a:schemeClr>
                  </a:solidFill>
                  <a:latin typeface="Arial" panose="020B0604020202020204" pitchFamily="34" charset="0"/>
                  <a:cs typeface="Arial" panose="020B0604020202020204" pitchFamily="34" charset="0"/>
                </a:rPr>
                <a:t>Lors du double contrôle</a:t>
              </a:r>
            </a:p>
          </p:txBody>
        </p:sp>
        <p:sp>
          <p:nvSpPr>
            <p:cNvPr id="87" name="Flèche en arc 86"/>
            <p:cNvSpPr/>
            <p:nvPr/>
          </p:nvSpPr>
          <p:spPr>
            <a:xfrm>
              <a:off x="2105377" y="6410730"/>
              <a:ext cx="1273057" cy="1273057"/>
            </a:xfrm>
            <a:prstGeom prst="circularArrow">
              <a:avLst>
                <a:gd name="adj1" fmla="val 2798"/>
                <a:gd name="adj2" fmla="val 341437"/>
                <a:gd name="adj3" fmla="val 19483052"/>
                <a:gd name="adj4" fmla="val 12575511"/>
                <a:gd name="adj5" fmla="val 3264"/>
              </a:avLst>
            </a:prstGeom>
          </p:spPr>
          <p:style>
            <a:lnRef idx="2">
              <a:schemeClr val="accent1"/>
            </a:lnRef>
            <a:fillRef idx="1">
              <a:schemeClr val="lt1"/>
            </a:fillRef>
            <a:effectRef idx="0">
              <a:schemeClr val="accent1"/>
            </a:effectRef>
            <a:fontRef idx="minor">
              <a:schemeClr val="dk1"/>
            </a:fontRef>
          </p:style>
        </p:sp>
        <p:sp>
          <p:nvSpPr>
            <p:cNvPr id="88" name="Forme libre 87"/>
            <p:cNvSpPr/>
            <p:nvPr/>
          </p:nvSpPr>
          <p:spPr>
            <a:xfrm>
              <a:off x="1760874" y="6751984"/>
              <a:ext cx="922162" cy="366713"/>
            </a:xfrm>
            <a:custGeom>
              <a:avLst/>
              <a:gdLst>
                <a:gd name="connsiteX0" fmla="*/ 0 w 922162"/>
                <a:gd name="connsiteY0" fmla="*/ 36671 h 366713"/>
                <a:gd name="connsiteX1" fmla="*/ 36671 w 922162"/>
                <a:gd name="connsiteY1" fmla="*/ 0 h 366713"/>
                <a:gd name="connsiteX2" fmla="*/ 885491 w 922162"/>
                <a:gd name="connsiteY2" fmla="*/ 0 h 366713"/>
                <a:gd name="connsiteX3" fmla="*/ 922162 w 922162"/>
                <a:gd name="connsiteY3" fmla="*/ 36671 h 366713"/>
                <a:gd name="connsiteX4" fmla="*/ 922162 w 922162"/>
                <a:gd name="connsiteY4" fmla="*/ 330042 h 366713"/>
                <a:gd name="connsiteX5" fmla="*/ 885491 w 922162"/>
                <a:gd name="connsiteY5" fmla="*/ 366713 h 366713"/>
                <a:gd name="connsiteX6" fmla="*/ 36671 w 922162"/>
                <a:gd name="connsiteY6" fmla="*/ 366713 h 366713"/>
                <a:gd name="connsiteX7" fmla="*/ 0 w 922162"/>
                <a:gd name="connsiteY7" fmla="*/ 330042 h 366713"/>
                <a:gd name="connsiteX8" fmla="*/ 0 w 922162"/>
                <a:gd name="connsiteY8" fmla="*/ 36671 h 366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162" h="366713">
                  <a:moveTo>
                    <a:pt x="0" y="36671"/>
                  </a:moveTo>
                  <a:cubicBezTo>
                    <a:pt x="0" y="16418"/>
                    <a:pt x="16418" y="0"/>
                    <a:pt x="36671" y="0"/>
                  </a:cubicBezTo>
                  <a:lnTo>
                    <a:pt x="885491" y="0"/>
                  </a:lnTo>
                  <a:cubicBezTo>
                    <a:pt x="905744" y="0"/>
                    <a:pt x="922162" y="16418"/>
                    <a:pt x="922162" y="36671"/>
                  </a:cubicBezTo>
                  <a:lnTo>
                    <a:pt x="922162" y="330042"/>
                  </a:lnTo>
                  <a:cubicBezTo>
                    <a:pt x="922162" y="350295"/>
                    <a:pt x="905744" y="366713"/>
                    <a:pt x="885491" y="366713"/>
                  </a:cubicBezTo>
                  <a:lnTo>
                    <a:pt x="36671" y="366713"/>
                  </a:lnTo>
                  <a:cubicBezTo>
                    <a:pt x="16418" y="366713"/>
                    <a:pt x="0" y="350295"/>
                    <a:pt x="0" y="330042"/>
                  </a:cubicBezTo>
                  <a:lnTo>
                    <a:pt x="0" y="36671"/>
                  </a:lnTo>
                  <a:close/>
                </a:path>
              </a:pathLst>
            </a:custGeom>
            <a:solidFill>
              <a:srgbClr val="DCF3F8"/>
            </a:solidFill>
          </p:spPr>
          <p:style>
            <a:lnRef idx="2">
              <a:schemeClr val="lt1">
                <a:hueOff val="0"/>
                <a:satOff val="0"/>
                <a:lumOff val="0"/>
                <a:alphaOff val="0"/>
              </a:schemeClr>
            </a:lnRef>
            <a:fillRef idx="1">
              <a:schemeClr val="accent2">
                <a:shade val="80000"/>
                <a:hueOff val="80100"/>
                <a:satOff val="-8953"/>
                <a:lumOff val="8252"/>
                <a:alphaOff val="0"/>
              </a:schemeClr>
            </a:fillRef>
            <a:effectRef idx="0">
              <a:schemeClr val="accent2">
                <a:shade val="80000"/>
                <a:hueOff val="80100"/>
                <a:satOff val="-8953"/>
                <a:lumOff val="8252"/>
                <a:alphaOff val="0"/>
              </a:schemeClr>
            </a:effectRef>
            <a:fontRef idx="minor">
              <a:schemeClr val="lt1"/>
            </a:fontRef>
          </p:style>
          <p:txBody>
            <a:bodyPr spcFirstLastPara="0" vert="horz" wrap="square" lIns="29791" tIns="23441" rIns="29791" bIns="23441" numCol="1" spcCol="1270" anchor="ctr" anchorCtr="0">
              <a:noAutofit/>
            </a:bodyPr>
            <a:lstStyle/>
            <a:p>
              <a:pPr lvl="0" algn="ctr" defTabSz="444500">
                <a:lnSpc>
                  <a:spcPct val="90000"/>
                </a:lnSpc>
                <a:spcBef>
                  <a:spcPct val="0"/>
                </a:spcBef>
                <a:spcAft>
                  <a:spcPct val="35000"/>
                </a:spcAft>
              </a:pPr>
              <a:r>
                <a:rPr lang="fr-FR" sz="1000" kern="1200" dirty="0">
                  <a:solidFill>
                    <a:schemeClr val="tx1"/>
                  </a:solidFill>
                  <a:latin typeface="Arial" panose="020B0604020202020204" pitchFamily="34" charset="0"/>
                  <a:cs typeface="Arial" panose="020B0604020202020204" pitchFamily="34" charset="0"/>
                </a:rPr>
                <a:t>Détection</a:t>
              </a:r>
            </a:p>
          </p:txBody>
        </p:sp>
        <p:sp>
          <p:nvSpPr>
            <p:cNvPr id="89" name="Forme libre 88"/>
            <p:cNvSpPr/>
            <p:nvPr/>
          </p:nvSpPr>
          <p:spPr>
            <a:xfrm>
              <a:off x="2852646" y="6935340"/>
              <a:ext cx="1037432" cy="855665"/>
            </a:xfrm>
            <a:custGeom>
              <a:avLst/>
              <a:gdLst>
                <a:gd name="connsiteX0" fmla="*/ 0 w 1037432"/>
                <a:gd name="connsiteY0" fmla="*/ 85567 h 855665"/>
                <a:gd name="connsiteX1" fmla="*/ 85567 w 1037432"/>
                <a:gd name="connsiteY1" fmla="*/ 0 h 855665"/>
                <a:gd name="connsiteX2" fmla="*/ 951866 w 1037432"/>
                <a:gd name="connsiteY2" fmla="*/ 0 h 855665"/>
                <a:gd name="connsiteX3" fmla="*/ 1037433 w 1037432"/>
                <a:gd name="connsiteY3" fmla="*/ 85567 h 855665"/>
                <a:gd name="connsiteX4" fmla="*/ 1037432 w 1037432"/>
                <a:gd name="connsiteY4" fmla="*/ 770099 h 855665"/>
                <a:gd name="connsiteX5" fmla="*/ 951865 w 1037432"/>
                <a:gd name="connsiteY5" fmla="*/ 855666 h 855665"/>
                <a:gd name="connsiteX6" fmla="*/ 85567 w 1037432"/>
                <a:gd name="connsiteY6" fmla="*/ 855665 h 855665"/>
                <a:gd name="connsiteX7" fmla="*/ 0 w 1037432"/>
                <a:gd name="connsiteY7" fmla="*/ 770098 h 855665"/>
                <a:gd name="connsiteX8" fmla="*/ 0 w 1037432"/>
                <a:gd name="connsiteY8" fmla="*/ 85567 h 855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7432" h="855665">
                  <a:moveTo>
                    <a:pt x="0" y="85567"/>
                  </a:moveTo>
                  <a:cubicBezTo>
                    <a:pt x="0" y="38310"/>
                    <a:pt x="38310" y="0"/>
                    <a:pt x="85567" y="0"/>
                  </a:cubicBezTo>
                  <a:lnTo>
                    <a:pt x="951866" y="0"/>
                  </a:lnTo>
                  <a:cubicBezTo>
                    <a:pt x="999123" y="0"/>
                    <a:pt x="1037433" y="38310"/>
                    <a:pt x="1037433" y="85567"/>
                  </a:cubicBezTo>
                  <a:cubicBezTo>
                    <a:pt x="1037433" y="313744"/>
                    <a:pt x="1037432" y="541922"/>
                    <a:pt x="1037432" y="770099"/>
                  </a:cubicBezTo>
                  <a:cubicBezTo>
                    <a:pt x="1037432" y="817356"/>
                    <a:pt x="999122" y="855666"/>
                    <a:pt x="951865" y="855666"/>
                  </a:cubicBezTo>
                  <a:lnTo>
                    <a:pt x="85567" y="855665"/>
                  </a:lnTo>
                  <a:cubicBezTo>
                    <a:pt x="38310" y="855665"/>
                    <a:pt x="0" y="817355"/>
                    <a:pt x="0" y="770098"/>
                  </a:cubicBezTo>
                  <a:lnTo>
                    <a:pt x="0" y="85567"/>
                  </a:lnTo>
                  <a:close/>
                </a:path>
              </a:pathLst>
            </a:custGeom>
            <a:ln>
              <a:solidFill>
                <a:schemeClr val="accent1"/>
              </a:solidFill>
            </a:ln>
          </p:spPr>
          <p:style>
            <a:lnRef idx="2">
              <a:schemeClr val="accent2">
                <a:shade val="80000"/>
                <a:hueOff val="160201"/>
                <a:satOff val="-17906"/>
                <a:lumOff val="16505"/>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6836" tIns="36836" rIns="36836" bIns="220193" numCol="1" spcCol="1270" anchor="t" anchorCtr="0">
              <a:noAutofit/>
            </a:bodyPr>
            <a:lstStyle/>
            <a:p>
              <a:pPr marL="57150" lvl="1" indent="-57150" algn="l" defTabSz="400050">
                <a:lnSpc>
                  <a:spcPct val="90000"/>
                </a:lnSpc>
                <a:spcBef>
                  <a:spcPct val="0"/>
                </a:spcBef>
                <a:spcAft>
                  <a:spcPct val="15000"/>
                </a:spcAft>
                <a:buChar char="••"/>
              </a:pPr>
              <a:r>
                <a:rPr lang="fr-FR" sz="900" kern="1200" dirty="0">
                  <a:solidFill>
                    <a:schemeClr val="tx1">
                      <a:lumMod val="75000"/>
                      <a:lumOff val="25000"/>
                    </a:schemeClr>
                  </a:solidFill>
                  <a:latin typeface="Arial" panose="020B0604020202020204" pitchFamily="34" charset="0"/>
                  <a:cs typeface="Arial" panose="020B0604020202020204" pitchFamily="34" charset="0"/>
                </a:rPr>
                <a:t>Appel du patient &amp; échange du produit</a:t>
              </a:r>
            </a:p>
          </p:txBody>
        </p:sp>
        <p:sp>
          <p:nvSpPr>
            <p:cNvPr id="90" name="Forme 89"/>
            <p:cNvSpPr/>
            <p:nvPr/>
          </p:nvSpPr>
          <p:spPr>
            <a:xfrm>
              <a:off x="3436335" y="7141569"/>
              <a:ext cx="1140496" cy="1140496"/>
            </a:xfrm>
            <a:prstGeom prst="leftCircularArrow">
              <a:avLst>
                <a:gd name="adj1" fmla="val 3123"/>
                <a:gd name="adj2" fmla="val 384045"/>
                <a:gd name="adj3" fmla="val 2159556"/>
                <a:gd name="adj4" fmla="val 9024489"/>
                <a:gd name="adj5" fmla="val 3644"/>
              </a:avLst>
            </a:prstGeom>
          </p:spPr>
          <p:style>
            <a:lnRef idx="2">
              <a:schemeClr val="accent1"/>
            </a:lnRef>
            <a:fillRef idx="1">
              <a:schemeClr val="lt1"/>
            </a:fillRef>
            <a:effectRef idx="0">
              <a:schemeClr val="accent1"/>
            </a:effectRef>
            <a:fontRef idx="minor">
              <a:schemeClr val="dk1"/>
            </a:fontRef>
          </p:style>
        </p:sp>
        <p:sp>
          <p:nvSpPr>
            <p:cNvPr id="91" name="Forme libre 90"/>
            <p:cNvSpPr/>
            <p:nvPr/>
          </p:nvSpPr>
          <p:spPr>
            <a:xfrm>
              <a:off x="3083187" y="7607649"/>
              <a:ext cx="922162" cy="366713"/>
            </a:xfrm>
            <a:custGeom>
              <a:avLst/>
              <a:gdLst>
                <a:gd name="connsiteX0" fmla="*/ 0 w 922162"/>
                <a:gd name="connsiteY0" fmla="*/ 36671 h 366713"/>
                <a:gd name="connsiteX1" fmla="*/ 36671 w 922162"/>
                <a:gd name="connsiteY1" fmla="*/ 0 h 366713"/>
                <a:gd name="connsiteX2" fmla="*/ 885491 w 922162"/>
                <a:gd name="connsiteY2" fmla="*/ 0 h 366713"/>
                <a:gd name="connsiteX3" fmla="*/ 922162 w 922162"/>
                <a:gd name="connsiteY3" fmla="*/ 36671 h 366713"/>
                <a:gd name="connsiteX4" fmla="*/ 922162 w 922162"/>
                <a:gd name="connsiteY4" fmla="*/ 330042 h 366713"/>
                <a:gd name="connsiteX5" fmla="*/ 885491 w 922162"/>
                <a:gd name="connsiteY5" fmla="*/ 366713 h 366713"/>
                <a:gd name="connsiteX6" fmla="*/ 36671 w 922162"/>
                <a:gd name="connsiteY6" fmla="*/ 366713 h 366713"/>
                <a:gd name="connsiteX7" fmla="*/ 0 w 922162"/>
                <a:gd name="connsiteY7" fmla="*/ 330042 h 366713"/>
                <a:gd name="connsiteX8" fmla="*/ 0 w 922162"/>
                <a:gd name="connsiteY8" fmla="*/ 36671 h 366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162" h="366713">
                  <a:moveTo>
                    <a:pt x="0" y="36671"/>
                  </a:moveTo>
                  <a:cubicBezTo>
                    <a:pt x="0" y="16418"/>
                    <a:pt x="16418" y="0"/>
                    <a:pt x="36671" y="0"/>
                  </a:cubicBezTo>
                  <a:lnTo>
                    <a:pt x="885491" y="0"/>
                  </a:lnTo>
                  <a:cubicBezTo>
                    <a:pt x="905744" y="0"/>
                    <a:pt x="922162" y="16418"/>
                    <a:pt x="922162" y="36671"/>
                  </a:cubicBezTo>
                  <a:lnTo>
                    <a:pt x="922162" y="330042"/>
                  </a:lnTo>
                  <a:cubicBezTo>
                    <a:pt x="922162" y="350295"/>
                    <a:pt x="905744" y="366713"/>
                    <a:pt x="885491" y="366713"/>
                  </a:cubicBezTo>
                  <a:lnTo>
                    <a:pt x="36671" y="366713"/>
                  </a:lnTo>
                  <a:cubicBezTo>
                    <a:pt x="16418" y="366713"/>
                    <a:pt x="0" y="350295"/>
                    <a:pt x="0" y="330042"/>
                  </a:cubicBezTo>
                  <a:lnTo>
                    <a:pt x="0" y="36671"/>
                  </a:lnTo>
                  <a:close/>
                </a:path>
              </a:pathLst>
            </a:custGeom>
            <a:solidFill>
              <a:srgbClr val="DCF3F8"/>
            </a:solidFill>
          </p:spPr>
          <p:style>
            <a:lnRef idx="2">
              <a:schemeClr val="lt1">
                <a:hueOff val="0"/>
                <a:satOff val="0"/>
                <a:lumOff val="0"/>
                <a:alphaOff val="0"/>
              </a:schemeClr>
            </a:lnRef>
            <a:fillRef idx="1">
              <a:schemeClr val="accent2">
                <a:shade val="80000"/>
                <a:hueOff val="160201"/>
                <a:satOff val="-17906"/>
                <a:lumOff val="16505"/>
                <a:alphaOff val="0"/>
              </a:schemeClr>
            </a:fillRef>
            <a:effectRef idx="0">
              <a:schemeClr val="accent2">
                <a:shade val="80000"/>
                <a:hueOff val="160201"/>
                <a:satOff val="-17906"/>
                <a:lumOff val="16505"/>
                <a:alphaOff val="0"/>
              </a:schemeClr>
            </a:effectRef>
            <a:fontRef idx="minor">
              <a:schemeClr val="lt1"/>
            </a:fontRef>
          </p:style>
          <p:txBody>
            <a:bodyPr spcFirstLastPara="0" vert="horz" wrap="square" lIns="29791" tIns="23441" rIns="29791" bIns="23441" numCol="1" spcCol="1270" anchor="ctr" anchorCtr="0">
              <a:noAutofit/>
            </a:bodyPr>
            <a:lstStyle/>
            <a:p>
              <a:pPr lvl="0" algn="ctr" defTabSz="444500">
                <a:lnSpc>
                  <a:spcPct val="90000"/>
                </a:lnSpc>
                <a:spcBef>
                  <a:spcPct val="0"/>
                </a:spcBef>
                <a:spcAft>
                  <a:spcPct val="35000"/>
                </a:spcAft>
              </a:pPr>
              <a:r>
                <a:rPr lang="fr-FR" sz="1000" kern="1200" dirty="0">
                  <a:solidFill>
                    <a:schemeClr val="tx1"/>
                  </a:solidFill>
                  <a:latin typeface="Arial" panose="020B0604020202020204" pitchFamily="34" charset="0"/>
                  <a:cs typeface="Arial" panose="020B0604020202020204" pitchFamily="34" charset="0"/>
                </a:rPr>
                <a:t>Résolution</a:t>
              </a:r>
            </a:p>
          </p:txBody>
        </p:sp>
        <p:sp>
          <p:nvSpPr>
            <p:cNvPr id="92" name="Forme libre 91"/>
            <p:cNvSpPr/>
            <p:nvPr/>
          </p:nvSpPr>
          <p:spPr>
            <a:xfrm>
              <a:off x="4174959" y="6935340"/>
              <a:ext cx="1037432" cy="855665"/>
            </a:xfrm>
            <a:custGeom>
              <a:avLst/>
              <a:gdLst>
                <a:gd name="connsiteX0" fmla="*/ 0 w 1037432"/>
                <a:gd name="connsiteY0" fmla="*/ 85567 h 855665"/>
                <a:gd name="connsiteX1" fmla="*/ 85567 w 1037432"/>
                <a:gd name="connsiteY1" fmla="*/ 0 h 855665"/>
                <a:gd name="connsiteX2" fmla="*/ 951866 w 1037432"/>
                <a:gd name="connsiteY2" fmla="*/ 0 h 855665"/>
                <a:gd name="connsiteX3" fmla="*/ 1037433 w 1037432"/>
                <a:gd name="connsiteY3" fmla="*/ 85567 h 855665"/>
                <a:gd name="connsiteX4" fmla="*/ 1037432 w 1037432"/>
                <a:gd name="connsiteY4" fmla="*/ 770099 h 855665"/>
                <a:gd name="connsiteX5" fmla="*/ 951865 w 1037432"/>
                <a:gd name="connsiteY5" fmla="*/ 855666 h 855665"/>
                <a:gd name="connsiteX6" fmla="*/ 85567 w 1037432"/>
                <a:gd name="connsiteY6" fmla="*/ 855665 h 855665"/>
                <a:gd name="connsiteX7" fmla="*/ 0 w 1037432"/>
                <a:gd name="connsiteY7" fmla="*/ 770098 h 855665"/>
                <a:gd name="connsiteX8" fmla="*/ 0 w 1037432"/>
                <a:gd name="connsiteY8" fmla="*/ 85567 h 855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7432" h="855665">
                  <a:moveTo>
                    <a:pt x="0" y="85567"/>
                  </a:moveTo>
                  <a:cubicBezTo>
                    <a:pt x="0" y="38310"/>
                    <a:pt x="38310" y="0"/>
                    <a:pt x="85567" y="0"/>
                  </a:cubicBezTo>
                  <a:lnTo>
                    <a:pt x="951866" y="0"/>
                  </a:lnTo>
                  <a:cubicBezTo>
                    <a:pt x="999123" y="0"/>
                    <a:pt x="1037433" y="38310"/>
                    <a:pt x="1037433" y="85567"/>
                  </a:cubicBezTo>
                  <a:cubicBezTo>
                    <a:pt x="1037433" y="313744"/>
                    <a:pt x="1037432" y="541922"/>
                    <a:pt x="1037432" y="770099"/>
                  </a:cubicBezTo>
                  <a:cubicBezTo>
                    <a:pt x="1037432" y="817356"/>
                    <a:pt x="999122" y="855666"/>
                    <a:pt x="951865" y="855666"/>
                  </a:cubicBezTo>
                  <a:lnTo>
                    <a:pt x="85567" y="855665"/>
                  </a:lnTo>
                  <a:cubicBezTo>
                    <a:pt x="38310" y="855665"/>
                    <a:pt x="0" y="817355"/>
                    <a:pt x="0" y="770098"/>
                  </a:cubicBezTo>
                  <a:lnTo>
                    <a:pt x="0" y="85567"/>
                  </a:lnTo>
                  <a:close/>
                </a:path>
              </a:pathLst>
            </a:custGeom>
            <a:ln>
              <a:solidFill>
                <a:schemeClr val="accent1"/>
              </a:solidFill>
            </a:ln>
          </p:spPr>
          <p:style>
            <a:lnRef idx="2">
              <a:schemeClr val="accent2">
                <a:shade val="80000"/>
                <a:hueOff val="240301"/>
                <a:satOff val="-26858"/>
                <a:lumOff val="24757"/>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6836" tIns="220193" rIns="36836" bIns="36836" numCol="1" spcCol="1270" anchor="t" anchorCtr="0">
              <a:noAutofit/>
            </a:bodyPr>
            <a:lstStyle/>
            <a:p>
              <a:pPr marL="57150" lvl="1" indent="-57150" algn="l" defTabSz="400050">
                <a:lnSpc>
                  <a:spcPct val="90000"/>
                </a:lnSpc>
                <a:spcBef>
                  <a:spcPct val="0"/>
                </a:spcBef>
                <a:spcAft>
                  <a:spcPct val="15000"/>
                </a:spcAft>
                <a:buChar char="••"/>
              </a:pPr>
              <a:r>
                <a:rPr lang="fr-FR" sz="900" kern="1200" dirty="0">
                  <a:solidFill>
                    <a:schemeClr val="tx1">
                      <a:lumMod val="75000"/>
                      <a:lumOff val="25000"/>
                    </a:schemeClr>
                  </a:solidFill>
                  <a:latin typeface="Arial" panose="020B0604020202020204" pitchFamily="34" charset="0"/>
                  <a:cs typeface="Arial" panose="020B0604020202020204" pitchFamily="34" charset="0"/>
                </a:rPr>
                <a:t>Analyse des causes</a:t>
              </a:r>
            </a:p>
            <a:p>
              <a:pPr marL="57150" lvl="1" indent="-57150" algn="l" defTabSz="400050">
                <a:lnSpc>
                  <a:spcPct val="90000"/>
                </a:lnSpc>
                <a:spcBef>
                  <a:spcPct val="0"/>
                </a:spcBef>
                <a:spcAft>
                  <a:spcPct val="15000"/>
                </a:spcAft>
                <a:buChar char="••"/>
              </a:pPr>
              <a:endParaRPr lang="fr-FR" sz="900" kern="12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93" name="Flèche en arc 92"/>
            <p:cNvSpPr/>
            <p:nvPr/>
          </p:nvSpPr>
          <p:spPr>
            <a:xfrm>
              <a:off x="4750002" y="6410730"/>
              <a:ext cx="1273057" cy="1273057"/>
            </a:xfrm>
            <a:prstGeom prst="circularArrow">
              <a:avLst>
                <a:gd name="adj1" fmla="val 2798"/>
                <a:gd name="adj2" fmla="val 341437"/>
                <a:gd name="adj3" fmla="val 19483052"/>
                <a:gd name="adj4" fmla="val 12575511"/>
                <a:gd name="adj5" fmla="val 3264"/>
              </a:avLst>
            </a:prstGeom>
          </p:spPr>
          <p:style>
            <a:lnRef idx="2">
              <a:schemeClr val="accent1"/>
            </a:lnRef>
            <a:fillRef idx="1">
              <a:schemeClr val="lt1"/>
            </a:fillRef>
            <a:effectRef idx="0">
              <a:schemeClr val="accent1"/>
            </a:effectRef>
            <a:fontRef idx="minor">
              <a:schemeClr val="dk1"/>
            </a:fontRef>
          </p:style>
        </p:sp>
        <p:sp>
          <p:nvSpPr>
            <p:cNvPr id="94" name="Forme libre 93"/>
            <p:cNvSpPr/>
            <p:nvPr/>
          </p:nvSpPr>
          <p:spPr>
            <a:xfrm>
              <a:off x="4405500" y="6751984"/>
              <a:ext cx="922162" cy="366713"/>
            </a:xfrm>
            <a:custGeom>
              <a:avLst/>
              <a:gdLst>
                <a:gd name="connsiteX0" fmla="*/ 0 w 922162"/>
                <a:gd name="connsiteY0" fmla="*/ 36671 h 366713"/>
                <a:gd name="connsiteX1" fmla="*/ 36671 w 922162"/>
                <a:gd name="connsiteY1" fmla="*/ 0 h 366713"/>
                <a:gd name="connsiteX2" fmla="*/ 885491 w 922162"/>
                <a:gd name="connsiteY2" fmla="*/ 0 h 366713"/>
                <a:gd name="connsiteX3" fmla="*/ 922162 w 922162"/>
                <a:gd name="connsiteY3" fmla="*/ 36671 h 366713"/>
                <a:gd name="connsiteX4" fmla="*/ 922162 w 922162"/>
                <a:gd name="connsiteY4" fmla="*/ 330042 h 366713"/>
                <a:gd name="connsiteX5" fmla="*/ 885491 w 922162"/>
                <a:gd name="connsiteY5" fmla="*/ 366713 h 366713"/>
                <a:gd name="connsiteX6" fmla="*/ 36671 w 922162"/>
                <a:gd name="connsiteY6" fmla="*/ 366713 h 366713"/>
                <a:gd name="connsiteX7" fmla="*/ 0 w 922162"/>
                <a:gd name="connsiteY7" fmla="*/ 330042 h 366713"/>
                <a:gd name="connsiteX8" fmla="*/ 0 w 922162"/>
                <a:gd name="connsiteY8" fmla="*/ 36671 h 366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162" h="366713">
                  <a:moveTo>
                    <a:pt x="0" y="36671"/>
                  </a:moveTo>
                  <a:cubicBezTo>
                    <a:pt x="0" y="16418"/>
                    <a:pt x="16418" y="0"/>
                    <a:pt x="36671" y="0"/>
                  </a:cubicBezTo>
                  <a:lnTo>
                    <a:pt x="885491" y="0"/>
                  </a:lnTo>
                  <a:cubicBezTo>
                    <a:pt x="905744" y="0"/>
                    <a:pt x="922162" y="16418"/>
                    <a:pt x="922162" y="36671"/>
                  </a:cubicBezTo>
                  <a:lnTo>
                    <a:pt x="922162" y="330042"/>
                  </a:lnTo>
                  <a:cubicBezTo>
                    <a:pt x="922162" y="350295"/>
                    <a:pt x="905744" y="366713"/>
                    <a:pt x="885491" y="366713"/>
                  </a:cubicBezTo>
                  <a:lnTo>
                    <a:pt x="36671" y="366713"/>
                  </a:lnTo>
                  <a:cubicBezTo>
                    <a:pt x="16418" y="366713"/>
                    <a:pt x="0" y="350295"/>
                    <a:pt x="0" y="330042"/>
                  </a:cubicBezTo>
                  <a:lnTo>
                    <a:pt x="0" y="36671"/>
                  </a:lnTo>
                  <a:close/>
                </a:path>
              </a:pathLst>
            </a:custGeom>
            <a:solidFill>
              <a:srgbClr val="DCF3F8"/>
            </a:solidFill>
          </p:spPr>
          <p:style>
            <a:lnRef idx="2">
              <a:schemeClr val="lt1">
                <a:hueOff val="0"/>
                <a:satOff val="0"/>
                <a:lumOff val="0"/>
                <a:alphaOff val="0"/>
              </a:schemeClr>
            </a:lnRef>
            <a:fillRef idx="1">
              <a:schemeClr val="accent2">
                <a:shade val="80000"/>
                <a:hueOff val="240301"/>
                <a:satOff val="-26858"/>
                <a:lumOff val="24757"/>
                <a:alphaOff val="0"/>
              </a:schemeClr>
            </a:fillRef>
            <a:effectRef idx="0">
              <a:schemeClr val="accent2">
                <a:shade val="80000"/>
                <a:hueOff val="240301"/>
                <a:satOff val="-26858"/>
                <a:lumOff val="24757"/>
                <a:alphaOff val="0"/>
              </a:schemeClr>
            </a:effectRef>
            <a:fontRef idx="minor">
              <a:schemeClr val="lt1"/>
            </a:fontRef>
          </p:style>
          <p:txBody>
            <a:bodyPr spcFirstLastPara="0" vert="horz" wrap="square" lIns="29791" tIns="23441" rIns="29791" bIns="23441" numCol="1" spcCol="1270" anchor="ctr" anchorCtr="0">
              <a:noAutofit/>
            </a:bodyPr>
            <a:lstStyle/>
            <a:p>
              <a:pPr lvl="0" algn="ctr" defTabSz="444500">
                <a:lnSpc>
                  <a:spcPct val="90000"/>
                </a:lnSpc>
                <a:spcBef>
                  <a:spcPct val="0"/>
                </a:spcBef>
                <a:spcAft>
                  <a:spcPct val="35000"/>
                </a:spcAft>
              </a:pPr>
              <a:r>
                <a:rPr lang="fr-FR" sz="1000" kern="1200" dirty="0">
                  <a:solidFill>
                    <a:schemeClr val="tx1"/>
                  </a:solidFill>
                  <a:latin typeface="Arial" panose="020B0604020202020204" pitchFamily="34" charset="0"/>
                  <a:cs typeface="Arial" panose="020B0604020202020204" pitchFamily="34" charset="0"/>
                </a:rPr>
                <a:t>Recherche d’Amélioration</a:t>
              </a:r>
            </a:p>
          </p:txBody>
        </p:sp>
        <p:sp>
          <p:nvSpPr>
            <p:cNvPr id="95" name="Forme libre 94"/>
            <p:cNvSpPr/>
            <p:nvPr/>
          </p:nvSpPr>
          <p:spPr>
            <a:xfrm>
              <a:off x="5497272" y="6935340"/>
              <a:ext cx="1037432" cy="855665"/>
            </a:xfrm>
            <a:custGeom>
              <a:avLst/>
              <a:gdLst>
                <a:gd name="connsiteX0" fmla="*/ 0 w 1037432"/>
                <a:gd name="connsiteY0" fmla="*/ 85567 h 855665"/>
                <a:gd name="connsiteX1" fmla="*/ 85567 w 1037432"/>
                <a:gd name="connsiteY1" fmla="*/ 0 h 855665"/>
                <a:gd name="connsiteX2" fmla="*/ 951866 w 1037432"/>
                <a:gd name="connsiteY2" fmla="*/ 0 h 855665"/>
                <a:gd name="connsiteX3" fmla="*/ 1037433 w 1037432"/>
                <a:gd name="connsiteY3" fmla="*/ 85567 h 855665"/>
                <a:gd name="connsiteX4" fmla="*/ 1037432 w 1037432"/>
                <a:gd name="connsiteY4" fmla="*/ 770099 h 855665"/>
                <a:gd name="connsiteX5" fmla="*/ 951865 w 1037432"/>
                <a:gd name="connsiteY5" fmla="*/ 855666 h 855665"/>
                <a:gd name="connsiteX6" fmla="*/ 85567 w 1037432"/>
                <a:gd name="connsiteY6" fmla="*/ 855665 h 855665"/>
                <a:gd name="connsiteX7" fmla="*/ 0 w 1037432"/>
                <a:gd name="connsiteY7" fmla="*/ 770098 h 855665"/>
                <a:gd name="connsiteX8" fmla="*/ 0 w 1037432"/>
                <a:gd name="connsiteY8" fmla="*/ 85567 h 855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7432" h="855665">
                  <a:moveTo>
                    <a:pt x="0" y="85567"/>
                  </a:moveTo>
                  <a:cubicBezTo>
                    <a:pt x="0" y="38310"/>
                    <a:pt x="38310" y="0"/>
                    <a:pt x="85567" y="0"/>
                  </a:cubicBezTo>
                  <a:lnTo>
                    <a:pt x="951866" y="0"/>
                  </a:lnTo>
                  <a:cubicBezTo>
                    <a:pt x="999123" y="0"/>
                    <a:pt x="1037433" y="38310"/>
                    <a:pt x="1037433" y="85567"/>
                  </a:cubicBezTo>
                  <a:cubicBezTo>
                    <a:pt x="1037433" y="313744"/>
                    <a:pt x="1037432" y="541922"/>
                    <a:pt x="1037432" y="770099"/>
                  </a:cubicBezTo>
                  <a:cubicBezTo>
                    <a:pt x="1037432" y="817356"/>
                    <a:pt x="999122" y="855666"/>
                    <a:pt x="951865" y="855666"/>
                  </a:cubicBezTo>
                  <a:lnTo>
                    <a:pt x="85567" y="855665"/>
                  </a:lnTo>
                  <a:cubicBezTo>
                    <a:pt x="38310" y="855665"/>
                    <a:pt x="0" y="817355"/>
                    <a:pt x="0" y="770098"/>
                  </a:cubicBezTo>
                  <a:lnTo>
                    <a:pt x="0" y="85567"/>
                  </a:lnTo>
                  <a:close/>
                </a:path>
              </a:pathLst>
            </a:custGeom>
            <a:ln>
              <a:solidFill>
                <a:schemeClr val="accent1"/>
              </a:solidFill>
            </a:ln>
          </p:spPr>
          <p:style>
            <a:lnRef idx="2">
              <a:schemeClr val="accent2">
                <a:shade val="80000"/>
                <a:hueOff val="320402"/>
                <a:satOff val="-35811"/>
                <a:lumOff val="3301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36836" tIns="36836" rIns="36836" bIns="220193" numCol="1" spcCol="1270" anchor="t" anchorCtr="0">
              <a:noAutofit/>
            </a:bodyPr>
            <a:lstStyle/>
            <a:p>
              <a:pPr marL="57150" lvl="1" indent="-57150" algn="l" defTabSz="400050">
                <a:lnSpc>
                  <a:spcPct val="90000"/>
                </a:lnSpc>
                <a:spcBef>
                  <a:spcPct val="0"/>
                </a:spcBef>
                <a:spcAft>
                  <a:spcPct val="15000"/>
                </a:spcAft>
                <a:buChar char="••"/>
              </a:pPr>
              <a:r>
                <a:rPr lang="fr-FR" sz="900" kern="1200" dirty="0">
                  <a:solidFill>
                    <a:schemeClr val="tx1">
                      <a:lumMod val="75000"/>
                      <a:lumOff val="25000"/>
                    </a:schemeClr>
                  </a:solidFill>
                  <a:latin typeface="Arial" panose="020B0604020202020204" pitchFamily="34" charset="0"/>
                  <a:cs typeface="Arial" panose="020B0604020202020204" pitchFamily="34" charset="0"/>
                </a:rPr>
                <a:t>Mise en place d’une alerte dans la fiche des produits et sur la fiche patient</a:t>
              </a:r>
            </a:p>
          </p:txBody>
        </p:sp>
        <p:sp>
          <p:nvSpPr>
            <p:cNvPr id="96" name="Forme libre 95"/>
            <p:cNvSpPr/>
            <p:nvPr/>
          </p:nvSpPr>
          <p:spPr>
            <a:xfrm>
              <a:off x="5727812" y="7607649"/>
              <a:ext cx="922162" cy="366713"/>
            </a:xfrm>
            <a:custGeom>
              <a:avLst/>
              <a:gdLst>
                <a:gd name="connsiteX0" fmla="*/ 0 w 922162"/>
                <a:gd name="connsiteY0" fmla="*/ 36671 h 366713"/>
                <a:gd name="connsiteX1" fmla="*/ 36671 w 922162"/>
                <a:gd name="connsiteY1" fmla="*/ 0 h 366713"/>
                <a:gd name="connsiteX2" fmla="*/ 885491 w 922162"/>
                <a:gd name="connsiteY2" fmla="*/ 0 h 366713"/>
                <a:gd name="connsiteX3" fmla="*/ 922162 w 922162"/>
                <a:gd name="connsiteY3" fmla="*/ 36671 h 366713"/>
                <a:gd name="connsiteX4" fmla="*/ 922162 w 922162"/>
                <a:gd name="connsiteY4" fmla="*/ 330042 h 366713"/>
                <a:gd name="connsiteX5" fmla="*/ 885491 w 922162"/>
                <a:gd name="connsiteY5" fmla="*/ 366713 h 366713"/>
                <a:gd name="connsiteX6" fmla="*/ 36671 w 922162"/>
                <a:gd name="connsiteY6" fmla="*/ 366713 h 366713"/>
                <a:gd name="connsiteX7" fmla="*/ 0 w 922162"/>
                <a:gd name="connsiteY7" fmla="*/ 330042 h 366713"/>
                <a:gd name="connsiteX8" fmla="*/ 0 w 922162"/>
                <a:gd name="connsiteY8" fmla="*/ 36671 h 366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2162" h="366713">
                  <a:moveTo>
                    <a:pt x="0" y="36671"/>
                  </a:moveTo>
                  <a:cubicBezTo>
                    <a:pt x="0" y="16418"/>
                    <a:pt x="16418" y="0"/>
                    <a:pt x="36671" y="0"/>
                  </a:cubicBezTo>
                  <a:lnTo>
                    <a:pt x="885491" y="0"/>
                  </a:lnTo>
                  <a:cubicBezTo>
                    <a:pt x="905744" y="0"/>
                    <a:pt x="922162" y="16418"/>
                    <a:pt x="922162" y="36671"/>
                  </a:cubicBezTo>
                  <a:lnTo>
                    <a:pt x="922162" y="330042"/>
                  </a:lnTo>
                  <a:cubicBezTo>
                    <a:pt x="922162" y="350295"/>
                    <a:pt x="905744" y="366713"/>
                    <a:pt x="885491" y="366713"/>
                  </a:cubicBezTo>
                  <a:lnTo>
                    <a:pt x="36671" y="366713"/>
                  </a:lnTo>
                  <a:cubicBezTo>
                    <a:pt x="16418" y="366713"/>
                    <a:pt x="0" y="350295"/>
                    <a:pt x="0" y="330042"/>
                  </a:cubicBezTo>
                  <a:lnTo>
                    <a:pt x="0" y="36671"/>
                  </a:lnTo>
                  <a:close/>
                </a:path>
              </a:pathLst>
            </a:custGeom>
            <a:solidFill>
              <a:srgbClr val="DCF3F8"/>
            </a:solidFill>
          </p:spPr>
          <p:style>
            <a:lnRef idx="2">
              <a:schemeClr val="lt1">
                <a:hueOff val="0"/>
                <a:satOff val="0"/>
                <a:lumOff val="0"/>
                <a:alphaOff val="0"/>
              </a:schemeClr>
            </a:lnRef>
            <a:fillRef idx="1">
              <a:schemeClr val="accent2">
                <a:shade val="80000"/>
                <a:hueOff val="320402"/>
                <a:satOff val="-35811"/>
                <a:lumOff val="33010"/>
                <a:alphaOff val="0"/>
              </a:schemeClr>
            </a:fillRef>
            <a:effectRef idx="0">
              <a:schemeClr val="accent2">
                <a:shade val="80000"/>
                <a:hueOff val="320402"/>
                <a:satOff val="-35811"/>
                <a:lumOff val="33010"/>
                <a:alphaOff val="0"/>
              </a:schemeClr>
            </a:effectRef>
            <a:fontRef idx="minor">
              <a:schemeClr val="lt1"/>
            </a:fontRef>
          </p:style>
          <p:txBody>
            <a:bodyPr spcFirstLastPara="0" vert="horz" wrap="square" lIns="29791" tIns="23441" rIns="29791" bIns="23441" numCol="1" spcCol="1270" anchor="ctr" anchorCtr="0">
              <a:noAutofit/>
            </a:bodyPr>
            <a:lstStyle/>
            <a:p>
              <a:pPr lvl="0" algn="ctr" defTabSz="444500">
                <a:lnSpc>
                  <a:spcPct val="90000"/>
                </a:lnSpc>
                <a:spcBef>
                  <a:spcPct val="0"/>
                </a:spcBef>
                <a:spcAft>
                  <a:spcPct val="35000"/>
                </a:spcAft>
              </a:pPr>
              <a:r>
                <a:rPr lang="fr-FR" sz="1000" kern="1200" dirty="0">
                  <a:solidFill>
                    <a:schemeClr val="tx1"/>
                  </a:solidFill>
                  <a:latin typeface="Arial" panose="020B0604020202020204" pitchFamily="34" charset="0"/>
                  <a:cs typeface="Arial" panose="020B0604020202020204" pitchFamily="34" charset="0"/>
                </a:rPr>
                <a:t>Amélioration</a:t>
              </a:r>
            </a:p>
          </p:txBody>
        </p:sp>
      </p:grpSp>
      <p:sp>
        <p:nvSpPr>
          <p:cNvPr id="97" name="Rectangle 96">
            <a:extLst>
              <a:ext uri="{FF2B5EF4-FFF2-40B4-BE49-F238E27FC236}">
                <a16:creationId xmlns:a16="http://schemas.microsoft.com/office/drawing/2014/main" id="{9602874D-2E2A-467C-B8C1-4FD6DDF5B145}"/>
              </a:ext>
            </a:extLst>
          </p:cNvPr>
          <p:cNvSpPr/>
          <p:nvPr/>
        </p:nvSpPr>
        <p:spPr>
          <a:xfrm>
            <a:off x="1797698" y="9402167"/>
            <a:ext cx="1622105" cy="5385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b="1" dirty="0">
                <a:solidFill>
                  <a:schemeClr val="tx1">
                    <a:lumMod val="75000"/>
                    <a:lumOff val="25000"/>
                  </a:schemeClr>
                </a:solidFill>
                <a:latin typeface="Arial" panose="020B0604020202020204" pitchFamily="34" charset="0"/>
                <a:cs typeface="Arial" panose="020B0604020202020204" pitchFamily="34" charset="0"/>
              </a:rPr>
              <a:t>Tableau des Incidents de délivrance</a:t>
            </a:r>
          </a:p>
        </p:txBody>
      </p:sp>
      <p:sp>
        <p:nvSpPr>
          <p:cNvPr id="98" name="Rectangle 97">
            <a:extLst>
              <a:ext uri="{FF2B5EF4-FFF2-40B4-BE49-F238E27FC236}">
                <a16:creationId xmlns:a16="http://schemas.microsoft.com/office/drawing/2014/main" id="{D1BF78EB-3221-4B75-9344-CB4652D7E215}"/>
              </a:ext>
            </a:extLst>
          </p:cNvPr>
          <p:cNvSpPr/>
          <p:nvPr/>
        </p:nvSpPr>
        <p:spPr>
          <a:xfrm>
            <a:off x="4454279" y="9445829"/>
            <a:ext cx="1301477" cy="5385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b="1" dirty="0">
                <a:solidFill>
                  <a:schemeClr val="tx1">
                    <a:lumMod val="75000"/>
                    <a:lumOff val="25000"/>
                  </a:schemeClr>
                </a:solidFill>
                <a:latin typeface="Arial" panose="020B0604020202020204" pitchFamily="34" charset="0"/>
                <a:cs typeface="Arial" panose="020B0604020202020204" pitchFamily="34" charset="0"/>
              </a:rPr>
              <a:t>Fiche d’Amélioration</a:t>
            </a:r>
          </a:p>
        </p:txBody>
      </p:sp>
      <p:cxnSp>
        <p:nvCxnSpPr>
          <p:cNvPr id="99" name="Connecteur droit 98"/>
          <p:cNvCxnSpPr/>
          <p:nvPr/>
        </p:nvCxnSpPr>
        <p:spPr>
          <a:xfrm>
            <a:off x="2478985" y="9119622"/>
            <a:ext cx="0" cy="282545"/>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0" name="Connecteur droit 99"/>
          <p:cNvCxnSpPr/>
          <p:nvPr/>
        </p:nvCxnSpPr>
        <p:spPr>
          <a:xfrm>
            <a:off x="5040744" y="9144780"/>
            <a:ext cx="0" cy="282545"/>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grpSp>
        <p:nvGrpSpPr>
          <p:cNvPr id="101" name="Groupe 100">
            <a:extLst>
              <a:ext uri="{FF2B5EF4-FFF2-40B4-BE49-F238E27FC236}">
                <a16:creationId xmlns:a16="http://schemas.microsoft.com/office/drawing/2014/main" id="{9B992498-C5B4-B27E-FC66-A74B208603E1}"/>
              </a:ext>
            </a:extLst>
          </p:cNvPr>
          <p:cNvGrpSpPr/>
          <p:nvPr/>
        </p:nvGrpSpPr>
        <p:grpSpPr>
          <a:xfrm>
            <a:off x="393065" y="4946417"/>
            <a:ext cx="290053" cy="292100"/>
            <a:chOff x="225503" y="2443266"/>
            <a:chExt cx="290053" cy="292100"/>
          </a:xfrm>
        </p:grpSpPr>
        <p:cxnSp>
          <p:nvCxnSpPr>
            <p:cNvPr id="102" name="Connecteur droit 101">
              <a:extLst>
                <a:ext uri="{FF2B5EF4-FFF2-40B4-BE49-F238E27FC236}">
                  <a16:creationId xmlns:a16="http://schemas.microsoft.com/office/drawing/2014/main" id="{11A44A79-ABDA-C96B-FD50-500457ABEDE1}"/>
                </a:ext>
              </a:extLst>
            </p:cNvPr>
            <p:cNvCxnSpPr>
              <a:cxnSpLocks/>
            </p:cNvCxnSpPr>
            <p:nvPr/>
          </p:nvCxnSpPr>
          <p:spPr>
            <a:xfrm>
              <a:off x="225503" y="2443266"/>
              <a:ext cx="290053" cy="185496"/>
            </a:xfrm>
            <a:prstGeom prst="line">
              <a:avLst/>
            </a:prstGeom>
            <a:ln w="12700">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103" name="Connecteur droit 102">
              <a:extLst>
                <a:ext uri="{FF2B5EF4-FFF2-40B4-BE49-F238E27FC236}">
                  <a16:creationId xmlns:a16="http://schemas.microsoft.com/office/drawing/2014/main" id="{CCEDE5B1-3562-A804-982A-9D36E507189E}"/>
                </a:ext>
              </a:extLst>
            </p:cNvPr>
            <p:cNvCxnSpPr>
              <a:cxnSpLocks/>
            </p:cNvCxnSpPr>
            <p:nvPr/>
          </p:nvCxnSpPr>
          <p:spPr>
            <a:xfrm flipV="1">
              <a:off x="350588" y="2629157"/>
              <a:ext cx="158386" cy="106209"/>
            </a:xfrm>
            <a:prstGeom prst="line">
              <a:avLst/>
            </a:prstGeom>
            <a:ln w="12700">
              <a:solidFill>
                <a:schemeClr val="accent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4413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B0EB0-AD3B-C866-2814-31C4B3C5E94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64DD5E1-9C80-E60B-7B3E-E00628A6D600}"/>
              </a:ext>
            </a:extLst>
          </p:cNvPr>
          <p:cNvSpPr>
            <a:spLocks noGrp="1"/>
          </p:cNvSpPr>
          <p:nvPr>
            <p:ph type="title"/>
          </p:nvPr>
        </p:nvSpPr>
        <p:spPr>
          <a:xfrm>
            <a:off x="360000" y="396000"/>
            <a:ext cx="5929058" cy="499917"/>
          </a:xfrm>
        </p:spPr>
        <p:txBody>
          <a:bodyPr/>
          <a:lstStyle/>
          <a:p>
            <a:r>
              <a:rPr lang="fr-FR" dirty="0"/>
              <a:t>mémo</a:t>
            </a:r>
          </a:p>
        </p:txBody>
      </p:sp>
      <p:sp>
        <p:nvSpPr>
          <p:cNvPr id="3" name="Espace réservé du contenu 2">
            <a:extLst>
              <a:ext uri="{FF2B5EF4-FFF2-40B4-BE49-F238E27FC236}">
                <a16:creationId xmlns:a16="http://schemas.microsoft.com/office/drawing/2014/main" id="{3FB3266C-46B4-357A-E6AC-56945D108360}"/>
              </a:ext>
            </a:extLst>
          </p:cNvPr>
          <p:cNvSpPr>
            <a:spLocks noGrp="1"/>
          </p:cNvSpPr>
          <p:nvPr>
            <p:ph idx="1"/>
          </p:nvPr>
        </p:nvSpPr>
        <p:spPr>
          <a:xfrm>
            <a:off x="752015" y="1962819"/>
            <a:ext cx="6640676" cy="399096"/>
          </a:xfrm>
        </p:spPr>
        <p:txBody>
          <a:bodyPr/>
          <a:lstStyle/>
          <a:p>
            <a:r>
              <a:rPr lang="fr-FR" dirty="0"/>
              <a:t>3 familles d’incidents, 3 outils </a:t>
            </a:r>
            <a:r>
              <a:rPr lang="fr-FR" dirty="0" smtClean="0"/>
              <a:t>d’enregistrements</a:t>
            </a:r>
            <a:endParaRPr lang="fr-FR" dirty="0"/>
          </a:p>
        </p:txBody>
      </p:sp>
      <p:sp>
        <p:nvSpPr>
          <p:cNvPr id="4" name="Espace réservé du numéro de diapositive 3">
            <a:extLst>
              <a:ext uri="{FF2B5EF4-FFF2-40B4-BE49-F238E27FC236}">
                <a16:creationId xmlns:a16="http://schemas.microsoft.com/office/drawing/2014/main" id="{7020B98D-C35E-1BE7-D3C3-CAE18BD1FEC5}"/>
              </a:ext>
            </a:extLst>
          </p:cNvPr>
          <p:cNvSpPr>
            <a:spLocks noGrp="1"/>
          </p:cNvSpPr>
          <p:nvPr>
            <p:ph type="sldNum" sz="quarter" idx="12"/>
          </p:nvPr>
        </p:nvSpPr>
        <p:spPr/>
        <p:txBody>
          <a:bodyPr/>
          <a:lstStyle/>
          <a:p>
            <a:fld id="{48F63A3B-78C7-47BE-AE5E-E10140E04643}" type="slidenum">
              <a:rPr lang="en-US" smtClean="0"/>
              <a:pPr/>
              <a:t>2</a:t>
            </a:fld>
            <a:r>
              <a:rPr lang="en-US" dirty="0"/>
              <a:t>/2</a:t>
            </a:r>
          </a:p>
        </p:txBody>
      </p:sp>
      <p:sp>
        <p:nvSpPr>
          <p:cNvPr id="5" name="Espace réservé du texte 4">
            <a:extLst>
              <a:ext uri="{FF2B5EF4-FFF2-40B4-BE49-F238E27FC236}">
                <a16:creationId xmlns:a16="http://schemas.microsoft.com/office/drawing/2014/main" id="{95A451F5-2E7A-61AC-2D5A-B14387588359}"/>
              </a:ext>
            </a:extLst>
          </p:cNvPr>
          <p:cNvSpPr>
            <a:spLocks noGrp="1"/>
          </p:cNvSpPr>
          <p:nvPr>
            <p:ph type="body" sz="quarter" idx="13"/>
          </p:nvPr>
        </p:nvSpPr>
        <p:spPr/>
        <p:txBody>
          <a:bodyPr/>
          <a:lstStyle/>
          <a:p>
            <a:r>
              <a:rPr lang="fr-FR" b="1" dirty="0"/>
              <a:t>M.12 </a:t>
            </a:r>
            <a:r>
              <a:rPr lang="fr-FR" dirty="0"/>
              <a:t>Détection des incidents à l’officine et amélioration des pratiques</a:t>
            </a:r>
          </a:p>
        </p:txBody>
      </p:sp>
      <p:sp>
        <p:nvSpPr>
          <p:cNvPr id="6" name="Espace réservé du texte 5">
            <a:extLst>
              <a:ext uri="{FF2B5EF4-FFF2-40B4-BE49-F238E27FC236}">
                <a16:creationId xmlns:a16="http://schemas.microsoft.com/office/drawing/2014/main" id="{D76547D4-1EFE-2F55-F077-BB55E895FA36}"/>
              </a:ext>
            </a:extLst>
          </p:cNvPr>
          <p:cNvSpPr>
            <a:spLocks noGrp="1"/>
          </p:cNvSpPr>
          <p:nvPr>
            <p:ph type="body" sz="quarter" idx="14"/>
          </p:nvPr>
        </p:nvSpPr>
        <p:spPr/>
        <p:txBody>
          <a:bodyPr/>
          <a:lstStyle/>
          <a:p>
            <a:r>
              <a:rPr lang="fr-FR" dirty="0"/>
              <a:t>Pharmacie :</a:t>
            </a:r>
          </a:p>
        </p:txBody>
      </p:sp>
      <p:sp>
        <p:nvSpPr>
          <p:cNvPr id="7" name="Espace réservé du texte 6">
            <a:extLst>
              <a:ext uri="{FF2B5EF4-FFF2-40B4-BE49-F238E27FC236}">
                <a16:creationId xmlns:a16="http://schemas.microsoft.com/office/drawing/2014/main" id="{3F833AC8-DDE9-6665-AF9B-353D4B93F06D}"/>
              </a:ext>
            </a:extLst>
          </p:cNvPr>
          <p:cNvSpPr>
            <a:spLocks noGrp="1"/>
          </p:cNvSpPr>
          <p:nvPr>
            <p:ph type="body" sz="quarter" idx="15"/>
          </p:nvPr>
        </p:nvSpPr>
        <p:spPr/>
        <p:txBody>
          <a:bodyPr/>
          <a:lstStyle/>
          <a:p>
            <a:r>
              <a:rPr lang="fr-FR" b="0" dirty="0"/>
              <a:t>Personnaliser l’en-tête</a:t>
            </a:r>
          </a:p>
        </p:txBody>
      </p:sp>
      <p:sp>
        <p:nvSpPr>
          <p:cNvPr id="29" name="Espace réservé de la date 28">
            <a:extLst>
              <a:ext uri="{FF2B5EF4-FFF2-40B4-BE49-F238E27FC236}">
                <a16:creationId xmlns:a16="http://schemas.microsoft.com/office/drawing/2014/main" id="{0F868B09-AFAB-BA69-2090-C8045BD2052F}"/>
              </a:ext>
            </a:extLst>
          </p:cNvPr>
          <p:cNvSpPr>
            <a:spLocks noGrp="1"/>
          </p:cNvSpPr>
          <p:nvPr>
            <p:ph type="dt" sz="half" idx="10"/>
          </p:nvPr>
        </p:nvSpPr>
        <p:spPr/>
        <p:txBody>
          <a:bodyPr/>
          <a:lstStyle/>
          <a:p>
            <a:r>
              <a:rPr lang="fr-FR" dirty="0"/>
              <a:t>Version 3.10</a:t>
            </a:r>
            <a:r>
              <a:rPr lang="fr-FR" dirty="0">
                <a:solidFill>
                  <a:schemeClr val="tx1"/>
                </a:solidFill>
              </a:rPr>
              <a:t> /</a:t>
            </a:r>
            <a:r>
              <a:rPr lang="fr-FR" dirty="0"/>
              <a:t> Mars 2026</a:t>
            </a:r>
            <a:endParaRPr lang="en-US" dirty="0"/>
          </a:p>
        </p:txBody>
      </p:sp>
      <p:grpSp>
        <p:nvGrpSpPr>
          <p:cNvPr id="66" name="Groupe 65">
            <a:extLst>
              <a:ext uri="{FF2B5EF4-FFF2-40B4-BE49-F238E27FC236}">
                <a16:creationId xmlns:a16="http://schemas.microsoft.com/office/drawing/2014/main" id="{AF082B2F-87DB-8F41-B712-A8FC5E381343}"/>
              </a:ext>
            </a:extLst>
          </p:cNvPr>
          <p:cNvGrpSpPr/>
          <p:nvPr/>
        </p:nvGrpSpPr>
        <p:grpSpPr>
          <a:xfrm>
            <a:off x="377102" y="1913104"/>
            <a:ext cx="290053" cy="292100"/>
            <a:chOff x="225503" y="2443266"/>
            <a:chExt cx="290053" cy="292100"/>
          </a:xfrm>
        </p:grpSpPr>
        <p:cxnSp>
          <p:nvCxnSpPr>
            <p:cNvPr id="58" name="Connecteur droit 57">
              <a:extLst>
                <a:ext uri="{FF2B5EF4-FFF2-40B4-BE49-F238E27FC236}">
                  <a16:creationId xmlns:a16="http://schemas.microsoft.com/office/drawing/2014/main" id="{2A2E392F-CB37-425E-2EBE-97FDE71A28FC}"/>
                </a:ext>
              </a:extLst>
            </p:cNvPr>
            <p:cNvCxnSpPr>
              <a:cxnSpLocks/>
            </p:cNvCxnSpPr>
            <p:nvPr/>
          </p:nvCxnSpPr>
          <p:spPr>
            <a:xfrm>
              <a:off x="225503" y="2443266"/>
              <a:ext cx="290053" cy="185496"/>
            </a:xfrm>
            <a:prstGeom prst="line">
              <a:avLst/>
            </a:prstGeom>
            <a:ln w="12700">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62" name="Connecteur droit 61">
              <a:extLst>
                <a:ext uri="{FF2B5EF4-FFF2-40B4-BE49-F238E27FC236}">
                  <a16:creationId xmlns:a16="http://schemas.microsoft.com/office/drawing/2014/main" id="{7AAA3EDE-7264-3A9A-797A-F119D93CA8A8}"/>
                </a:ext>
              </a:extLst>
            </p:cNvPr>
            <p:cNvCxnSpPr>
              <a:cxnSpLocks/>
            </p:cNvCxnSpPr>
            <p:nvPr/>
          </p:nvCxnSpPr>
          <p:spPr>
            <a:xfrm flipV="1">
              <a:off x="350588" y="2629157"/>
              <a:ext cx="158386" cy="106209"/>
            </a:xfrm>
            <a:prstGeom prst="line">
              <a:avLst/>
            </a:prstGeom>
            <a:ln w="12700">
              <a:solidFill>
                <a:schemeClr val="accent1"/>
              </a:solidFill>
            </a:ln>
          </p:spPr>
          <p:style>
            <a:lnRef idx="2">
              <a:schemeClr val="accent1"/>
            </a:lnRef>
            <a:fillRef idx="0">
              <a:schemeClr val="accent1"/>
            </a:fillRef>
            <a:effectRef idx="1">
              <a:schemeClr val="accent1"/>
            </a:effectRef>
            <a:fontRef idx="minor">
              <a:schemeClr val="tx1"/>
            </a:fontRef>
          </p:style>
        </p:cxnSp>
      </p:grpSp>
      <p:pic>
        <p:nvPicPr>
          <p:cNvPr id="8" name="Graphique 7">
            <a:extLst>
              <a:ext uri="{FF2B5EF4-FFF2-40B4-BE49-F238E27FC236}">
                <a16:creationId xmlns:a16="http://schemas.microsoft.com/office/drawing/2014/main" id="{C9C1A2D4-7932-844F-A8E2-7164AF2714E1}"/>
              </a:ext>
            </a:extLst>
          </p:cNvPr>
          <p:cNvPicPr>
            <a:picLocks noChangeAspect="1"/>
          </p:cNvPicPr>
          <p:nvPr/>
        </p:nvPicPr>
        <p:blipFill>
          <a:blip r:embed="rId2">
            <a:extLst>
              <a:ext uri="{96DAC541-7B7A-43D3-8B79-37D633B846F1}">
                <asvg:svgBlip xmlns:asvg="http://schemas.microsoft.com/office/drawing/2016/SVG/main" xmlns="" r:embed="rId7"/>
              </a:ext>
            </a:extLst>
          </a:blip>
          <a:srcRect/>
          <a:stretch/>
        </p:blipFill>
        <p:spPr>
          <a:xfrm>
            <a:off x="183216" y="9954875"/>
            <a:ext cx="354876" cy="490067"/>
          </a:xfrm>
          <a:prstGeom prst="rect">
            <a:avLst/>
          </a:prstGeom>
        </p:spPr>
      </p:pic>
      <p:sp>
        <p:nvSpPr>
          <p:cNvPr id="23" name="Espace réservé du pied de page 29">
            <a:extLst>
              <a:ext uri="{FF2B5EF4-FFF2-40B4-BE49-F238E27FC236}">
                <a16:creationId xmlns:a16="http://schemas.microsoft.com/office/drawing/2014/main" id="{6D1954D0-F1E8-BC9A-14A1-A49C9365635C}"/>
              </a:ext>
            </a:extLst>
          </p:cNvPr>
          <p:cNvSpPr>
            <a:spLocks noGrp="1"/>
          </p:cNvSpPr>
          <p:nvPr>
            <p:ph type="ftr" sz="quarter" idx="11"/>
          </p:nvPr>
        </p:nvSpPr>
        <p:spPr>
          <a:xfrm>
            <a:off x="665603" y="9979818"/>
            <a:ext cx="2131036" cy="409702"/>
          </a:xfrm>
        </p:spPr>
        <p:txBody>
          <a:bodyPr/>
          <a:lstStyle/>
          <a:p>
            <a:r>
              <a:rPr lang="en-US" dirty="0" smtClean="0"/>
              <a:t>Sous-theme : </a:t>
            </a:r>
          </a:p>
          <a:p>
            <a:r>
              <a:rPr lang="fr-FR" b="0" dirty="0"/>
              <a:t>4.6 Gestion du système de qualité</a:t>
            </a:r>
            <a:endParaRPr lang="en-US" b="0" dirty="0"/>
          </a:p>
        </p:txBody>
      </p:sp>
      <p:sp>
        <p:nvSpPr>
          <p:cNvPr id="24" name="Espace réservé du pied de page 29">
            <a:extLst>
              <a:ext uri="{FF2B5EF4-FFF2-40B4-BE49-F238E27FC236}">
                <a16:creationId xmlns:a16="http://schemas.microsoft.com/office/drawing/2014/main" id="{D3434E79-A65F-A99C-4B77-9B29037F4446}"/>
              </a:ext>
            </a:extLst>
          </p:cNvPr>
          <p:cNvSpPr txBox="1">
            <a:spLocks/>
          </p:cNvSpPr>
          <p:nvPr/>
        </p:nvSpPr>
        <p:spPr>
          <a:xfrm>
            <a:off x="2988389" y="9979818"/>
            <a:ext cx="4070930"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 : </a:t>
            </a:r>
          </a:p>
          <a:p>
            <a:r>
              <a:rPr lang="en-US" dirty="0" smtClean="0">
                <a:latin typeface="Arial" panose="020B0604020202020204" pitchFamily="34" charset="0"/>
                <a:cs typeface="Arial" panose="020B0604020202020204" pitchFamily="34" charset="0"/>
              </a:rPr>
              <a:t>Principe 47 : </a:t>
            </a:r>
            <a:r>
              <a:rPr lang="en-US" dirty="0" err="1" smtClean="0">
                <a:latin typeface="Arial" panose="020B0604020202020204" pitchFamily="34" charset="0"/>
                <a:cs typeface="Arial" panose="020B0604020202020204" pitchFamily="34" charset="0"/>
              </a:rPr>
              <a:t>Gestion</a:t>
            </a:r>
            <a:r>
              <a:rPr lang="en-US" dirty="0" smtClean="0">
                <a:latin typeface="Arial" panose="020B0604020202020204" pitchFamily="34" charset="0"/>
                <a:cs typeface="Arial" panose="020B0604020202020204" pitchFamily="34" charset="0"/>
              </a:rPr>
              <a:t> des </a:t>
            </a:r>
            <a:r>
              <a:rPr lang="en-US" dirty="0" err="1" smtClean="0">
                <a:latin typeface="Arial" panose="020B0604020202020204" pitchFamily="34" charset="0"/>
                <a:cs typeface="Arial" panose="020B0604020202020204" pitchFamily="34" charset="0"/>
              </a:rPr>
              <a:t>dysfonctionnements</a:t>
            </a:r>
            <a:r>
              <a:rPr lang="en-US" dirty="0" smtClean="0">
                <a:latin typeface="Arial" panose="020B0604020202020204" pitchFamily="34" charset="0"/>
                <a:cs typeface="Arial" panose="020B0604020202020204" pitchFamily="34" charset="0"/>
              </a:rPr>
              <a:t> et fiches de </a:t>
            </a:r>
            <a:r>
              <a:rPr lang="en-US" dirty="0" err="1" smtClean="0">
                <a:latin typeface="Arial" panose="020B0604020202020204" pitchFamily="34" charset="0"/>
                <a:cs typeface="Arial" panose="020B0604020202020204" pitchFamily="34" charset="0"/>
              </a:rPr>
              <a:t>progrès</a:t>
            </a:r>
            <a:r>
              <a:rPr lang="en-US" dirty="0" smtClean="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sp>
        <p:nvSpPr>
          <p:cNvPr id="28" name="Rectangle 27">
            <a:extLst>
              <a:ext uri="{FF2B5EF4-FFF2-40B4-BE49-F238E27FC236}">
                <a16:creationId xmlns:a16="http://schemas.microsoft.com/office/drawing/2014/main" id="{49A962A2-2BE6-446B-A5C7-43A2DAAF4990}"/>
              </a:ext>
            </a:extLst>
          </p:cNvPr>
          <p:cNvSpPr/>
          <p:nvPr/>
        </p:nvSpPr>
        <p:spPr>
          <a:xfrm>
            <a:off x="677640" y="2361915"/>
            <a:ext cx="3429000" cy="4462760"/>
          </a:xfrm>
          <a:prstGeom prst="rect">
            <a:avLst/>
          </a:prstGeom>
        </p:spPr>
        <p:txBody>
          <a:bodyPr>
            <a:spAutoFit/>
          </a:bodyPr>
          <a:lstStyle/>
          <a:p>
            <a:pPr marL="177800" lvl="0" indent="-177800" algn="r">
              <a:spcAft>
                <a:spcPts val="600"/>
              </a:spcAft>
              <a:buClr>
                <a:schemeClr val="accent2"/>
              </a:buClr>
              <a:buFont typeface="Police système"/>
              <a:buChar char="●"/>
              <a:defRPr/>
            </a:pPr>
            <a:r>
              <a:rPr lang="fr-FR" sz="1100" b="1" dirty="0">
                <a:solidFill>
                  <a:prstClr val="black">
                    <a:lumMod val="85000"/>
                    <a:lumOff val="15000"/>
                  </a:prstClr>
                </a:solidFill>
                <a:latin typeface="Arial" panose="020B0604020202020204" pitchFamily="34" charset="0"/>
                <a:ea typeface="Helvetica Neue" panose="02000503000000020004" pitchFamily="2" charset="0"/>
                <a:cs typeface="Arial" panose="020B0604020202020204" pitchFamily="34" charset="0"/>
              </a:rPr>
              <a:t>Gestion des incidents de délivrance : </a:t>
            </a:r>
            <a:r>
              <a:rPr lang="fr-FR" sz="1100" dirty="0">
                <a:solidFill>
                  <a:prstClr val="black">
                    <a:lumMod val="85000"/>
                    <a:lumOff val="15000"/>
                  </a:prstClr>
                </a:solidFill>
                <a:latin typeface="Arial" panose="020B0604020202020204" pitchFamily="34" charset="0"/>
                <a:ea typeface="Helvetica Neue" panose="02000503000000020004" pitchFamily="2" charset="0"/>
                <a:cs typeface="Arial" panose="020B0604020202020204" pitchFamily="34" charset="0"/>
              </a:rPr>
              <a:t>permet de recenser les incidents de délivrance repérés au fil de l’eau notamment dans le cadre du double contrôle et d’en assurer la résolution. Les incidents redondants ou graves doivent faire l’objet d’une fiche d’amélioration et peuvent déboucher sur une modification des pratiques ou des actions de formation.</a:t>
            </a:r>
          </a:p>
          <a:p>
            <a:pPr lvl="0" algn="r">
              <a:spcAft>
                <a:spcPts val="600"/>
              </a:spcAft>
              <a:buClr>
                <a:srgbClr val="2C6672"/>
              </a:buClr>
              <a:defRPr/>
            </a:pPr>
            <a:endParaRPr lang="fr-FR" sz="1100" dirty="0">
              <a:solidFill>
                <a:prstClr val="black">
                  <a:lumMod val="85000"/>
                  <a:lumOff val="15000"/>
                </a:prstClr>
              </a:solidFill>
              <a:latin typeface="Arial" panose="020B0604020202020204" pitchFamily="34" charset="0"/>
              <a:ea typeface="Helvetica Neue" panose="02000503000000020004" pitchFamily="2" charset="0"/>
              <a:cs typeface="Arial" panose="020B0604020202020204" pitchFamily="34" charset="0"/>
            </a:endParaRPr>
          </a:p>
          <a:p>
            <a:pPr marL="177800" lvl="0" indent="-177800" algn="r">
              <a:spcAft>
                <a:spcPts val="600"/>
              </a:spcAft>
              <a:buClr>
                <a:srgbClr val="258BA4"/>
              </a:buClr>
              <a:buFont typeface="Police système"/>
              <a:buChar char="●"/>
              <a:defRPr/>
            </a:pPr>
            <a:r>
              <a:rPr lang="fr-FR" sz="1100" b="1" dirty="0">
                <a:solidFill>
                  <a:prstClr val="black">
                    <a:lumMod val="85000"/>
                    <a:lumOff val="15000"/>
                  </a:prstClr>
                </a:solidFill>
                <a:latin typeface="Arial" panose="020B0604020202020204" pitchFamily="34" charset="0"/>
                <a:ea typeface="Helvetica Neue" panose="02000503000000020004" pitchFamily="2" charset="0"/>
                <a:cs typeface="Arial" panose="020B0604020202020204" pitchFamily="34" charset="0"/>
              </a:rPr>
              <a:t>Gestion des incidents fournisseurs : </a:t>
            </a:r>
            <a:r>
              <a:rPr lang="fr-FR" sz="1100" dirty="0">
                <a:solidFill>
                  <a:prstClr val="black">
                    <a:lumMod val="85000"/>
                    <a:lumOff val="15000"/>
                  </a:prstClr>
                </a:solidFill>
                <a:latin typeface="Arial" panose="020B0604020202020204" pitchFamily="34" charset="0"/>
                <a:ea typeface="Helvetica Neue" panose="02000503000000020004" pitchFamily="2" charset="0"/>
                <a:cs typeface="Arial" panose="020B0604020202020204" pitchFamily="34" charset="0"/>
              </a:rPr>
              <a:t>permet de recenser les erreurs de livraison, les ruptures fournisseurs, les erreurs de facturation. L’objectif est également d’assurer la résolution de ces incidents. Les incidents redondants ou graves doivent faire l’objet d’une fiche d’amélioration et peuvent déboucher sur des changements de fournisseurs.</a:t>
            </a:r>
          </a:p>
          <a:p>
            <a:pPr marL="177800" lvl="0" indent="-177800" algn="r">
              <a:spcAft>
                <a:spcPts val="600"/>
              </a:spcAft>
              <a:buClr>
                <a:srgbClr val="2C6672"/>
              </a:buClr>
              <a:buFont typeface="Police système"/>
              <a:buChar char="●"/>
              <a:defRPr/>
            </a:pPr>
            <a:endParaRPr lang="fr-FR" sz="1100" dirty="0">
              <a:solidFill>
                <a:prstClr val="black">
                  <a:lumMod val="85000"/>
                  <a:lumOff val="15000"/>
                </a:prstClr>
              </a:solidFill>
              <a:latin typeface="Arial" panose="020B0604020202020204" pitchFamily="34" charset="0"/>
              <a:ea typeface="Helvetica Neue" panose="02000503000000020004" pitchFamily="2" charset="0"/>
              <a:cs typeface="Arial" panose="020B0604020202020204" pitchFamily="34" charset="0"/>
            </a:endParaRPr>
          </a:p>
          <a:p>
            <a:pPr marL="177800" lvl="0" indent="-177800" algn="r">
              <a:spcAft>
                <a:spcPts val="600"/>
              </a:spcAft>
              <a:buClr>
                <a:srgbClr val="258BA4"/>
              </a:buClr>
              <a:buFont typeface="Police système"/>
              <a:buChar char="●"/>
              <a:defRPr/>
            </a:pPr>
            <a:r>
              <a:rPr lang="fr-FR" sz="1100" b="1" dirty="0">
                <a:solidFill>
                  <a:prstClr val="black">
                    <a:lumMod val="85000"/>
                    <a:lumOff val="15000"/>
                  </a:prstClr>
                </a:solidFill>
                <a:latin typeface="Arial" panose="020B0604020202020204" pitchFamily="34" charset="0"/>
                <a:ea typeface="Helvetica Neue" panose="02000503000000020004" pitchFamily="2" charset="0"/>
                <a:cs typeface="Arial" panose="020B0604020202020204" pitchFamily="34" charset="0"/>
              </a:rPr>
              <a:t>Gestion des incidents divers : </a:t>
            </a:r>
            <a:r>
              <a:rPr lang="fr-FR" sz="1100" dirty="0">
                <a:solidFill>
                  <a:prstClr val="black">
                    <a:lumMod val="85000"/>
                    <a:lumOff val="15000"/>
                  </a:prstClr>
                </a:solidFill>
                <a:latin typeface="Arial" panose="020B0604020202020204" pitchFamily="34" charset="0"/>
                <a:ea typeface="Helvetica Neue" panose="02000503000000020004" pitchFamily="2" charset="0"/>
                <a:cs typeface="Arial" panose="020B0604020202020204" pitchFamily="34" charset="0"/>
              </a:rPr>
              <a:t>permet de recenser les erreurs autres que celles liées aux fournisseurs ou à la </a:t>
            </a:r>
            <a:r>
              <a:rPr lang="fr-FR" sz="1100" dirty="0" smtClean="0">
                <a:latin typeface="Arial" panose="020B0604020202020204" pitchFamily="34" charset="0"/>
                <a:ea typeface="Helvetica Neue" panose="02000503000000020004" pitchFamily="2" charset="0"/>
                <a:cs typeface="Arial" panose="020B0604020202020204" pitchFamily="34" charset="0"/>
              </a:rPr>
              <a:t>délivrance (il peut s’agir de plaintes ou réclamations clients par exemple). </a:t>
            </a:r>
            <a:r>
              <a:rPr lang="fr-FR" sz="1100" dirty="0">
                <a:solidFill>
                  <a:prstClr val="black">
                    <a:lumMod val="85000"/>
                    <a:lumOff val="15000"/>
                  </a:prstClr>
                </a:solidFill>
                <a:latin typeface="Arial" panose="020B0604020202020204" pitchFamily="34" charset="0"/>
                <a:ea typeface="Helvetica Neue" panose="02000503000000020004" pitchFamily="2" charset="0"/>
                <a:cs typeface="Arial" panose="020B0604020202020204" pitchFamily="34" charset="0"/>
              </a:rPr>
              <a:t>Les incidents à relever sont ceux qui nécessitent d’être résolus et/ou prévenus à l’avenir. </a:t>
            </a:r>
          </a:p>
        </p:txBody>
      </p:sp>
      <p:pic>
        <p:nvPicPr>
          <p:cNvPr id="31" name="Image 30">
            <a:extLst>
              <a:ext uri="{FF2B5EF4-FFF2-40B4-BE49-F238E27FC236}">
                <a16:creationId xmlns:a16="http://schemas.microsoft.com/office/drawing/2014/main" id="{55008D01-4C91-4040-B840-E2D1DBFAD038}"/>
              </a:ext>
            </a:extLst>
          </p:cNvPr>
          <p:cNvPicPr>
            <a:picLocks noChangeAspect="1"/>
          </p:cNvPicPr>
          <p:nvPr/>
        </p:nvPicPr>
        <p:blipFill>
          <a:blip r:embed="rId8" cstate="hqprint">
            <a:extLst>
              <a:ext uri="{28A0092B-C50C-407E-A947-70E740481C1C}">
                <a14:useLocalDpi xmlns:a14="http://schemas.microsoft.com/office/drawing/2010/main" val="0"/>
              </a:ext>
            </a:extLst>
          </a:blip>
          <a:srcRect/>
          <a:stretch/>
        </p:blipFill>
        <p:spPr>
          <a:xfrm>
            <a:off x="4292219" y="5632539"/>
            <a:ext cx="2022116" cy="1399927"/>
          </a:xfrm>
          <a:prstGeom prst="rect">
            <a:avLst/>
          </a:prstGeom>
          <a:ln>
            <a:noFill/>
          </a:ln>
          <a:effectLst>
            <a:outerShdw blurRad="292100" dist="139700" dir="2700000" algn="tl" rotWithShape="0">
              <a:srgbClr val="333333">
                <a:alpha val="65000"/>
              </a:srgbClr>
            </a:outerShdw>
          </a:effectLst>
        </p:spPr>
      </p:pic>
      <p:pic>
        <p:nvPicPr>
          <p:cNvPr id="32" name="Image 31">
            <a:extLst>
              <a:ext uri="{FF2B5EF4-FFF2-40B4-BE49-F238E27FC236}">
                <a16:creationId xmlns:a16="http://schemas.microsoft.com/office/drawing/2014/main" id="{77A11E2E-2405-4DE7-AB89-AEFA5EC3179E}"/>
              </a:ext>
            </a:extLst>
          </p:cNvPr>
          <p:cNvPicPr>
            <a:picLocks noChangeAspect="1"/>
          </p:cNvPicPr>
          <p:nvPr/>
        </p:nvPicPr>
        <p:blipFill>
          <a:blip r:embed="rId9" cstate="hqprint">
            <a:extLst>
              <a:ext uri="{28A0092B-C50C-407E-A947-70E740481C1C}">
                <a14:useLocalDpi xmlns:a14="http://schemas.microsoft.com/office/drawing/2010/main" val="0"/>
              </a:ext>
            </a:extLst>
          </a:blip>
          <a:srcRect/>
          <a:stretch/>
        </p:blipFill>
        <p:spPr>
          <a:xfrm>
            <a:off x="4292219" y="2410031"/>
            <a:ext cx="2022116" cy="1399927"/>
          </a:xfrm>
          <a:prstGeom prst="rect">
            <a:avLst/>
          </a:prstGeom>
          <a:ln>
            <a:noFill/>
          </a:ln>
          <a:effectLst>
            <a:outerShdw blurRad="292100" dist="139700" dir="2700000" algn="tl" rotWithShape="0">
              <a:srgbClr val="333333">
                <a:alpha val="65000"/>
              </a:srgbClr>
            </a:outerShdw>
          </a:effectLst>
        </p:spPr>
      </p:pic>
      <p:pic>
        <p:nvPicPr>
          <p:cNvPr id="33" name="Image 32">
            <a:extLst>
              <a:ext uri="{FF2B5EF4-FFF2-40B4-BE49-F238E27FC236}">
                <a16:creationId xmlns:a16="http://schemas.microsoft.com/office/drawing/2014/main" id="{E4CA61B9-FBCE-4E08-B026-864AEF0B200A}"/>
              </a:ext>
            </a:extLst>
          </p:cNvPr>
          <p:cNvPicPr>
            <a:picLocks noChangeAspect="1"/>
          </p:cNvPicPr>
          <p:nvPr/>
        </p:nvPicPr>
        <p:blipFill>
          <a:blip r:embed="rId10" cstate="hqprint">
            <a:extLst>
              <a:ext uri="{28A0092B-C50C-407E-A947-70E740481C1C}">
                <a14:useLocalDpi xmlns:a14="http://schemas.microsoft.com/office/drawing/2010/main" val="0"/>
              </a:ext>
            </a:extLst>
          </a:blip>
          <a:srcRect/>
          <a:stretch/>
        </p:blipFill>
        <p:spPr>
          <a:xfrm>
            <a:off x="4292219" y="4043662"/>
            <a:ext cx="2022116" cy="1399927"/>
          </a:xfrm>
          <a:prstGeom prst="rect">
            <a:avLst/>
          </a:prstGeom>
          <a:ln>
            <a:noFill/>
          </a:ln>
          <a:effectLst>
            <a:outerShdw blurRad="292100" dist="139700" dir="2700000" algn="tl" rotWithShape="0">
              <a:srgbClr val="333333">
                <a:alpha val="65000"/>
              </a:srgbClr>
            </a:outerShdw>
          </a:effectLst>
        </p:spPr>
      </p:pic>
      <p:sp>
        <p:nvSpPr>
          <p:cNvPr id="34" name="Rectangle 33">
            <a:extLst>
              <a:ext uri="{FF2B5EF4-FFF2-40B4-BE49-F238E27FC236}">
                <a16:creationId xmlns:a16="http://schemas.microsoft.com/office/drawing/2014/main" id="{0729DF9A-6911-4C8C-851F-11A65DCB9991}"/>
              </a:ext>
            </a:extLst>
          </p:cNvPr>
          <p:cNvSpPr/>
          <p:nvPr/>
        </p:nvSpPr>
        <p:spPr>
          <a:xfrm>
            <a:off x="2736632" y="7875457"/>
            <a:ext cx="3937381" cy="1446550"/>
          </a:xfrm>
          <a:prstGeom prst="rect">
            <a:avLst/>
          </a:prstGeom>
        </p:spPr>
        <p:txBody>
          <a:bodyPr wrap="square">
            <a:spAutoFit/>
          </a:bodyPr>
          <a:lstStyle/>
          <a:p>
            <a:pPr indent="-285718">
              <a:defRPr/>
            </a:pPr>
            <a:r>
              <a:rPr lang="fr-FR" sz="1100" b="1" dirty="0">
                <a:solidFill>
                  <a:schemeClr val="tx1">
                    <a:lumMod val="85000"/>
                    <a:lumOff val="15000"/>
                  </a:schemeClr>
                </a:solidFill>
                <a:latin typeface="Arial" panose="020B0604020202020204" pitchFamily="34" charset="0"/>
                <a:ea typeface="Helvetica Neue" panose="02000503000000020004" pitchFamily="2" charset="0"/>
                <a:cs typeface="Arial" panose="020B0604020202020204" pitchFamily="34" charset="0"/>
              </a:rPr>
              <a:t>Pour éviter qu’un incident se reproduise </a:t>
            </a:r>
            <a:r>
              <a:rPr lang="fr-FR" sz="1100" dirty="0">
                <a:solidFill>
                  <a:schemeClr val="tx1">
                    <a:lumMod val="85000"/>
                    <a:lumOff val="15000"/>
                  </a:schemeClr>
                </a:solidFill>
                <a:latin typeface="Arial" panose="020B0604020202020204" pitchFamily="34" charset="0"/>
                <a:ea typeface="Helvetica Neue" panose="02000503000000020004" pitchFamily="2" charset="0"/>
                <a:cs typeface="Arial" panose="020B0604020202020204" pitchFamily="34" charset="0"/>
              </a:rPr>
              <a:t>il est pertinent de procéder à la rédaction d’une fiche d’amélioration à l’aide de l’outil dédié. Cette fiche d’amélioration sera ensuite traitée en réunion d’équipe afin de définir avec l’ensemble des collaborateurs les conduites à tenir pour prévenir la récidive. Un point devra être effectué à moyen terme (généralement entre 1 &amp; 3 mois) pour vérifier la réussite des solutions qui avaient été envisagées. </a:t>
            </a:r>
          </a:p>
        </p:txBody>
      </p:sp>
      <p:sp>
        <p:nvSpPr>
          <p:cNvPr id="35" name="Rectangle 34">
            <a:extLst>
              <a:ext uri="{FF2B5EF4-FFF2-40B4-BE49-F238E27FC236}">
                <a16:creationId xmlns:a16="http://schemas.microsoft.com/office/drawing/2014/main" id="{08B91E9F-8C2D-4B59-9B0E-26014A5B61CA}"/>
              </a:ext>
            </a:extLst>
          </p:cNvPr>
          <p:cNvSpPr/>
          <p:nvPr/>
        </p:nvSpPr>
        <p:spPr>
          <a:xfrm>
            <a:off x="3051413" y="7383747"/>
            <a:ext cx="3575018" cy="461665"/>
          </a:xfrm>
          <a:prstGeom prst="rect">
            <a:avLst/>
          </a:prstGeom>
        </p:spPr>
        <p:txBody>
          <a:bodyPr wrap="none">
            <a:spAutoFit/>
          </a:bodyPr>
          <a:lstStyle/>
          <a:p>
            <a:pPr indent="-285718">
              <a:spcAft>
                <a:spcPts val="600"/>
              </a:spcAft>
              <a:defRPr/>
            </a:pPr>
            <a:r>
              <a:rPr lang="fr-FR" sz="2400" dirty="0">
                <a:solidFill>
                  <a:schemeClr val="accent1"/>
                </a:solidFill>
                <a:latin typeface="Arial" panose="020B0604020202020204" pitchFamily="34" charset="0"/>
                <a:cs typeface="Arial" panose="020B0604020202020204" pitchFamily="34" charset="0"/>
              </a:rPr>
              <a:t>La Fiche d’Amélioration :</a:t>
            </a:r>
          </a:p>
        </p:txBody>
      </p:sp>
      <p:pic>
        <p:nvPicPr>
          <p:cNvPr id="36" name="Image 35">
            <a:extLst>
              <a:ext uri="{FF2B5EF4-FFF2-40B4-BE49-F238E27FC236}">
                <a16:creationId xmlns:a16="http://schemas.microsoft.com/office/drawing/2014/main" id="{94BECE60-386E-49F3-90C2-675D0EE99547}"/>
              </a:ext>
            </a:extLst>
          </p:cNvPr>
          <p:cNvPicPr>
            <a:picLocks noChangeAspect="1"/>
          </p:cNvPicPr>
          <p:nvPr/>
        </p:nvPicPr>
        <p:blipFill>
          <a:blip r:embed="rId11" cstate="hqprint">
            <a:extLst>
              <a:ext uri="{28A0092B-C50C-407E-A947-70E740481C1C}">
                <a14:useLocalDpi xmlns:a14="http://schemas.microsoft.com/office/drawing/2010/main" val="0"/>
              </a:ext>
            </a:extLst>
          </a:blip>
          <a:srcRect/>
          <a:stretch/>
        </p:blipFill>
        <p:spPr>
          <a:xfrm>
            <a:off x="861950" y="7439084"/>
            <a:ext cx="1512425" cy="2184613"/>
          </a:xfrm>
          <a:prstGeom prst="rect">
            <a:avLst/>
          </a:prstGeom>
          <a:ln>
            <a:noFill/>
          </a:ln>
          <a:effectLst>
            <a:outerShdw blurRad="292100" dist="139700" dir="2700000" algn="tl" rotWithShape="0">
              <a:srgbClr val="333333">
                <a:alpha val="65000"/>
              </a:srgbClr>
            </a:outerShdw>
          </a:effectLst>
        </p:spPr>
      </p:pic>
      <p:grpSp>
        <p:nvGrpSpPr>
          <p:cNvPr id="37" name="Groupe 36">
            <a:extLst>
              <a:ext uri="{FF2B5EF4-FFF2-40B4-BE49-F238E27FC236}">
                <a16:creationId xmlns:a16="http://schemas.microsoft.com/office/drawing/2014/main" id="{AF082B2F-87DB-8F41-B712-A8FC5E381343}"/>
              </a:ext>
            </a:extLst>
          </p:cNvPr>
          <p:cNvGrpSpPr/>
          <p:nvPr/>
        </p:nvGrpSpPr>
        <p:grpSpPr>
          <a:xfrm>
            <a:off x="2695256" y="7459004"/>
            <a:ext cx="290053" cy="292100"/>
            <a:chOff x="225503" y="2443266"/>
            <a:chExt cx="290053" cy="292100"/>
          </a:xfrm>
        </p:grpSpPr>
        <p:cxnSp>
          <p:nvCxnSpPr>
            <p:cNvPr id="38" name="Connecteur droit 37">
              <a:extLst>
                <a:ext uri="{FF2B5EF4-FFF2-40B4-BE49-F238E27FC236}">
                  <a16:creationId xmlns:a16="http://schemas.microsoft.com/office/drawing/2014/main" id="{2A2E392F-CB37-425E-2EBE-97FDE71A28FC}"/>
                </a:ext>
              </a:extLst>
            </p:cNvPr>
            <p:cNvCxnSpPr>
              <a:cxnSpLocks/>
            </p:cNvCxnSpPr>
            <p:nvPr/>
          </p:nvCxnSpPr>
          <p:spPr>
            <a:xfrm>
              <a:off x="225503" y="2443266"/>
              <a:ext cx="290053" cy="185496"/>
            </a:xfrm>
            <a:prstGeom prst="line">
              <a:avLst/>
            </a:prstGeom>
            <a:ln w="12700">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39" name="Connecteur droit 38">
              <a:extLst>
                <a:ext uri="{FF2B5EF4-FFF2-40B4-BE49-F238E27FC236}">
                  <a16:creationId xmlns:a16="http://schemas.microsoft.com/office/drawing/2014/main" id="{7AAA3EDE-7264-3A9A-797A-F119D93CA8A8}"/>
                </a:ext>
              </a:extLst>
            </p:cNvPr>
            <p:cNvCxnSpPr>
              <a:cxnSpLocks/>
            </p:cNvCxnSpPr>
            <p:nvPr/>
          </p:nvCxnSpPr>
          <p:spPr>
            <a:xfrm flipV="1">
              <a:off x="350588" y="2629157"/>
              <a:ext cx="158386" cy="106209"/>
            </a:xfrm>
            <a:prstGeom prst="line">
              <a:avLst/>
            </a:prstGeom>
            <a:ln w="12700">
              <a:solidFill>
                <a:schemeClr val="accent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812857944"/>
      </p:ext>
    </p:extLst>
  </p:cSld>
  <p:clrMapOvr>
    <a:masterClrMapping/>
  </p:clrMapOvr>
</p:sld>
</file>

<file path=ppt/theme/theme1.xml><?xml version="1.0" encoding="utf-8"?>
<a:theme xmlns:a="http://schemas.openxmlformats.org/drawingml/2006/main" name="Thème Office">
  <a:themeElements>
    <a:clrScheme name="CNOP">
      <a:dk1>
        <a:srgbClr val="000000"/>
      </a:dk1>
      <a:lt1>
        <a:srgbClr val="FFFFFF"/>
      </a:lt1>
      <a:dk2>
        <a:srgbClr val="239B38"/>
      </a:dk2>
      <a:lt2>
        <a:srgbClr val="D25D30"/>
      </a:lt2>
      <a:accent1>
        <a:srgbClr val="248BA3"/>
      </a:accent1>
      <a:accent2>
        <a:srgbClr val="832A4E"/>
      </a:accent2>
      <a:accent3>
        <a:srgbClr val="376159"/>
      </a:accent3>
      <a:accent4>
        <a:srgbClr val="FFFFFF"/>
      </a:accent4>
      <a:accent5>
        <a:srgbClr val="FFFFFF"/>
      </a:accent5>
      <a:accent6>
        <a:srgbClr val="FFFFFF"/>
      </a:accent6>
      <a:hlink>
        <a:srgbClr val="467886"/>
      </a:hlink>
      <a:folHlink>
        <a:srgbClr val="96607D"/>
      </a:folHlink>
    </a:clrScheme>
    <a:fontScheme name="Thèm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739</TotalTime>
  <Words>606</Words>
  <Application>Microsoft Office PowerPoint</Application>
  <PresentationFormat>Personnalisé</PresentationFormat>
  <Paragraphs>62</Paragraphs>
  <Slides>2</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vt:i4>
      </vt:variant>
    </vt:vector>
  </HeadingPairs>
  <TitlesOfParts>
    <vt:vector size="11" baseType="lpstr">
      <vt:lpstr>.Lucida Grande UI Regular</vt:lpstr>
      <vt:lpstr>Aptos</vt:lpstr>
      <vt:lpstr>Arial</vt:lpstr>
      <vt:lpstr>Azo Sans</vt:lpstr>
      <vt:lpstr>Helvetica Neue</vt:lpstr>
      <vt:lpstr>Police système</vt:lpstr>
      <vt:lpstr>Wingdings</vt:lpstr>
      <vt:lpstr>Wingdings 2</vt:lpstr>
      <vt:lpstr>Thème Office</vt:lpstr>
      <vt:lpstr>mémo</vt:lpstr>
      <vt:lpstr>mémo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mémo</dc:title>
  <dc:creator>Sébastien QUESSON</dc:creator>
  <cp:lastModifiedBy>Cécile LUGAND</cp:lastModifiedBy>
  <cp:revision>143</cp:revision>
  <dcterms:created xsi:type="dcterms:W3CDTF">2025-12-16T10:16:15Z</dcterms:created>
  <dcterms:modified xsi:type="dcterms:W3CDTF">2026-03-20T09:56:27Z</dcterms:modified>
</cp:coreProperties>
</file>