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0" r:id="rId2"/>
    <p:sldId id="261"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6EB"/>
    <a:srgbClr val="258BA4"/>
    <a:srgbClr val="134552"/>
    <a:srgbClr val="94B8C4"/>
    <a:srgbClr val="6CABBD"/>
    <a:srgbClr val="39A2BB"/>
    <a:srgbClr val="0E92AB"/>
    <a:srgbClr val="207D94"/>
    <a:srgbClr val="2C6672"/>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76" autoAdjust="0"/>
    <p:restoredTop sz="94660"/>
  </p:normalViewPr>
  <p:slideViewPr>
    <p:cSldViewPr snapToGrid="0">
      <p:cViewPr>
        <p:scale>
          <a:sx n="90" d="100"/>
          <a:sy n="90" d="100"/>
        </p:scale>
        <p:origin x="4696" y="768"/>
      </p:cViewPr>
      <p:guideLst/>
    </p:cSldViewPr>
  </p:slideViewPr>
  <p:notesTextViewPr>
    <p:cViewPr>
      <p:scale>
        <a:sx n="1" d="1"/>
        <a:sy n="1" d="1"/>
      </p:scale>
      <p:origin x="0" y="0"/>
    </p:cViewPr>
  </p:notesTextViewPr>
  <p:notesViewPr>
    <p:cSldViewPr snapToGrid="0">
      <p:cViewPr varScale="1">
        <p:scale>
          <a:sx n="65" d="100"/>
          <a:sy n="65" d="100"/>
        </p:scale>
        <p:origin x="2811" y="45"/>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A3175F-89F7-4AE0-A54E-6DDC11B1C46B}" type="doc">
      <dgm:prSet loTypeId="urn:microsoft.com/office/officeart/2005/8/layout/chevron1" loCatId="process" qsTypeId="urn:microsoft.com/office/officeart/2005/8/quickstyle/simple1" qsCatId="simple" csTypeId="urn:microsoft.com/office/officeart/2005/8/colors/accent2_3" csCatId="accent2" phldr="1"/>
      <dgm:spPr/>
    </dgm:pt>
    <dgm:pt modelId="{D1D98177-F4AC-4E27-96FD-911156A0E37B}">
      <dgm:prSet custT="1"/>
      <dgm:spPr>
        <a:solidFill>
          <a:srgbClr val="207D94"/>
        </a:solidFill>
      </dgm:spPr>
      <dgm:t>
        <a:bodyPr/>
        <a:lstStyle/>
        <a:p>
          <a:r>
            <a:rPr lang="fr-FR" sz="800" dirty="0">
              <a:latin typeface="+mj-lt"/>
            </a:rPr>
            <a:t>Détection d'un cas de vigilance</a:t>
          </a:r>
        </a:p>
      </dgm:t>
    </dgm:pt>
    <dgm:pt modelId="{6F857EFC-FA41-4940-899B-B7CBD590E24F}" type="parTrans" cxnId="{D2AB588F-B6F2-4336-8101-019DF01AED1B}">
      <dgm:prSet/>
      <dgm:spPr/>
      <dgm:t>
        <a:bodyPr/>
        <a:lstStyle/>
        <a:p>
          <a:endParaRPr lang="fr-FR" sz="800">
            <a:latin typeface="+mj-lt"/>
          </a:endParaRPr>
        </a:p>
      </dgm:t>
    </dgm:pt>
    <dgm:pt modelId="{E1452768-4E0A-43DB-B5AD-53CCC877245F}" type="sibTrans" cxnId="{D2AB588F-B6F2-4336-8101-019DF01AED1B}">
      <dgm:prSet/>
      <dgm:spPr/>
      <dgm:t>
        <a:bodyPr/>
        <a:lstStyle/>
        <a:p>
          <a:endParaRPr lang="fr-FR" sz="800">
            <a:latin typeface="+mj-lt"/>
          </a:endParaRPr>
        </a:p>
      </dgm:t>
    </dgm:pt>
    <dgm:pt modelId="{79D69E65-800E-4651-A259-E522741DD20E}">
      <dgm:prSet custT="1"/>
      <dgm:spPr>
        <a:solidFill>
          <a:srgbClr val="39A2BB"/>
        </a:solidFill>
      </dgm:spPr>
      <dgm:t>
        <a:bodyPr/>
        <a:lstStyle/>
        <a:p>
          <a:r>
            <a:rPr lang="fr-FR" sz="800" dirty="0">
              <a:latin typeface="+mj-lt"/>
            </a:rPr>
            <a:t>Déclaration à l'aide du support approprié</a:t>
          </a:r>
        </a:p>
      </dgm:t>
    </dgm:pt>
    <dgm:pt modelId="{B3B10DF9-49CE-4509-935B-0EA7CEC27421}" type="parTrans" cxnId="{7D8884D1-A6D0-467D-AFF0-9207D6EFD6CA}">
      <dgm:prSet/>
      <dgm:spPr/>
      <dgm:t>
        <a:bodyPr/>
        <a:lstStyle/>
        <a:p>
          <a:endParaRPr lang="fr-FR" sz="800">
            <a:latin typeface="+mj-lt"/>
          </a:endParaRPr>
        </a:p>
      </dgm:t>
    </dgm:pt>
    <dgm:pt modelId="{4E28E1B4-1B93-42B0-BFDF-CEA4DA2A0367}" type="sibTrans" cxnId="{7D8884D1-A6D0-467D-AFF0-9207D6EFD6CA}">
      <dgm:prSet/>
      <dgm:spPr/>
      <dgm:t>
        <a:bodyPr/>
        <a:lstStyle/>
        <a:p>
          <a:endParaRPr lang="fr-FR" sz="800">
            <a:latin typeface="+mj-lt"/>
          </a:endParaRPr>
        </a:p>
      </dgm:t>
    </dgm:pt>
    <dgm:pt modelId="{D4007144-C010-C04A-AEC6-256F3D4F9FB2}">
      <dgm:prSet custT="1"/>
      <dgm:spPr>
        <a:solidFill>
          <a:srgbClr val="0E92AB"/>
        </a:solidFill>
      </dgm:spPr>
      <dgm:t>
        <a:bodyPr/>
        <a:lstStyle/>
        <a:p>
          <a:r>
            <a:rPr lang="fr-FR" sz="800" dirty="0">
              <a:latin typeface="+mj-lt"/>
            </a:rPr>
            <a:t>Analyse</a:t>
          </a:r>
        </a:p>
      </dgm:t>
    </dgm:pt>
    <dgm:pt modelId="{FE63E5B0-2660-4C41-A5C2-FF9CD64BC91B}" type="parTrans" cxnId="{A6DCD181-3463-F742-9536-818AE8B00218}">
      <dgm:prSet/>
      <dgm:spPr/>
      <dgm:t>
        <a:bodyPr/>
        <a:lstStyle/>
        <a:p>
          <a:endParaRPr lang="fr-FR" sz="800"/>
        </a:p>
      </dgm:t>
    </dgm:pt>
    <dgm:pt modelId="{9EEE6730-0875-634A-999F-95F0FC5CB60D}" type="sibTrans" cxnId="{A6DCD181-3463-F742-9536-818AE8B00218}">
      <dgm:prSet/>
      <dgm:spPr/>
      <dgm:t>
        <a:bodyPr/>
        <a:lstStyle/>
        <a:p>
          <a:endParaRPr lang="fr-FR" sz="800"/>
        </a:p>
      </dgm:t>
    </dgm:pt>
    <dgm:pt modelId="{82F83F8D-8DA3-594E-883A-5816BFA25BA7}">
      <dgm:prSet custT="1"/>
      <dgm:spPr>
        <a:solidFill>
          <a:srgbClr val="6CABBD"/>
        </a:solidFill>
      </dgm:spPr>
      <dgm:t>
        <a:bodyPr/>
        <a:lstStyle/>
        <a:p>
          <a:r>
            <a:rPr lang="fr-FR" sz="800" dirty="0">
              <a:latin typeface="+mj-lt"/>
            </a:rPr>
            <a:t>Envoi au centre vigilance compétent</a:t>
          </a:r>
        </a:p>
      </dgm:t>
    </dgm:pt>
    <dgm:pt modelId="{AA77636D-ED4A-7245-973C-7AF72D64C60F}" type="parTrans" cxnId="{E3400B2F-4DA4-D342-BF51-583FCAAF69BF}">
      <dgm:prSet/>
      <dgm:spPr/>
      <dgm:t>
        <a:bodyPr/>
        <a:lstStyle/>
        <a:p>
          <a:endParaRPr lang="fr-FR" sz="800"/>
        </a:p>
      </dgm:t>
    </dgm:pt>
    <dgm:pt modelId="{9212D947-546F-7E4A-B87A-A4AA0ECE28D8}" type="sibTrans" cxnId="{E3400B2F-4DA4-D342-BF51-583FCAAF69BF}">
      <dgm:prSet/>
      <dgm:spPr/>
      <dgm:t>
        <a:bodyPr/>
        <a:lstStyle/>
        <a:p>
          <a:endParaRPr lang="fr-FR" sz="800"/>
        </a:p>
      </dgm:t>
    </dgm:pt>
    <dgm:pt modelId="{37E45C3B-0D57-4B18-81B0-422BF6FB3729}">
      <dgm:prSet custT="1"/>
      <dgm:spPr>
        <a:solidFill>
          <a:srgbClr val="94B8C4"/>
        </a:solidFill>
      </dgm:spPr>
      <dgm:t>
        <a:bodyPr/>
        <a:lstStyle/>
        <a:p>
          <a:r>
            <a:rPr lang="fr-FR" sz="800" dirty="0">
              <a:latin typeface="+mj-lt"/>
            </a:rPr>
            <a:t>Transmission au patient du retour du centre de signalement</a:t>
          </a:r>
        </a:p>
      </dgm:t>
    </dgm:pt>
    <dgm:pt modelId="{2641E140-A373-4CF1-AFB9-6102FA70F914}" type="parTrans" cxnId="{20ADA7C6-C2A5-4559-B3D6-3FD97A63E646}">
      <dgm:prSet/>
      <dgm:spPr/>
      <dgm:t>
        <a:bodyPr/>
        <a:lstStyle/>
        <a:p>
          <a:endParaRPr lang="fr-FR" sz="800"/>
        </a:p>
      </dgm:t>
    </dgm:pt>
    <dgm:pt modelId="{95C805BD-E631-4549-986E-E6E1AFB83905}" type="sibTrans" cxnId="{20ADA7C6-C2A5-4559-B3D6-3FD97A63E646}">
      <dgm:prSet/>
      <dgm:spPr/>
      <dgm:t>
        <a:bodyPr/>
        <a:lstStyle/>
        <a:p>
          <a:endParaRPr lang="fr-FR" sz="800"/>
        </a:p>
      </dgm:t>
    </dgm:pt>
    <dgm:pt modelId="{A9941103-5B12-44F7-8373-783FFB31F33D}" type="pres">
      <dgm:prSet presAssocID="{CAA3175F-89F7-4AE0-A54E-6DDC11B1C46B}" presName="Name0" presStyleCnt="0">
        <dgm:presLayoutVars>
          <dgm:dir/>
          <dgm:animLvl val="lvl"/>
          <dgm:resizeHandles val="exact"/>
        </dgm:presLayoutVars>
      </dgm:prSet>
      <dgm:spPr/>
    </dgm:pt>
    <dgm:pt modelId="{3783D8BD-3D9B-40C3-996C-5E269219FB1F}" type="pres">
      <dgm:prSet presAssocID="{D1D98177-F4AC-4E27-96FD-911156A0E37B}" presName="parTxOnly" presStyleLbl="node1" presStyleIdx="0" presStyleCnt="5">
        <dgm:presLayoutVars>
          <dgm:chMax val="0"/>
          <dgm:chPref val="0"/>
          <dgm:bulletEnabled val="1"/>
        </dgm:presLayoutVars>
      </dgm:prSet>
      <dgm:spPr/>
    </dgm:pt>
    <dgm:pt modelId="{975C7D72-2518-43AB-8760-D033B1034A02}" type="pres">
      <dgm:prSet presAssocID="{E1452768-4E0A-43DB-B5AD-53CCC877245F}" presName="parTxOnlySpace" presStyleCnt="0"/>
      <dgm:spPr/>
    </dgm:pt>
    <dgm:pt modelId="{9A81AC0B-B8E2-D645-9541-7B70D820DE44}" type="pres">
      <dgm:prSet presAssocID="{D4007144-C010-C04A-AEC6-256F3D4F9FB2}" presName="parTxOnly" presStyleLbl="node1" presStyleIdx="1" presStyleCnt="5">
        <dgm:presLayoutVars>
          <dgm:chMax val="0"/>
          <dgm:chPref val="0"/>
          <dgm:bulletEnabled val="1"/>
        </dgm:presLayoutVars>
      </dgm:prSet>
      <dgm:spPr/>
    </dgm:pt>
    <dgm:pt modelId="{994E679E-E43A-944A-91BF-1066891A1AD0}" type="pres">
      <dgm:prSet presAssocID="{9EEE6730-0875-634A-999F-95F0FC5CB60D}" presName="parTxOnlySpace" presStyleCnt="0"/>
      <dgm:spPr/>
    </dgm:pt>
    <dgm:pt modelId="{033F7B5A-5FD8-44F7-BE17-C2F3389A2DC8}" type="pres">
      <dgm:prSet presAssocID="{79D69E65-800E-4651-A259-E522741DD20E}" presName="parTxOnly" presStyleLbl="node1" presStyleIdx="2" presStyleCnt="5">
        <dgm:presLayoutVars>
          <dgm:chMax val="0"/>
          <dgm:chPref val="0"/>
          <dgm:bulletEnabled val="1"/>
        </dgm:presLayoutVars>
      </dgm:prSet>
      <dgm:spPr/>
    </dgm:pt>
    <dgm:pt modelId="{EE32BC7E-A318-5241-8431-E71B4DC203D2}" type="pres">
      <dgm:prSet presAssocID="{4E28E1B4-1B93-42B0-BFDF-CEA4DA2A0367}" presName="parTxOnlySpace" presStyleCnt="0"/>
      <dgm:spPr/>
    </dgm:pt>
    <dgm:pt modelId="{CF586853-DA80-7846-BFE5-D0A06E0F8A8E}" type="pres">
      <dgm:prSet presAssocID="{82F83F8D-8DA3-594E-883A-5816BFA25BA7}" presName="parTxOnly" presStyleLbl="node1" presStyleIdx="3" presStyleCnt="5">
        <dgm:presLayoutVars>
          <dgm:chMax val="0"/>
          <dgm:chPref val="0"/>
          <dgm:bulletEnabled val="1"/>
        </dgm:presLayoutVars>
      </dgm:prSet>
      <dgm:spPr/>
    </dgm:pt>
    <dgm:pt modelId="{095577E3-60AB-4A15-986E-38F83CD7DFCB}" type="pres">
      <dgm:prSet presAssocID="{9212D947-546F-7E4A-B87A-A4AA0ECE28D8}" presName="parTxOnlySpace" presStyleCnt="0"/>
      <dgm:spPr/>
    </dgm:pt>
    <dgm:pt modelId="{3A92DAF3-D85C-4496-A9B6-6F9907A3C8CD}" type="pres">
      <dgm:prSet presAssocID="{37E45C3B-0D57-4B18-81B0-422BF6FB3729}" presName="parTxOnly" presStyleLbl="node1" presStyleIdx="4" presStyleCnt="5">
        <dgm:presLayoutVars>
          <dgm:chMax val="0"/>
          <dgm:chPref val="0"/>
          <dgm:bulletEnabled val="1"/>
        </dgm:presLayoutVars>
      </dgm:prSet>
      <dgm:spPr/>
    </dgm:pt>
  </dgm:ptLst>
  <dgm:cxnLst>
    <dgm:cxn modelId="{333C7200-65FC-8145-9075-09772E58737C}" type="presOf" srcId="{D4007144-C010-C04A-AEC6-256F3D4F9FB2}" destId="{9A81AC0B-B8E2-D645-9541-7B70D820DE44}" srcOrd="0" destOrd="0" presId="urn:microsoft.com/office/officeart/2005/8/layout/chevron1"/>
    <dgm:cxn modelId="{0C4D642A-C809-4FD0-BFD3-5DB011CF7B17}" type="presOf" srcId="{CAA3175F-89F7-4AE0-A54E-6DDC11B1C46B}" destId="{A9941103-5B12-44F7-8373-783FFB31F33D}" srcOrd="0" destOrd="0" presId="urn:microsoft.com/office/officeart/2005/8/layout/chevron1"/>
    <dgm:cxn modelId="{E3400B2F-4DA4-D342-BF51-583FCAAF69BF}" srcId="{CAA3175F-89F7-4AE0-A54E-6DDC11B1C46B}" destId="{82F83F8D-8DA3-594E-883A-5816BFA25BA7}" srcOrd="3" destOrd="0" parTransId="{AA77636D-ED4A-7245-973C-7AF72D64C60F}" sibTransId="{9212D947-546F-7E4A-B87A-A4AA0ECE28D8}"/>
    <dgm:cxn modelId="{A6DCD181-3463-F742-9536-818AE8B00218}" srcId="{CAA3175F-89F7-4AE0-A54E-6DDC11B1C46B}" destId="{D4007144-C010-C04A-AEC6-256F3D4F9FB2}" srcOrd="1" destOrd="0" parTransId="{FE63E5B0-2660-4C41-A5C2-FF9CD64BC91B}" sibTransId="{9EEE6730-0875-634A-999F-95F0FC5CB60D}"/>
    <dgm:cxn modelId="{D2AB588F-B6F2-4336-8101-019DF01AED1B}" srcId="{CAA3175F-89F7-4AE0-A54E-6DDC11B1C46B}" destId="{D1D98177-F4AC-4E27-96FD-911156A0E37B}" srcOrd="0" destOrd="0" parTransId="{6F857EFC-FA41-4940-899B-B7CBD590E24F}" sibTransId="{E1452768-4E0A-43DB-B5AD-53CCC877245F}"/>
    <dgm:cxn modelId="{A1C7C391-0AC4-42CF-8525-B4B82187397B}" type="presOf" srcId="{79D69E65-800E-4651-A259-E522741DD20E}" destId="{033F7B5A-5FD8-44F7-BE17-C2F3389A2DC8}" srcOrd="0" destOrd="0" presId="urn:microsoft.com/office/officeart/2005/8/layout/chevron1"/>
    <dgm:cxn modelId="{E857EFBF-27ED-496C-B6DC-B235123EB382}" type="presOf" srcId="{D1D98177-F4AC-4E27-96FD-911156A0E37B}" destId="{3783D8BD-3D9B-40C3-996C-5E269219FB1F}" srcOrd="0" destOrd="0" presId="urn:microsoft.com/office/officeart/2005/8/layout/chevron1"/>
    <dgm:cxn modelId="{20ADA7C6-C2A5-4559-B3D6-3FD97A63E646}" srcId="{CAA3175F-89F7-4AE0-A54E-6DDC11B1C46B}" destId="{37E45C3B-0D57-4B18-81B0-422BF6FB3729}" srcOrd="4" destOrd="0" parTransId="{2641E140-A373-4CF1-AFB9-6102FA70F914}" sibTransId="{95C805BD-E631-4549-986E-E6E1AFB83905}"/>
    <dgm:cxn modelId="{7D8884D1-A6D0-467D-AFF0-9207D6EFD6CA}" srcId="{CAA3175F-89F7-4AE0-A54E-6DDC11B1C46B}" destId="{79D69E65-800E-4651-A259-E522741DD20E}" srcOrd="2" destOrd="0" parTransId="{B3B10DF9-49CE-4509-935B-0EA7CEC27421}" sibTransId="{4E28E1B4-1B93-42B0-BFDF-CEA4DA2A0367}"/>
    <dgm:cxn modelId="{F811FED6-2DA8-4800-9E2E-F9E05BE83651}" type="presOf" srcId="{37E45C3B-0D57-4B18-81B0-422BF6FB3729}" destId="{3A92DAF3-D85C-4496-A9B6-6F9907A3C8CD}" srcOrd="0" destOrd="0" presId="urn:microsoft.com/office/officeart/2005/8/layout/chevron1"/>
    <dgm:cxn modelId="{C71E13F8-C220-9E4E-B3F5-45D9A08EE8CF}" type="presOf" srcId="{82F83F8D-8DA3-594E-883A-5816BFA25BA7}" destId="{CF586853-DA80-7846-BFE5-D0A06E0F8A8E}" srcOrd="0" destOrd="0" presId="urn:microsoft.com/office/officeart/2005/8/layout/chevron1"/>
    <dgm:cxn modelId="{79AF5A31-68E2-4E1E-8074-7ECF18AE71A9}" type="presParOf" srcId="{A9941103-5B12-44F7-8373-783FFB31F33D}" destId="{3783D8BD-3D9B-40C3-996C-5E269219FB1F}" srcOrd="0" destOrd="0" presId="urn:microsoft.com/office/officeart/2005/8/layout/chevron1"/>
    <dgm:cxn modelId="{27DD13BE-DAED-4A6B-93A1-EEDE94DDBA59}" type="presParOf" srcId="{A9941103-5B12-44F7-8373-783FFB31F33D}" destId="{975C7D72-2518-43AB-8760-D033B1034A02}" srcOrd="1" destOrd="0" presId="urn:microsoft.com/office/officeart/2005/8/layout/chevron1"/>
    <dgm:cxn modelId="{932394C2-BD02-5E4B-98EC-CB63A2BF0BAF}" type="presParOf" srcId="{A9941103-5B12-44F7-8373-783FFB31F33D}" destId="{9A81AC0B-B8E2-D645-9541-7B70D820DE44}" srcOrd="2" destOrd="0" presId="urn:microsoft.com/office/officeart/2005/8/layout/chevron1"/>
    <dgm:cxn modelId="{D956FBFD-4FC9-D241-B275-60C20F7AC018}" type="presParOf" srcId="{A9941103-5B12-44F7-8373-783FFB31F33D}" destId="{994E679E-E43A-944A-91BF-1066891A1AD0}" srcOrd="3" destOrd="0" presId="urn:microsoft.com/office/officeart/2005/8/layout/chevron1"/>
    <dgm:cxn modelId="{77D3CD06-6714-4BE7-B574-92CBC176C989}" type="presParOf" srcId="{A9941103-5B12-44F7-8373-783FFB31F33D}" destId="{033F7B5A-5FD8-44F7-BE17-C2F3389A2DC8}" srcOrd="4" destOrd="0" presId="urn:microsoft.com/office/officeart/2005/8/layout/chevron1"/>
    <dgm:cxn modelId="{4BF76E57-6842-A343-8326-1AF5A243ABE6}" type="presParOf" srcId="{A9941103-5B12-44F7-8373-783FFB31F33D}" destId="{EE32BC7E-A318-5241-8431-E71B4DC203D2}" srcOrd="5" destOrd="0" presId="urn:microsoft.com/office/officeart/2005/8/layout/chevron1"/>
    <dgm:cxn modelId="{D05F02AC-5136-CE42-9A37-DAB359AEF0EB}" type="presParOf" srcId="{A9941103-5B12-44F7-8373-783FFB31F33D}" destId="{CF586853-DA80-7846-BFE5-D0A06E0F8A8E}" srcOrd="6" destOrd="0" presId="urn:microsoft.com/office/officeart/2005/8/layout/chevron1"/>
    <dgm:cxn modelId="{8FE293AE-5997-463C-B22B-BAB790E6DBE3}" type="presParOf" srcId="{A9941103-5B12-44F7-8373-783FFB31F33D}" destId="{095577E3-60AB-4A15-986E-38F83CD7DFCB}" srcOrd="7" destOrd="0" presId="urn:microsoft.com/office/officeart/2005/8/layout/chevron1"/>
    <dgm:cxn modelId="{44684463-79A8-4FAC-813C-8A757382844F}" type="presParOf" srcId="{A9941103-5B12-44F7-8373-783FFB31F33D}" destId="{3A92DAF3-D85C-4496-A9B6-6F9907A3C8CD}"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2E210FA-B2C6-49C5-A404-A9B97B172785}" type="doc">
      <dgm:prSet loTypeId="urn:microsoft.com/office/officeart/2005/8/layout/hierarchy2" loCatId="hierarchy" qsTypeId="urn:microsoft.com/office/officeart/2005/8/quickstyle/simple1" qsCatId="simple" csTypeId="urn:microsoft.com/office/officeart/2005/8/colors/accent2_4" csCatId="accent2" phldr="1"/>
      <dgm:spPr/>
      <dgm:t>
        <a:bodyPr/>
        <a:lstStyle/>
        <a:p>
          <a:endParaRPr lang="fr-FR"/>
        </a:p>
      </dgm:t>
    </dgm:pt>
    <dgm:pt modelId="{3A487A73-A857-4A3D-B83F-128852B52FF8}">
      <dgm:prSet custT="1"/>
      <dgm:spPr>
        <a:solidFill>
          <a:srgbClr val="258BA4"/>
        </a:solidFill>
      </dgm:spPr>
      <dgm:t>
        <a:bodyPr/>
        <a:lstStyle/>
        <a:p>
          <a:r>
            <a:rPr lang="fr-FR" sz="1000" u="none" dirty="0"/>
            <a:t>Les professionnels de santé</a:t>
          </a:r>
        </a:p>
      </dgm:t>
    </dgm:pt>
    <dgm:pt modelId="{878E2968-7C2E-442E-8532-2D2BB3422563}" type="parTrans" cxnId="{6A52754B-9003-423E-8322-7CAAC8F775FC}">
      <dgm:prSet custT="1"/>
      <dgm:spPr/>
      <dgm:t>
        <a:bodyPr/>
        <a:lstStyle/>
        <a:p>
          <a:endParaRPr lang="fr-FR" sz="800" u="none">
            <a:solidFill>
              <a:schemeClr val="bg1"/>
            </a:solidFill>
          </a:endParaRPr>
        </a:p>
      </dgm:t>
    </dgm:pt>
    <dgm:pt modelId="{BDBEF0DD-3FAB-4643-BDDF-64DFF20295E1}" type="sibTrans" cxnId="{6A52754B-9003-423E-8322-7CAAC8F775FC}">
      <dgm:prSet/>
      <dgm:spPr/>
      <dgm:t>
        <a:bodyPr/>
        <a:lstStyle/>
        <a:p>
          <a:endParaRPr lang="fr-FR" sz="2800" u="none">
            <a:solidFill>
              <a:schemeClr val="bg1"/>
            </a:solidFill>
          </a:endParaRPr>
        </a:p>
      </dgm:t>
    </dgm:pt>
    <dgm:pt modelId="{4512AC38-738D-4689-9AA8-C13E5B136A7A}">
      <dgm:prSet custT="1"/>
      <dgm:spPr>
        <a:solidFill>
          <a:srgbClr val="258BA4"/>
        </a:solidFill>
      </dgm:spPr>
      <dgm:t>
        <a:bodyPr/>
        <a:lstStyle/>
        <a:p>
          <a:r>
            <a:rPr lang="fr-FR" sz="1000" u="none" dirty="0"/>
            <a:t>Les entreprises du médicament</a:t>
          </a:r>
        </a:p>
      </dgm:t>
    </dgm:pt>
    <dgm:pt modelId="{9BEEDE43-91A3-4A2C-A999-8BB1F63C1439}" type="parTrans" cxnId="{C7B5644C-0DE5-4000-BB77-0532AB341F8E}">
      <dgm:prSet custT="1"/>
      <dgm:spPr/>
      <dgm:t>
        <a:bodyPr/>
        <a:lstStyle/>
        <a:p>
          <a:endParaRPr lang="fr-FR" sz="800" u="none">
            <a:solidFill>
              <a:schemeClr val="bg1"/>
            </a:solidFill>
          </a:endParaRPr>
        </a:p>
      </dgm:t>
    </dgm:pt>
    <dgm:pt modelId="{26F86917-3E69-487A-83FD-905521E3F4F4}" type="sibTrans" cxnId="{C7B5644C-0DE5-4000-BB77-0532AB341F8E}">
      <dgm:prSet/>
      <dgm:spPr/>
      <dgm:t>
        <a:bodyPr/>
        <a:lstStyle/>
        <a:p>
          <a:endParaRPr lang="fr-FR" sz="2800" u="none">
            <a:solidFill>
              <a:schemeClr val="bg1"/>
            </a:solidFill>
          </a:endParaRPr>
        </a:p>
      </dgm:t>
    </dgm:pt>
    <dgm:pt modelId="{70D2D333-1673-4C3F-AD67-DF663E8CFF92}">
      <dgm:prSet custT="1"/>
      <dgm:spPr>
        <a:solidFill>
          <a:srgbClr val="258BA4"/>
        </a:solidFill>
      </dgm:spPr>
      <dgm:t>
        <a:bodyPr/>
        <a:lstStyle/>
        <a:p>
          <a:r>
            <a:rPr lang="fr-FR" sz="1000" b="1" u="none" dirty="0"/>
            <a:t>Analyse à l’échelon national : </a:t>
          </a:r>
          <a:r>
            <a:rPr lang="fr-FR" sz="1000" u="none" dirty="0"/>
            <a:t>L'ANSM</a:t>
          </a:r>
        </a:p>
      </dgm:t>
    </dgm:pt>
    <dgm:pt modelId="{E518E759-CEE9-4DED-8509-AE754F3EFA3A}" type="parTrans" cxnId="{D872502F-0F15-4B5C-9818-4489DCAEEFA0}">
      <dgm:prSet/>
      <dgm:spPr/>
      <dgm:t>
        <a:bodyPr/>
        <a:lstStyle/>
        <a:p>
          <a:endParaRPr lang="fr-FR" sz="2800" u="none">
            <a:solidFill>
              <a:schemeClr val="bg1"/>
            </a:solidFill>
          </a:endParaRPr>
        </a:p>
      </dgm:t>
    </dgm:pt>
    <dgm:pt modelId="{FEF296B7-C4C7-401E-A57B-D8845C3509EF}" type="sibTrans" cxnId="{D872502F-0F15-4B5C-9818-4489DCAEEFA0}">
      <dgm:prSet/>
      <dgm:spPr/>
      <dgm:t>
        <a:bodyPr/>
        <a:lstStyle/>
        <a:p>
          <a:endParaRPr lang="fr-FR" sz="2800" u="none">
            <a:solidFill>
              <a:schemeClr val="bg1"/>
            </a:solidFill>
          </a:endParaRPr>
        </a:p>
      </dgm:t>
    </dgm:pt>
    <dgm:pt modelId="{14ACC9B6-1832-496A-A891-AD25B9DFF39E}">
      <dgm:prSet custT="1"/>
      <dgm:spPr>
        <a:solidFill>
          <a:srgbClr val="258BA4"/>
        </a:solidFill>
      </dgm:spPr>
      <dgm:t>
        <a:bodyPr/>
        <a:lstStyle/>
        <a:p>
          <a:r>
            <a:rPr lang="fr-FR" sz="1000" u="none" dirty="0"/>
            <a:t>Les patients</a:t>
          </a:r>
        </a:p>
      </dgm:t>
    </dgm:pt>
    <dgm:pt modelId="{592CF4C9-965E-44EE-A901-CFE8D306255C}" type="parTrans" cxnId="{10CFF582-4D45-4214-8C99-54D9F5079B05}">
      <dgm:prSet custT="1"/>
      <dgm:spPr/>
      <dgm:t>
        <a:bodyPr/>
        <a:lstStyle/>
        <a:p>
          <a:endParaRPr lang="fr-FR" sz="800" u="none">
            <a:solidFill>
              <a:schemeClr val="bg1"/>
            </a:solidFill>
          </a:endParaRPr>
        </a:p>
      </dgm:t>
    </dgm:pt>
    <dgm:pt modelId="{A52F0543-9849-4EDD-A5F3-0E9E4BFFEC9C}" type="sibTrans" cxnId="{10CFF582-4D45-4214-8C99-54D9F5079B05}">
      <dgm:prSet/>
      <dgm:spPr/>
      <dgm:t>
        <a:bodyPr/>
        <a:lstStyle/>
        <a:p>
          <a:endParaRPr lang="fr-FR" sz="2800" u="none">
            <a:solidFill>
              <a:schemeClr val="bg1"/>
            </a:solidFill>
          </a:endParaRPr>
        </a:p>
      </dgm:t>
    </dgm:pt>
    <dgm:pt modelId="{74A6C3D4-9CF9-43C4-BC00-C42AEAF8FAA9}">
      <dgm:prSet custT="1"/>
      <dgm:spPr>
        <a:solidFill>
          <a:srgbClr val="258BA4"/>
        </a:solidFill>
      </dgm:spPr>
      <dgm:t>
        <a:bodyPr/>
        <a:lstStyle/>
        <a:p>
          <a:r>
            <a:rPr lang="fr-FR" sz="1000" b="1" u="none" dirty="0"/>
            <a:t>Traitement Intermédiaire à l’échelon régional : </a:t>
          </a:r>
          <a:r>
            <a:rPr lang="fr-FR" sz="1000" u="none" dirty="0"/>
            <a:t>Les centres régionaux de pharmacovigilance (CRPV) </a:t>
          </a:r>
        </a:p>
      </dgm:t>
    </dgm:pt>
    <dgm:pt modelId="{F3FA478C-BB50-4AC3-BF88-6463F23BE756}" type="parTrans" cxnId="{0928F5E9-A623-4118-BA8B-F2B71E7744CA}">
      <dgm:prSet custT="1"/>
      <dgm:spPr/>
      <dgm:t>
        <a:bodyPr/>
        <a:lstStyle/>
        <a:p>
          <a:endParaRPr lang="fr-FR" sz="800" u="none">
            <a:solidFill>
              <a:schemeClr val="bg1"/>
            </a:solidFill>
          </a:endParaRPr>
        </a:p>
      </dgm:t>
    </dgm:pt>
    <dgm:pt modelId="{32C5AF7C-DBEB-4E4A-8CAF-87E8FF119C7E}" type="sibTrans" cxnId="{0928F5E9-A623-4118-BA8B-F2B71E7744CA}">
      <dgm:prSet/>
      <dgm:spPr/>
      <dgm:t>
        <a:bodyPr/>
        <a:lstStyle/>
        <a:p>
          <a:endParaRPr lang="fr-FR" sz="2800" u="none">
            <a:solidFill>
              <a:schemeClr val="bg1"/>
            </a:solidFill>
          </a:endParaRPr>
        </a:p>
      </dgm:t>
    </dgm:pt>
    <dgm:pt modelId="{067A6B29-856B-4FF7-A9B3-A70FE265E172}" type="pres">
      <dgm:prSet presAssocID="{B2E210FA-B2C6-49C5-A404-A9B97B172785}" presName="diagram" presStyleCnt="0">
        <dgm:presLayoutVars>
          <dgm:chPref val="1"/>
          <dgm:dir val="rev"/>
          <dgm:animOne val="branch"/>
          <dgm:animLvl val="lvl"/>
          <dgm:resizeHandles val="exact"/>
        </dgm:presLayoutVars>
      </dgm:prSet>
      <dgm:spPr/>
    </dgm:pt>
    <dgm:pt modelId="{1A692059-BC9E-460C-B300-464920BE170C}" type="pres">
      <dgm:prSet presAssocID="{70D2D333-1673-4C3F-AD67-DF663E8CFF92}" presName="root1" presStyleCnt="0"/>
      <dgm:spPr/>
    </dgm:pt>
    <dgm:pt modelId="{9A082956-5CF6-4C93-B8EE-525B2BEA2DFB}" type="pres">
      <dgm:prSet presAssocID="{70D2D333-1673-4C3F-AD67-DF663E8CFF92}" presName="LevelOneTextNode" presStyleLbl="node0" presStyleIdx="0" presStyleCnt="1" custScaleX="161058" custScaleY="113738" custLinFactNeighborX="61880" custLinFactNeighborY="-606">
        <dgm:presLayoutVars>
          <dgm:chPref val="3"/>
        </dgm:presLayoutVars>
      </dgm:prSet>
      <dgm:spPr/>
    </dgm:pt>
    <dgm:pt modelId="{C3ED8BD6-44DC-42F1-B053-671F740E47B9}" type="pres">
      <dgm:prSet presAssocID="{70D2D333-1673-4C3F-AD67-DF663E8CFF92}" presName="level2hierChild" presStyleCnt="0"/>
      <dgm:spPr/>
    </dgm:pt>
    <dgm:pt modelId="{0974D5AD-B172-4C10-9DFA-E89F5C36EB8F}" type="pres">
      <dgm:prSet presAssocID="{F3FA478C-BB50-4AC3-BF88-6463F23BE756}" presName="conn2-1" presStyleLbl="parChTrans1D2" presStyleIdx="0" presStyleCnt="1"/>
      <dgm:spPr/>
    </dgm:pt>
    <dgm:pt modelId="{08168A44-93DC-4ED1-9AA0-BBA6B5FE5F59}" type="pres">
      <dgm:prSet presAssocID="{F3FA478C-BB50-4AC3-BF88-6463F23BE756}" presName="connTx" presStyleLbl="parChTrans1D2" presStyleIdx="0" presStyleCnt="1"/>
      <dgm:spPr/>
    </dgm:pt>
    <dgm:pt modelId="{4059C029-895F-47B6-A952-4D6B79576D2D}" type="pres">
      <dgm:prSet presAssocID="{74A6C3D4-9CF9-43C4-BC00-C42AEAF8FAA9}" presName="root2" presStyleCnt="0"/>
      <dgm:spPr/>
    </dgm:pt>
    <dgm:pt modelId="{31CDB715-DC84-4C81-98C5-DD501F431C21}" type="pres">
      <dgm:prSet presAssocID="{74A6C3D4-9CF9-43C4-BC00-C42AEAF8FAA9}" presName="LevelTwoTextNode" presStyleLbl="node2" presStyleIdx="0" presStyleCnt="1" custScaleX="289647" custScaleY="121829" custLinFactNeighborX="71599">
        <dgm:presLayoutVars>
          <dgm:chPref val="3"/>
        </dgm:presLayoutVars>
      </dgm:prSet>
      <dgm:spPr/>
    </dgm:pt>
    <dgm:pt modelId="{901CDA75-9BF9-4AFD-87D4-52ECFBD366F4}" type="pres">
      <dgm:prSet presAssocID="{74A6C3D4-9CF9-43C4-BC00-C42AEAF8FAA9}" presName="level3hierChild" presStyleCnt="0"/>
      <dgm:spPr/>
    </dgm:pt>
    <dgm:pt modelId="{153FCEB9-F7E9-4078-944A-51C04CC900CF}" type="pres">
      <dgm:prSet presAssocID="{878E2968-7C2E-442E-8532-2D2BB3422563}" presName="conn2-1" presStyleLbl="parChTrans1D3" presStyleIdx="0" presStyleCnt="3"/>
      <dgm:spPr/>
    </dgm:pt>
    <dgm:pt modelId="{546F17D3-72BC-4164-B7B2-64F4F72EF783}" type="pres">
      <dgm:prSet presAssocID="{878E2968-7C2E-442E-8532-2D2BB3422563}" presName="connTx" presStyleLbl="parChTrans1D3" presStyleIdx="0" presStyleCnt="3"/>
      <dgm:spPr/>
    </dgm:pt>
    <dgm:pt modelId="{EEE57E68-C3D8-44B8-88B1-E973AEEF4089}" type="pres">
      <dgm:prSet presAssocID="{3A487A73-A857-4A3D-B83F-128852B52FF8}" presName="root2" presStyleCnt="0"/>
      <dgm:spPr/>
    </dgm:pt>
    <dgm:pt modelId="{8F3CB49A-9A58-4887-B005-3B6D1992E125}" type="pres">
      <dgm:prSet presAssocID="{3A487A73-A857-4A3D-B83F-128852B52FF8}" presName="LevelTwoTextNode" presStyleLbl="node3" presStyleIdx="0" presStyleCnt="3" custScaleX="172499">
        <dgm:presLayoutVars>
          <dgm:chPref val="3"/>
        </dgm:presLayoutVars>
      </dgm:prSet>
      <dgm:spPr/>
    </dgm:pt>
    <dgm:pt modelId="{CBD462FA-63DD-4013-8072-D90B3F23B088}" type="pres">
      <dgm:prSet presAssocID="{3A487A73-A857-4A3D-B83F-128852B52FF8}" presName="level3hierChild" presStyleCnt="0"/>
      <dgm:spPr/>
    </dgm:pt>
    <dgm:pt modelId="{EFA43F62-05A6-4E93-A926-27FD65BCB92F}" type="pres">
      <dgm:prSet presAssocID="{592CF4C9-965E-44EE-A901-CFE8D306255C}" presName="conn2-1" presStyleLbl="parChTrans1D3" presStyleIdx="1" presStyleCnt="3"/>
      <dgm:spPr/>
    </dgm:pt>
    <dgm:pt modelId="{9A7A3130-D597-49F6-911B-217ABB7632D5}" type="pres">
      <dgm:prSet presAssocID="{592CF4C9-965E-44EE-A901-CFE8D306255C}" presName="connTx" presStyleLbl="parChTrans1D3" presStyleIdx="1" presStyleCnt="3"/>
      <dgm:spPr/>
    </dgm:pt>
    <dgm:pt modelId="{6FFF1A6B-4876-4F2C-9AF4-D33A45FB4818}" type="pres">
      <dgm:prSet presAssocID="{14ACC9B6-1832-496A-A891-AD25B9DFF39E}" presName="root2" presStyleCnt="0"/>
      <dgm:spPr/>
    </dgm:pt>
    <dgm:pt modelId="{B9C07B55-AE81-41BC-9EE1-B0F53918BE40}" type="pres">
      <dgm:prSet presAssocID="{14ACC9B6-1832-496A-A891-AD25B9DFF39E}" presName="LevelTwoTextNode" presStyleLbl="node3" presStyleIdx="1" presStyleCnt="3" custScaleX="172499">
        <dgm:presLayoutVars>
          <dgm:chPref val="3"/>
        </dgm:presLayoutVars>
      </dgm:prSet>
      <dgm:spPr/>
    </dgm:pt>
    <dgm:pt modelId="{99C4EC37-CE2C-45DF-BE4A-F03E9D7EE33B}" type="pres">
      <dgm:prSet presAssocID="{14ACC9B6-1832-496A-A891-AD25B9DFF39E}" presName="level3hierChild" presStyleCnt="0"/>
      <dgm:spPr/>
    </dgm:pt>
    <dgm:pt modelId="{03B30E1A-B4A4-4C86-BE74-18E3265D6431}" type="pres">
      <dgm:prSet presAssocID="{9BEEDE43-91A3-4A2C-A999-8BB1F63C1439}" presName="conn2-1" presStyleLbl="parChTrans1D3" presStyleIdx="2" presStyleCnt="3"/>
      <dgm:spPr/>
    </dgm:pt>
    <dgm:pt modelId="{77101CFC-F74D-4D5E-8225-98A75F1CB51C}" type="pres">
      <dgm:prSet presAssocID="{9BEEDE43-91A3-4A2C-A999-8BB1F63C1439}" presName="connTx" presStyleLbl="parChTrans1D3" presStyleIdx="2" presStyleCnt="3"/>
      <dgm:spPr/>
    </dgm:pt>
    <dgm:pt modelId="{E79CB147-9C90-436F-9B06-1A168156E4A0}" type="pres">
      <dgm:prSet presAssocID="{4512AC38-738D-4689-9AA8-C13E5B136A7A}" presName="root2" presStyleCnt="0"/>
      <dgm:spPr/>
    </dgm:pt>
    <dgm:pt modelId="{71CF199D-58DC-47FF-9FE9-BB9057D29348}" type="pres">
      <dgm:prSet presAssocID="{4512AC38-738D-4689-9AA8-C13E5B136A7A}" presName="LevelTwoTextNode" presStyleLbl="node3" presStyleIdx="2" presStyleCnt="3" custScaleX="172499">
        <dgm:presLayoutVars>
          <dgm:chPref val="3"/>
        </dgm:presLayoutVars>
      </dgm:prSet>
      <dgm:spPr/>
    </dgm:pt>
    <dgm:pt modelId="{49345DD8-14AE-4D1A-B310-9C538ACD45A5}" type="pres">
      <dgm:prSet presAssocID="{4512AC38-738D-4689-9AA8-C13E5B136A7A}" presName="level3hierChild" presStyleCnt="0"/>
      <dgm:spPr/>
    </dgm:pt>
  </dgm:ptLst>
  <dgm:cxnLst>
    <dgm:cxn modelId="{F864290F-2086-447F-93D2-A6374855126E}" type="presOf" srcId="{4512AC38-738D-4689-9AA8-C13E5B136A7A}" destId="{71CF199D-58DC-47FF-9FE9-BB9057D29348}" srcOrd="0" destOrd="0" presId="urn:microsoft.com/office/officeart/2005/8/layout/hierarchy2"/>
    <dgm:cxn modelId="{C292521A-9FF3-4BE1-AAFD-F4068E6FF9A8}" type="presOf" srcId="{F3FA478C-BB50-4AC3-BF88-6463F23BE756}" destId="{08168A44-93DC-4ED1-9AA0-BBA6B5FE5F59}" srcOrd="1" destOrd="0" presId="urn:microsoft.com/office/officeart/2005/8/layout/hierarchy2"/>
    <dgm:cxn modelId="{CA63742E-B0DA-4B5B-9492-0CED9142D446}" type="presOf" srcId="{592CF4C9-965E-44EE-A901-CFE8D306255C}" destId="{EFA43F62-05A6-4E93-A926-27FD65BCB92F}" srcOrd="0" destOrd="0" presId="urn:microsoft.com/office/officeart/2005/8/layout/hierarchy2"/>
    <dgm:cxn modelId="{D872502F-0F15-4B5C-9818-4489DCAEEFA0}" srcId="{B2E210FA-B2C6-49C5-A404-A9B97B172785}" destId="{70D2D333-1673-4C3F-AD67-DF663E8CFF92}" srcOrd="0" destOrd="0" parTransId="{E518E759-CEE9-4DED-8509-AE754F3EFA3A}" sibTransId="{FEF296B7-C4C7-401E-A57B-D8845C3509EF}"/>
    <dgm:cxn modelId="{A521D233-DA9B-4F90-82DE-DA443ABE8DCD}" type="presOf" srcId="{9BEEDE43-91A3-4A2C-A999-8BB1F63C1439}" destId="{03B30E1A-B4A4-4C86-BE74-18E3265D6431}" srcOrd="0" destOrd="0" presId="urn:microsoft.com/office/officeart/2005/8/layout/hierarchy2"/>
    <dgm:cxn modelId="{DA5AE133-A0BA-455D-A250-D7A64074C6F4}" type="presOf" srcId="{9BEEDE43-91A3-4A2C-A999-8BB1F63C1439}" destId="{77101CFC-F74D-4D5E-8225-98A75F1CB51C}" srcOrd="1" destOrd="0" presId="urn:microsoft.com/office/officeart/2005/8/layout/hierarchy2"/>
    <dgm:cxn modelId="{D214E436-B4F7-4727-ACA8-2D5EA59B13D9}" type="presOf" srcId="{F3FA478C-BB50-4AC3-BF88-6463F23BE756}" destId="{0974D5AD-B172-4C10-9DFA-E89F5C36EB8F}" srcOrd="0" destOrd="0" presId="urn:microsoft.com/office/officeart/2005/8/layout/hierarchy2"/>
    <dgm:cxn modelId="{23DB3E3B-87BB-4986-99E2-32ECBFDA8727}" type="presOf" srcId="{592CF4C9-965E-44EE-A901-CFE8D306255C}" destId="{9A7A3130-D597-49F6-911B-217ABB7632D5}" srcOrd="1" destOrd="0" presId="urn:microsoft.com/office/officeart/2005/8/layout/hierarchy2"/>
    <dgm:cxn modelId="{6A52754B-9003-423E-8322-7CAAC8F775FC}" srcId="{74A6C3D4-9CF9-43C4-BC00-C42AEAF8FAA9}" destId="{3A487A73-A857-4A3D-B83F-128852B52FF8}" srcOrd="0" destOrd="0" parTransId="{878E2968-7C2E-442E-8532-2D2BB3422563}" sibTransId="{BDBEF0DD-3FAB-4643-BDDF-64DFF20295E1}"/>
    <dgm:cxn modelId="{C7B5644C-0DE5-4000-BB77-0532AB341F8E}" srcId="{74A6C3D4-9CF9-43C4-BC00-C42AEAF8FAA9}" destId="{4512AC38-738D-4689-9AA8-C13E5B136A7A}" srcOrd="2" destOrd="0" parTransId="{9BEEDE43-91A3-4A2C-A999-8BB1F63C1439}" sibTransId="{26F86917-3E69-487A-83FD-905521E3F4F4}"/>
    <dgm:cxn modelId="{B057DB6B-3269-4F67-AE82-EAA29F977457}" type="presOf" srcId="{3A487A73-A857-4A3D-B83F-128852B52FF8}" destId="{8F3CB49A-9A58-4887-B005-3B6D1992E125}" srcOrd="0" destOrd="0" presId="urn:microsoft.com/office/officeart/2005/8/layout/hierarchy2"/>
    <dgm:cxn modelId="{3A41A470-CBE9-418A-B33F-02D6028918AA}" type="presOf" srcId="{878E2968-7C2E-442E-8532-2D2BB3422563}" destId="{546F17D3-72BC-4164-B7B2-64F4F72EF783}" srcOrd="1" destOrd="0" presId="urn:microsoft.com/office/officeart/2005/8/layout/hierarchy2"/>
    <dgm:cxn modelId="{10CFF582-4D45-4214-8C99-54D9F5079B05}" srcId="{74A6C3D4-9CF9-43C4-BC00-C42AEAF8FAA9}" destId="{14ACC9B6-1832-496A-A891-AD25B9DFF39E}" srcOrd="1" destOrd="0" parTransId="{592CF4C9-965E-44EE-A901-CFE8D306255C}" sibTransId="{A52F0543-9849-4EDD-A5F3-0E9E4BFFEC9C}"/>
    <dgm:cxn modelId="{FAFFC68D-2E19-416B-BEAF-9840DCECEF05}" type="presOf" srcId="{70D2D333-1673-4C3F-AD67-DF663E8CFF92}" destId="{9A082956-5CF6-4C93-B8EE-525B2BEA2DFB}" srcOrd="0" destOrd="0" presId="urn:microsoft.com/office/officeart/2005/8/layout/hierarchy2"/>
    <dgm:cxn modelId="{05E49DD8-3B19-4D8B-80ED-889209F6B23A}" type="presOf" srcId="{B2E210FA-B2C6-49C5-A404-A9B97B172785}" destId="{067A6B29-856B-4FF7-A9B3-A70FE265E172}" srcOrd="0" destOrd="0" presId="urn:microsoft.com/office/officeart/2005/8/layout/hierarchy2"/>
    <dgm:cxn modelId="{1F462BE0-2F37-4EC4-820F-3A44FB526475}" type="presOf" srcId="{878E2968-7C2E-442E-8532-2D2BB3422563}" destId="{153FCEB9-F7E9-4078-944A-51C04CC900CF}" srcOrd="0" destOrd="0" presId="urn:microsoft.com/office/officeart/2005/8/layout/hierarchy2"/>
    <dgm:cxn modelId="{0928F5E9-A623-4118-BA8B-F2B71E7744CA}" srcId="{70D2D333-1673-4C3F-AD67-DF663E8CFF92}" destId="{74A6C3D4-9CF9-43C4-BC00-C42AEAF8FAA9}" srcOrd="0" destOrd="0" parTransId="{F3FA478C-BB50-4AC3-BF88-6463F23BE756}" sibTransId="{32C5AF7C-DBEB-4E4A-8CAF-87E8FF119C7E}"/>
    <dgm:cxn modelId="{19325AF1-05FB-4C92-AC19-BF05B63442C1}" type="presOf" srcId="{14ACC9B6-1832-496A-A891-AD25B9DFF39E}" destId="{B9C07B55-AE81-41BC-9EE1-B0F53918BE40}" srcOrd="0" destOrd="0" presId="urn:microsoft.com/office/officeart/2005/8/layout/hierarchy2"/>
    <dgm:cxn modelId="{C237E3FB-92BA-4BC4-9BD1-DBC55CBBCB54}" type="presOf" srcId="{74A6C3D4-9CF9-43C4-BC00-C42AEAF8FAA9}" destId="{31CDB715-DC84-4C81-98C5-DD501F431C21}" srcOrd="0" destOrd="0" presId="urn:microsoft.com/office/officeart/2005/8/layout/hierarchy2"/>
    <dgm:cxn modelId="{E57CBE75-F6B0-4DA5-BCC2-8F8DEBED06C5}" type="presParOf" srcId="{067A6B29-856B-4FF7-A9B3-A70FE265E172}" destId="{1A692059-BC9E-460C-B300-464920BE170C}" srcOrd="0" destOrd="0" presId="urn:microsoft.com/office/officeart/2005/8/layout/hierarchy2"/>
    <dgm:cxn modelId="{0ED220A4-9FBC-4B8F-9A9B-04E3F2C432C9}" type="presParOf" srcId="{1A692059-BC9E-460C-B300-464920BE170C}" destId="{9A082956-5CF6-4C93-B8EE-525B2BEA2DFB}" srcOrd="0" destOrd="0" presId="urn:microsoft.com/office/officeart/2005/8/layout/hierarchy2"/>
    <dgm:cxn modelId="{3E679062-20ED-4021-808C-09917EAE897B}" type="presParOf" srcId="{1A692059-BC9E-460C-B300-464920BE170C}" destId="{C3ED8BD6-44DC-42F1-B053-671F740E47B9}" srcOrd="1" destOrd="0" presId="urn:microsoft.com/office/officeart/2005/8/layout/hierarchy2"/>
    <dgm:cxn modelId="{3DFCB0DE-DFCB-48EE-9CC8-26FD02676E12}" type="presParOf" srcId="{C3ED8BD6-44DC-42F1-B053-671F740E47B9}" destId="{0974D5AD-B172-4C10-9DFA-E89F5C36EB8F}" srcOrd="0" destOrd="0" presId="urn:microsoft.com/office/officeart/2005/8/layout/hierarchy2"/>
    <dgm:cxn modelId="{59FDED55-8EBE-4804-824A-7AC159A54790}" type="presParOf" srcId="{0974D5AD-B172-4C10-9DFA-E89F5C36EB8F}" destId="{08168A44-93DC-4ED1-9AA0-BBA6B5FE5F59}" srcOrd="0" destOrd="0" presId="urn:microsoft.com/office/officeart/2005/8/layout/hierarchy2"/>
    <dgm:cxn modelId="{6B4546CB-57BE-4E09-A77B-7C9F0FEB195D}" type="presParOf" srcId="{C3ED8BD6-44DC-42F1-B053-671F740E47B9}" destId="{4059C029-895F-47B6-A952-4D6B79576D2D}" srcOrd="1" destOrd="0" presId="urn:microsoft.com/office/officeart/2005/8/layout/hierarchy2"/>
    <dgm:cxn modelId="{4F7F5040-87B8-47C8-973D-A3CCDDBF67A2}" type="presParOf" srcId="{4059C029-895F-47B6-A952-4D6B79576D2D}" destId="{31CDB715-DC84-4C81-98C5-DD501F431C21}" srcOrd="0" destOrd="0" presId="urn:microsoft.com/office/officeart/2005/8/layout/hierarchy2"/>
    <dgm:cxn modelId="{497DCABC-2A99-4FDB-808E-BC2B6370E6B4}" type="presParOf" srcId="{4059C029-895F-47B6-A952-4D6B79576D2D}" destId="{901CDA75-9BF9-4AFD-87D4-52ECFBD366F4}" srcOrd="1" destOrd="0" presId="urn:microsoft.com/office/officeart/2005/8/layout/hierarchy2"/>
    <dgm:cxn modelId="{73ABBCE5-0051-4A3A-88DF-6091C9E1BC5E}" type="presParOf" srcId="{901CDA75-9BF9-4AFD-87D4-52ECFBD366F4}" destId="{153FCEB9-F7E9-4078-944A-51C04CC900CF}" srcOrd="0" destOrd="0" presId="urn:microsoft.com/office/officeart/2005/8/layout/hierarchy2"/>
    <dgm:cxn modelId="{D6E72543-C532-4D82-A3E7-8167E927EF4A}" type="presParOf" srcId="{153FCEB9-F7E9-4078-944A-51C04CC900CF}" destId="{546F17D3-72BC-4164-B7B2-64F4F72EF783}" srcOrd="0" destOrd="0" presId="urn:microsoft.com/office/officeart/2005/8/layout/hierarchy2"/>
    <dgm:cxn modelId="{A04C85CF-58BA-420F-82A7-AD94C7765284}" type="presParOf" srcId="{901CDA75-9BF9-4AFD-87D4-52ECFBD366F4}" destId="{EEE57E68-C3D8-44B8-88B1-E973AEEF4089}" srcOrd="1" destOrd="0" presId="urn:microsoft.com/office/officeart/2005/8/layout/hierarchy2"/>
    <dgm:cxn modelId="{32C8F58F-4BD3-4527-9180-19E2128EA0F7}" type="presParOf" srcId="{EEE57E68-C3D8-44B8-88B1-E973AEEF4089}" destId="{8F3CB49A-9A58-4887-B005-3B6D1992E125}" srcOrd="0" destOrd="0" presId="urn:microsoft.com/office/officeart/2005/8/layout/hierarchy2"/>
    <dgm:cxn modelId="{E0A21C84-23A8-4942-AB60-3624DBC3AC88}" type="presParOf" srcId="{EEE57E68-C3D8-44B8-88B1-E973AEEF4089}" destId="{CBD462FA-63DD-4013-8072-D90B3F23B088}" srcOrd="1" destOrd="0" presId="urn:microsoft.com/office/officeart/2005/8/layout/hierarchy2"/>
    <dgm:cxn modelId="{23708357-63B0-4710-90B1-070CB5F8E53B}" type="presParOf" srcId="{901CDA75-9BF9-4AFD-87D4-52ECFBD366F4}" destId="{EFA43F62-05A6-4E93-A926-27FD65BCB92F}" srcOrd="2" destOrd="0" presId="urn:microsoft.com/office/officeart/2005/8/layout/hierarchy2"/>
    <dgm:cxn modelId="{FA8F1062-0779-4A7E-9751-BD3116666D25}" type="presParOf" srcId="{EFA43F62-05A6-4E93-A926-27FD65BCB92F}" destId="{9A7A3130-D597-49F6-911B-217ABB7632D5}" srcOrd="0" destOrd="0" presId="urn:microsoft.com/office/officeart/2005/8/layout/hierarchy2"/>
    <dgm:cxn modelId="{E762D1C6-EB5E-441B-A96A-DABFBD15ECB0}" type="presParOf" srcId="{901CDA75-9BF9-4AFD-87D4-52ECFBD366F4}" destId="{6FFF1A6B-4876-4F2C-9AF4-D33A45FB4818}" srcOrd="3" destOrd="0" presId="urn:microsoft.com/office/officeart/2005/8/layout/hierarchy2"/>
    <dgm:cxn modelId="{8D3CD2DA-FFAB-4610-AC86-D1355EF751CD}" type="presParOf" srcId="{6FFF1A6B-4876-4F2C-9AF4-D33A45FB4818}" destId="{B9C07B55-AE81-41BC-9EE1-B0F53918BE40}" srcOrd="0" destOrd="0" presId="urn:microsoft.com/office/officeart/2005/8/layout/hierarchy2"/>
    <dgm:cxn modelId="{E317FE61-C9AE-4CE0-93C5-EDF97D98C236}" type="presParOf" srcId="{6FFF1A6B-4876-4F2C-9AF4-D33A45FB4818}" destId="{99C4EC37-CE2C-45DF-BE4A-F03E9D7EE33B}" srcOrd="1" destOrd="0" presId="urn:microsoft.com/office/officeart/2005/8/layout/hierarchy2"/>
    <dgm:cxn modelId="{C9118593-1991-430A-A6F2-F9EA8B07BBEE}" type="presParOf" srcId="{901CDA75-9BF9-4AFD-87D4-52ECFBD366F4}" destId="{03B30E1A-B4A4-4C86-BE74-18E3265D6431}" srcOrd="4" destOrd="0" presId="urn:microsoft.com/office/officeart/2005/8/layout/hierarchy2"/>
    <dgm:cxn modelId="{BB665058-21E5-446C-85BF-67E09A6C0EE2}" type="presParOf" srcId="{03B30E1A-B4A4-4C86-BE74-18E3265D6431}" destId="{77101CFC-F74D-4D5E-8225-98A75F1CB51C}" srcOrd="0" destOrd="0" presId="urn:microsoft.com/office/officeart/2005/8/layout/hierarchy2"/>
    <dgm:cxn modelId="{E05E6007-FA46-4741-BC17-353B39A5F48E}" type="presParOf" srcId="{901CDA75-9BF9-4AFD-87D4-52ECFBD366F4}" destId="{E79CB147-9C90-436F-9B06-1A168156E4A0}" srcOrd="5" destOrd="0" presId="urn:microsoft.com/office/officeart/2005/8/layout/hierarchy2"/>
    <dgm:cxn modelId="{B39A13A1-300C-4B44-A4DF-0ABCD966BAB2}" type="presParOf" srcId="{E79CB147-9C90-436F-9B06-1A168156E4A0}" destId="{71CF199D-58DC-47FF-9FE9-BB9057D29348}" srcOrd="0" destOrd="0" presId="urn:microsoft.com/office/officeart/2005/8/layout/hierarchy2"/>
    <dgm:cxn modelId="{BE5C9579-C090-4B9C-9FF9-2506723C9E8E}" type="presParOf" srcId="{E79CB147-9C90-436F-9B06-1A168156E4A0}" destId="{49345DD8-14AE-4D1A-B310-9C538ACD45A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83D8BD-3D9B-40C3-996C-5E269219FB1F}">
      <dsp:nvSpPr>
        <dsp:cNvPr id="0" name=""/>
        <dsp:cNvSpPr/>
      </dsp:nvSpPr>
      <dsp:spPr>
        <a:xfrm>
          <a:off x="1579" y="115389"/>
          <a:ext cx="1405910" cy="562364"/>
        </a:xfrm>
        <a:prstGeom prst="chevron">
          <a:avLst/>
        </a:prstGeom>
        <a:solidFill>
          <a:srgbClr val="207D9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lang="fr-FR" sz="800" kern="1200" dirty="0">
              <a:latin typeface="+mj-lt"/>
            </a:rPr>
            <a:t>Détection d'un cas de vigilance</a:t>
          </a:r>
        </a:p>
      </dsp:txBody>
      <dsp:txXfrm>
        <a:off x="282761" y="115389"/>
        <a:ext cx="843546" cy="562364"/>
      </dsp:txXfrm>
    </dsp:sp>
    <dsp:sp modelId="{9A81AC0B-B8E2-D645-9541-7B70D820DE44}">
      <dsp:nvSpPr>
        <dsp:cNvPr id="0" name=""/>
        <dsp:cNvSpPr/>
      </dsp:nvSpPr>
      <dsp:spPr>
        <a:xfrm>
          <a:off x="1266899" y="115389"/>
          <a:ext cx="1405910" cy="562364"/>
        </a:xfrm>
        <a:prstGeom prst="chevron">
          <a:avLst/>
        </a:prstGeom>
        <a:solidFill>
          <a:srgbClr val="0E92A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lang="fr-FR" sz="800" kern="1200" dirty="0">
              <a:latin typeface="+mj-lt"/>
            </a:rPr>
            <a:t>Analyse</a:t>
          </a:r>
        </a:p>
      </dsp:txBody>
      <dsp:txXfrm>
        <a:off x="1548081" y="115389"/>
        <a:ext cx="843546" cy="562364"/>
      </dsp:txXfrm>
    </dsp:sp>
    <dsp:sp modelId="{033F7B5A-5FD8-44F7-BE17-C2F3389A2DC8}">
      <dsp:nvSpPr>
        <dsp:cNvPr id="0" name=""/>
        <dsp:cNvSpPr/>
      </dsp:nvSpPr>
      <dsp:spPr>
        <a:xfrm>
          <a:off x="2532218" y="115389"/>
          <a:ext cx="1405910" cy="562364"/>
        </a:xfrm>
        <a:prstGeom prst="chevron">
          <a:avLst/>
        </a:prstGeom>
        <a:solidFill>
          <a:srgbClr val="39A2B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lang="fr-FR" sz="800" kern="1200" dirty="0">
              <a:latin typeface="+mj-lt"/>
            </a:rPr>
            <a:t>Déclaration à l'aide du support approprié</a:t>
          </a:r>
        </a:p>
      </dsp:txBody>
      <dsp:txXfrm>
        <a:off x="2813400" y="115389"/>
        <a:ext cx="843546" cy="562364"/>
      </dsp:txXfrm>
    </dsp:sp>
    <dsp:sp modelId="{CF586853-DA80-7846-BFE5-D0A06E0F8A8E}">
      <dsp:nvSpPr>
        <dsp:cNvPr id="0" name=""/>
        <dsp:cNvSpPr/>
      </dsp:nvSpPr>
      <dsp:spPr>
        <a:xfrm>
          <a:off x="3797538" y="115389"/>
          <a:ext cx="1405910" cy="562364"/>
        </a:xfrm>
        <a:prstGeom prst="chevron">
          <a:avLst/>
        </a:prstGeom>
        <a:solidFill>
          <a:srgbClr val="6CABB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lang="fr-FR" sz="800" kern="1200" dirty="0">
              <a:latin typeface="+mj-lt"/>
            </a:rPr>
            <a:t>Envoi au centre vigilance compétent</a:t>
          </a:r>
        </a:p>
      </dsp:txBody>
      <dsp:txXfrm>
        <a:off x="4078720" y="115389"/>
        <a:ext cx="843546" cy="562364"/>
      </dsp:txXfrm>
    </dsp:sp>
    <dsp:sp modelId="{3A92DAF3-D85C-4496-A9B6-6F9907A3C8CD}">
      <dsp:nvSpPr>
        <dsp:cNvPr id="0" name=""/>
        <dsp:cNvSpPr/>
      </dsp:nvSpPr>
      <dsp:spPr>
        <a:xfrm>
          <a:off x="5062857" y="115389"/>
          <a:ext cx="1405910" cy="562364"/>
        </a:xfrm>
        <a:prstGeom prst="chevron">
          <a:avLst/>
        </a:prstGeom>
        <a:solidFill>
          <a:srgbClr val="94B8C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lang="fr-FR" sz="800" kern="1200" dirty="0">
              <a:latin typeface="+mj-lt"/>
            </a:rPr>
            <a:t>Transmission au patient du retour du centre de signalement</a:t>
          </a:r>
        </a:p>
      </dsp:txBody>
      <dsp:txXfrm>
        <a:off x="5344039" y="115389"/>
        <a:ext cx="843546" cy="5623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082956-5CF6-4C93-B8EE-525B2BEA2DFB}">
      <dsp:nvSpPr>
        <dsp:cNvPr id="0" name=""/>
        <dsp:cNvSpPr/>
      </dsp:nvSpPr>
      <dsp:spPr>
        <a:xfrm>
          <a:off x="5503781" y="429997"/>
          <a:ext cx="1284302" cy="453482"/>
        </a:xfrm>
        <a:prstGeom prst="roundRect">
          <a:avLst>
            <a:gd name="adj" fmla="val 10000"/>
          </a:avLst>
        </a:prstGeom>
        <a:solidFill>
          <a:srgbClr val="258BA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b="1" u="none" kern="1200" dirty="0"/>
            <a:t>Analyse à l’échelon national : </a:t>
          </a:r>
          <a:r>
            <a:rPr lang="fr-FR" sz="1000" u="none" kern="1200" dirty="0"/>
            <a:t>L'ANSM</a:t>
          </a:r>
        </a:p>
      </dsp:txBody>
      <dsp:txXfrm>
        <a:off x="5517063" y="443279"/>
        <a:ext cx="1257738" cy="426918"/>
      </dsp:txXfrm>
    </dsp:sp>
    <dsp:sp modelId="{0974D5AD-B172-4C10-9DFA-E89F5C36EB8F}">
      <dsp:nvSpPr>
        <dsp:cNvPr id="0" name=""/>
        <dsp:cNvSpPr/>
      </dsp:nvSpPr>
      <dsp:spPr>
        <a:xfrm rot="10765602">
          <a:off x="5262310" y="630727"/>
          <a:ext cx="241477" cy="54438"/>
        </a:xfrm>
        <a:custGeom>
          <a:avLst/>
          <a:gdLst/>
          <a:ahLst/>
          <a:cxnLst/>
          <a:rect l="0" t="0" r="0" b="0"/>
          <a:pathLst>
            <a:path>
              <a:moveTo>
                <a:pt x="0" y="27219"/>
              </a:moveTo>
              <a:lnTo>
                <a:pt x="241477" y="27219"/>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fr-FR" sz="800" u="none" kern="1200">
            <a:solidFill>
              <a:schemeClr val="bg1"/>
            </a:solidFill>
          </a:endParaRPr>
        </a:p>
      </dsp:txBody>
      <dsp:txXfrm rot="10800000">
        <a:off x="5377012" y="651909"/>
        <a:ext cx="12073" cy="12073"/>
      </dsp:txXfrm>
    </dsp:sp>
    <dsp:sp modelId="{31CDB715-DC84-4C81-98C5-DD501F431C21}">
      <dsp:nvSpPr>
        <dsp:cNvPr id="0" name=""/>
        <dsp:cNvSpPr/>
      </dsp:nvSpPr>
      <dsp:spPr>
        <a:xfrm>
          <a:off x="2952624" y="416284"/>
          <a:ext cx="2309691" cy="485741"/>
        </a:xfrm>
        <a:prstGeom prst="roundRect">
          <a:avLst>
            <a:gd name="adj" fmla="val 10000"/>
          </a:avLst>
        </a:prstGeom>
        <a:solidFill>
          <a:srgbClr val="258BA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b="1" u="none" kern="1200" dirty="0"/>
            <a:t>Traitement Intermédiaire à l’échelon régional : </a:t>
          </a:r>
          <a:r>
            <a:rPr lang="fr-FR" sz="1000" u="none" kern="1200" dirty="0"/>
            <a:t>Les centres régionaux de pharmacovigilance (CRPV) </a:t>
          </a:r>
        </a:p>
      </dsp:txBody>
      <dsp:txXfrm>
        <a:off x="2966851" y="430511"/>
        <a:ext cx="2281237" cy="457287"/>
      </dsp:txXfrm>
    </dsp:sp>
    <dsp:sp modelId="{153FCEB9-F7E9-4078-944A-51C04CC900CF}">
      <dsp:nvSpPr>
        <dsp:cNvPr id="0" name=""/>
        <dsp:cNvSpPr/>
      </dsp:nvSpPr>
      <dsp:spPr>
        <a:xfrm rot="12435554">
          <a:off x="2007127" y="402678"/>
          <a:ext cx="1001085" cy="54438"/>
        </a:xfrm>
        <a:custGeom>
          <a:avLst/>
          <a:gdLst/>
          <a:ahLst/>
          <a:cxnLst/>
          <a:rect l="0" t="0" r="0" b="0"/>
          <a:pathLst>
            <a:path>
              <a:moveTo>
                <a:pt x="0" y="27219"/>
              </a:moveTo>
              <a:lnTo>
                <a:pt x="1001085" y="27219"/>
              </a:lnTo>
            </a:path>
          </a:pathLst>
        </a:custGeom>
        <a:noFill/>
        <a:ln w="12700" cap="flat" cmpd="sng" algn="ctr">
          <a:solidFill>
            <a:schemeClr val="accent2">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fr-FR" sz="800" u="none" kern="1200">
            <a:solidFill>
              <a:schemeClr val="bg1"/>
            </a:solidFill>
          </a:endParaRPr>
        </a:p>
      </dsp:txBody>
      <dsp:txXfrm rot="10800000">
        <a:off x="2482643" y="404870"/>
        <a:ext cx="50054" cy="50054"/>
      </dsp:txXfrm>
    </dsp:sp>
    <dsp:sp modelId="{8F3CB49A-9A58-4887-B005-3B6D1992E125}">
      <dsp:nvSpPr>
        <dsp:cNvPr id="0" name=""/>
        <dsp:cNvSpPr/>
      </dsp:nvSpPr>
      <dsp:spPr>
        <a:xfrm>
          <a:off x="687181" y="1286"/>
          <a:ext cx="1375534" cy="398708"/>
        </a:xfrm>
        <a:prstGeom prst="roundRect">
          <a:avLst>
            <a:gd name="adj" fmla="val 10000"/>
          </a:avLst>
        </a:prstGeom>
        <a:solidFill>
          <a:srgbClr val="258BA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u="none" kern="1200" dirty="0"/>
            <a:t>Les professionnels de santé</a:t>
          </a:r>
        </a:p>
      </dsp:txBody>
      <dsp:txXfrm>
        <a:off x="698859" y="12964"/>
        <a:ext cx="1352178" cy="375352"/>
      </dsp:txXfrm>
    </dsp:sp>
    <dsp:sp modelId="{EFA43F62-05A6-4E93-A926-27FD65BCB92F}">
      <dsp:nvSpPr>
        <dsp:cNvPr id="0" name=""/>
        <dsp:cNvSpPr/>
      </dsp:nvSpPr>
      <dsp:spPr>
        <a:xfrm rot="10800000">
          <a:off x="2062716" y="631935"/>
          <a:ext cx="889908" cy="54438"/>
        </a:xfrm>
        <a:custGeom>
          <a:avLst/>
          <a:gdLst/>
          <a:ahLst/>
          <a:cxnLst/>
          <a:rect l="0" t="0" r="0" b="0"/>
          <a:pathLst>
            <a:path>
              <a:moveTo>
                <a:pt x="0" y="27219"/>
              </a:moveTo>
              <a:lnTo>
                <a:pt x="889908" y="27219"/>
              </a:lnTo>
            </a:path>
          </a:pathLst>
        </a:custGeom>
        <a:noFill/>
        <a:ln w="12700" cap="flat" cmpd="sng" algn="ctr">
          <a:solidFill>
            <a:schemeClr val="accent2">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fr-FR" sz="800" u="none" kern="1200">
            <a:solidFill>
              <a:schemeClr val="bg1"/>
            </a:solidFill>
          </a:endParaRPr>
        </a:p>
      </dsp:txBody>
      <dsp:txXfrm rot="10800000">
        <a:off x="2485422" y="636907"/>
        <a:ext cx="44495" cy="44495"/>
      </dsp:txXfrm>
    </dsp:sp>
    <dsp:sp modelId="{B9C07B55-AE81-41BC-9EE1-B0F53918BE40}">
      <dsp:nvSpPr>
        <dsp:cNvPr id="0" name=""/>
        <dsp:cNvSpPr/>
      </dsp:nvSpPr>
      <dsp:spPr>
        <a:xfrm>
          <a:off x="687181" y="459800"/>
          <a:ext cx="1375534" cy="398708"/>
        </a:xfrm>
        <a:prstGeom prst="roundRect">
          <a:avLst>
            <a:gd name="adj" fmla="val 10000"/>
          </a:avLst>
        </a:prstGeom>
        <a:solidFill>
          <a:srgbClr val="258BA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u="none" kern="1200" dirty="0"/>
            <a:t>Les patients</a:t>
          </a:r>
        </a:p>
      </dsp:txBody>
      <dsp:txXfrm>
        <a:off x="698859" y="471478"/>
        <a:ext cx="1352178" cy="375352"/>
      </dsp:txXfrm>
    </dsp:sp>
    <dsp:sp modelId="{03B30E1A-B4A4-4C86-BE74-18E3265D6431}">
      <dsp:nvSpPr>
        <dsp:cNvPr id="0" name=""/>
        <dsp:cNvSpPr/>
      </dsp:nvSpPr>
      <dsp:spPr>
        <a:xfrm rot="9164446">
          <a:off x="2007127" y="861192"/>
          <a:ext cx="1001085" cy="54438"/>
        </a:xfrm>
        <a:custGeom>
          <a:avLst/>
          <a:gdLst/>
          <a:ahLst/>
          <a:cxnLst/>
          <a:rect l="0" t="0" r="0" b="0"/>
          <a:pathLst>
            <a:path>
              <a:moveTo>
                <a:pt x="0" y="27219"/>
              </a:moveTo>
              <a:lnTo>
                <a:pt x="1001085" y="27219"/>
              </a:lnTo>
            </a:path>
          </a:pathLst>
        </a:custGeom>
        <a:noFill/>
        <a:ln w="12700" cap="flat" cmpd="sng" algn="ctr">
          <a:solidFill>
            <a:schemeClr val="accent2">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fr-FR" sz="800" u="none" kern="1200">
            <a:solidFill>
              <a:schemeClr val="bg1"/>
            </a:solidFill>
          </a:endParaRPr>
        </a:p>
      </dsp:txBody>
      <dsp:txXfrm rot="10800000">
        <a:off x="2482643" y="863384"/>
        <a:ext cx="50054" cy="50054"/>
      </dsp:txXfrm>
    </dsp:sp>
    <dsp:sp modelId="{71CF199D-58DC-47FF-9FE9-BB9057D29348}">
      <dsp:nvSpPr>
        <dsp:cNvPr id="0" name=""/>
        <dsp:cNvSpPr/>
      </dsp:nvSpPr>
      <dsp:spPr>
        <a:xfrm>
          <a:off x="687181" y="918315"/>
          <a:ext cx="1375534" cy="398708"/>
        </a:xfrm>
        <a:prstGeom prst="roundRect">
          <a:avLst>
            <a:gd name="adj" fmla="val 10000"/>
          </a:avLst>
        </a:prstGeom>
        <a:solidFill>
          <a:srgbClr val="258BA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u="none" kern="1200" dirty="0"/>
            <a:t>Les entreprises du médicament</a:t>
          </a:r>
        </a:p>
      </dsp:txBody>
      <dsp:txXfrm>
        <a:off x="698859" y="929993"/>
        <a:ext cx="1352178" cy="375352"/>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7D3CD-F430-44A6-86A4-3B623AFF0A78}" type="datetimeFigureOut">
              <a:rPr lang="fr-FR" smtClean="0"/>
              <a:t>19/12/2019</a:t>
            </a:fld>
            <a:endParaRPr lang="fr-FR"/>
          </a:p>
        </p:txBody>
      </p:sp>
      <p:sp>
        <p:nvSpPr>
          <p:cNvPr id="4" name="Espace réservé de l'image des diapositives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067B43-7F57-412C-B436-8CCBCB3770F0}" type="slidenum">
              <a:rPr lang="fr-FR" smtClean="0"/>
              <a:t>‹N°›</a:t>
            </a:fld>
            <a:endParaRPr lang="fr-FR"/>
          </a:p>
        </p:txBody>
      </p:sp>
    </p:spTree>
    <p:extLst>
      <p:ext uri="{BB962C8B-B14F-4D97-AF65-F5344CB8AC3E}">
        <p14:creationId xmlns:p14="http://schemas.microsoft.com/office/powerpoint/2010/main" val="496939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197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19/12/2019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436432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873824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17870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090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6566FE0-0408-4DF8-8660-3B93BA33825F}"/>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EDDC7A37-1908-47BC-A500-55F3D0861FF1}"/>
              </a:ext>
            </a:extLst>
          </p:cNvPr>
          <p:cNvSpPr txBox="1"/>
          <p:nvPr userDrawn="1"/>
        </p:nvSpPr>
        <p:spPr>
          <a:xfrm>
            <a:off x="4235166" y="12344"/>
            <a:ext cx="2622834" cy="1015663"/>
          </a:xfrm>
          <a:prstGeom prst="rect">
            <a:avLst/>
          </a:prstGeom>
          <a:noFill/>
        </p:spPr>
        <p:txBody>
          <a:bodyPr wrap="none" rtlCol="0">
            <a:spAutoFit/>
          </a:bodyPr>
          <a:lstStyle/>
          <a:p>
            <a:pPr algn="r"/>
            <a:r>
              <a:rPr lang="fr-FR" sz="6000" cap="all" dirty="0">
                <a:solidFill>
                  <a:schemeClr val="bg1"/>
                </a:solidFill>
                <a:latin typeface="Helvetica Neue" panose="020B0604020202020204" pitchFamily="34" charset="0"/>
                <a:ea typeface="Helvetica Neue" panose="020B0604020202020204" pitchFamily="34" charset="0"/>
              </a:rPr>
              <a:t>Mémo</a:t>
            </a:r>
          </a:p>
        </p:txBody>
      </p:sp>
      <p:sp>
        <p:nvSpPr>
          <p:cNvPr id="15" name="Rectangle 14">
            <a:extLst>
              <a:ext uri="{FF2B5EF4-FFF2-40B4-BE49-F238E27FC236}">
                <a16:creationId xmlns:a16="http://schemas.microsoft.com/office/drawing/2014/main" id="{1BAE66E8-957B-41E2-9901-0E0164DA242E}"/>
              </a:ext>
            </a:extLst>
          </p:cNvPr>
          <p:cNvSpPr/>
          <p:nvPr userDrawn="1"/>
        </p:nvSpPr>
        <p:spPr>
          <a:xfrm>
            <a:off x="0" y="803082"/>
            <a:ext cx="6858000" cy="397565"/>
          </a:xfrm>
          <a:prstGeom prst="rect">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258BA4"/>
              </a:solidFill>
            </a:endParaRPr>
          </a:p>
        </p:txBody>
      </p:sp>
      <p:sp>
        <p:nvSpPr>
          <p:cNvPr id="16" name="Titre 1">
            <a:extLst>
              <a:ext uri="{FF2B5EF4-FFF2-40B4-BE49-F238E27FC236}">
                <a16:creationId xmlns:a16="http://schemas.microsoft.com/office/drawing/2014/main" id="{CBD6099D-0642-4D9C-930D-133E479D5F21}"/>
              </a:ext>
            </a:extLst>
          </p:cNvPr>
          <p:cNvSpPr>
            <a:spLocks noGrp="1"/>
          </p:cNvSpPr>
          <p:nvPr>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18" name="Image 17">
            <a:extLst>
              <a:ext uri="{FF2B5EF4-FFF2-40B4-BE49-F238E27FC236}">
                <a16:creationId xmlns:a16="http://schemas.microsoft.com/office/drawing/2014/main" id="{D5B59661-5646-42D4-A973-16F076C45B7D}"/>
              </a:ext>
            </a:extLst>
          </p:cNvPr>
          <p:cNvPicPr>
            <a:picLocks noChangeAspect="1"/>
          </p:cNvPicPr>
          <p:nvPr userDrawn="1"/>
        </p:nvPicPr>
        <p:blipFill rotWithShape="1">
          <a:blip r:embed="rId2"/>
          <a:srcRect t="9053" b="6984"/>
          <a:stretch/>
        </p:blipFill>
        <p:spPr>
          <a:xfrm>
            <a:off x="111758" y="1364"/>
            <a:ext cx="951058" cy="803082"/>
          </a:xfrm>
          <a:prstGeom prst="rect">
            <a:avLst/>
          </a:prstGeom>
        </p:spPr>
      </p:pic>
      <p:sp>
        <p:nvSpPr>
          <p:cNvPr id="32" name="Rectangle 31">
            <a:extLst>
              <a:ext uri="{FF2B5EF4-FFF2-40B4-BE49-F238E27FC236}">
                <a16:creationId xmlns:a16="http://schemas.microsoft.com/office/drawing/2014/main" id="{B755BC0A-528F-4534-BBCA-590F5214EDC9}"/>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 coins arrondis 34">
            <a:extLst>
              <a:ext uri="{FF2B5EF4-FFF2-40B4-BE49-F238E27FC236}">
                <a16:creationId xmlns:a16="http://schemas.microsoft.com/office/drawing/2014/main" id="{4A80F84B-05FA-45AF-B348-706FAABA5C39}"/>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pic>
        <p:nvPicPr>
          <p:cNvPr id="14" name="Image 13">
            <a:extLst>
              <a:ext uri="{FF2B5EF4-FFF2-40B4-BE49-F238E27FC236}">
                <a16:creationId xmlns:a16="http://schemas.microsoft.com/office/drawing/2014/main" id="{377CAAF9-B2D4-6041-A5D9-C764826EF998}"/>
              </a:ext>
            </a:extLst>
          </p:cNvPr>
          <p:cNvPicPr>
            <a:picLocks noChangeAspect="1"/>
          </p:cNvPicPr>
          <p:nvPr userDrawn="1"/>
        </p:nvPicPr>
        <p:blipFill>
          <a:blip r:embed="rId3"/>
          <a:stretch>
            <a:fillRect/>
          </a:stretch>
        </p:blipFill>
        <p:spPr>
          <a:xfrm>
            <a:off x="222191" y="113783"/>
            <a:ext cx="619984" cy="573293"/>
          </a:xfrm>
          <a:prstGeom prst="rect">
            <a:avLst/>
          </a:prstGeom>
        </p:spPr>
      </p:pic>
      <p:sp>
        <p:nvSpPr>
          <p:cNvPr id="17" name="Flèche : pentagone 20">
            <a:extLst>
              <a:ext uri="{FF2B5EF4-FFF2-40B4-BE49-F238E27FC236}">
                <a16:creationId xmlns:a16="http://schemas.microsoft.com/office/drawing/2014/main" id="{D9D8E899-31D8-904C-AE38-3BEA00CA0A8C}"/>
              </a:ext>
            </a:extLst>
          </p:cNvPr>
          <p:cNvSpPr/>
          <p:nvPr userDrawn="1"/>
        </p:nvSpPr>
        <p:spPr>
          <a:xfrm>
            <a:off x="0" y="9106989"/>
            <a:ext cx="732118" cy="580305"/>
          </a:xfrm>
          <a:prstGeom prst="homePlate">
            <a:avLst>
              <a:gd name="adj" fmla="val 31723"/>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3E0B377D-C8D3-B446-8659-2D96D24A2F3A}"/>
              </a:ext>
            </a:extLst>
          </p:cNvPr>
          <p:cNvSpPr/>
          <p:nvPr userDrawn="1"/>
        </p:nvSpPr>
        <p:spPr>
          <a:xfrm>
            <a:off x="677313" y="9350939"/>
            <a:ext cx="2309611" cy="400110"/>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Moyens Nécessaires au Fonctionnement de l’Officine</a:t>
            </a:r>
          </a:p>
        </p:txBody>
      </p:sp>
      <p:sp>
        <p:nvSpPr>
          <p:cNvPr id="20" name="Rectangle 19">
            <a:extLst>
              <a:ext uri="{FF2B5EF4-FFF2-40B4-BE49-F238E27FC236}">
                <a16:creationId xmlns:a16="http://schemas.microsoft.com/office/drawing/2014/main" id="{4D3670B7-0249-2648-B808-517A10466D15}"/>
              </a:ext>
            </a:extLst>
          </p:cNvPr>
          <p:cNvSpPr/>
          <p:nvPr userDrawn="1"/>
        </p:nvSpPr>
        <p:spPr>
          <a:xfrm>
            <a:off x="677313" y="9685466"/>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2.01 – Novembre 2019</a:t>
            </a:r>
            <a:endParaRPr lang="fr-FR" sz="900" dirty="0">
              <a:solidFill>
                <a:schemeClr val="bg1"/>
              </a:solidFill>
            </a:endParaRPr>
          </a:p>
        </p:txBody>
      </p:sp>
      <p:pic>
        <p:nvPicPr>
          <p:cNvPr id="21" name="Image 20" descr="Une image contenant dessin&#10;&#10;Description générée automatiquement">
            <a:extLst>
              <a:ext uri="{FF2B5EF4-FFF2-40B4-BE49-F238E27FC236}">
                <a16:creationId xmlns:a16="http://schemas.microsoft.com/office/drawing/2014/main" id="{146B45B6-9C6D-B54D-AD1A-98D4E5B190E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7922" y="9173901"/>
            <a:ext cx="359277" cy="469335"/>
          </a:xfrm>
          <a:prstGeom prst="rect">
            <a:avLst/>
          </a:prstGeom>
        </p:spPr>
      </p:pic>
    </p:spTree>
    <p:extLst>
      <p:ext uri="{BB962C8B-B14F-4D97-AF65-F5344CB8AC3E}">
        <p14:creationId xmlns:p14="http://schemas.microsoft.com/office/powerpoint/2010/main" val="390214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548549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19/12/2019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45403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19/12/2019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90280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19/12/2019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625276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19/12/2019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946740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19/12/2019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34687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lumMod val="85000"/>
                    <a:lumOff val="15000"/>
                  </a:schemeClr>
                </a:solidFill>
              </a:defRPr>
            </a:lvl1pPr>
          </a:lstStyle>
          <a:p>
            <a:fld id="{AFAF59C5-48D9-475B-9CF6-C1EC75048466}" type="datetimeFigureOut">
              <a:rPr lang="fr-FR" smtClean="0"/>
              <a:pPr/>
              <a:t>19/12/2019</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lumMod val="85000"/>
                    <a:lumOff val="1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lumMod val="85000"/>
                    <a:lumOff val="15000"/>
                  </a:schemeClr>
                </a:solidFill>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593351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l" defTabSz="685800" rtl="0" eaLnBrk="1" latinLnBrk="0" hangingPunct="1">
        <a:lnSpc>
          <a:spcPct val="90000"/>
        </a:lnSpc>
        <a:spcBef>
          <a:spcPct val="0"/>
        </a:spcBef>
        <a:buNone/>
        <a:defRPr sz="3300" kern="1200">
          <a:solidFill>
            <a:schemeClr val="tx1">
              <a:lumMod val="85000"/>
              <a:lumOff val="15000"/>
            </a:schemeClr>
          </a:solidFill>
          <a:latin typeface="Helvetica Neue" panose="020B0604020202020204" pitchFamily="34" charset="0"/>
          <a:ea typeface="Helvetica Neue" panose="020B0604020202020204" pitchFamily="34" charset="0"/>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8" Type="http://schemas.openxmlformats.org/officeDocument/2006/relationships/hyperlink" Target="https://www.ansm.sante.fr/Glossaire/Tissus" TargetMode="External"/><Relationship Id="rId3" Type="http://schemas.openxmlformats.org/officeDocument/2006/relationships/diagramLayout" Target="../diagrams/layout2.xml"/><Relationship Id="rId7" Type="http://schemas.openxmlformats.org/officeDocument/2006/relationships/hyperlink" Target="https://www.ansm.sante.fr/Glossaire/Organe" TargetMode="Externa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hyperlink" Target="https://www.ansm.sante.fr/Glossaire/Cellul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D98B11-E7C1-498C-AC68-68802A14A128}"/>
              </a:ext>
            </a:extLst>
          </p:cNvPr>
          <p:cNvSpPr>
            <a:spLocks noGrp="1"/>
          </p:cNvSpPr>
          <p:nvPr>
            <p:ph type="title"/>
          </p:nvPr>
        </p:nvSpPr>
        <p:spPr>
          <a:xfrm>
            <a:off x="206734" y="871192"/>
            <a:ext cx="6636853" cy="341632"/>
          </a:xfrm>
        </p:spPr>
        <p:txBody>
          <a:bodyPr/>
          <a:lstStyle/>
          <a:p>
            <a:pPr algn="r"/>
            <a:r>
              <a:rPr lang="fr-FR" dirty="0"/>
              <a:t>M13. les vigilances à l’officine</a:t>
            </a:r>
          </a:p>
        </p:txBody>
      </p:sp>
      <p:graphicFrame>
        <p:nvGraphicFramePr>
          <p:cNvPr id="8" name="Diagramme 7">
            <a:extLst>
              <a:ext uri="{FF2B5EF4-FFF2-40B4-BE49-F238E27FC236}">
                <a16:creationId xmlns:a16="http://schemas.microsoft.com/office/drawing/2014/main" id="{C06AA4C4-780A-4EF7-AEB9-85A6B4B0B21A}"/>
              </a:ext>
            </a:extLst>
          </p:cNvPr>
          <p:cNvGraphicFramePr/>
          <p:nvPr>
            <p:extLst>
              <p:ext uri="{D42A27DB-BD31-4B8C-83A1-F6EECF244321}">
                <p14:modId xmlns:p14="http://schemas.microsoft.com/office/powerpoint/2010/main" val="2873967681"/>
              </p:ext>
            </p:extLst>
          </p:nvPr>
        </p:nvGraphicFramePr>
        <p:xfrm>
          <a:off x="193826" y="8390108"/>
          <a:ext cx="6470348" cy="7931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Rectangle 12">
            <a:extLst>
              <a:ext uri="{FF2B5EF4-FFF2-40B4-BE49-F238E27FC236}">
                <a16:creationId xmlns:a16="http://schemas.microsoft.com/office/drawing/2014/main" id="{ABBC7AD6-C68A-453D-AE9F-BF48319C5123}"/>
              </a:ext>
            </a:extLst>
          </p:cNvPr>
          <p:cNvSpPr/>
          <p:nvPr/>
        </p:nvSpPr>
        <p:spPr>
          <a:xfrm>
            <a:off x="252359" y="1172814"/>
            <a:ext cx="6591228" cy="7078861"/>
          </a:xfrm>
          <a:prstGeom prst="rect">
            <a:avLst/>
          </a:prstGeom>
        </p:spPr>
        <p:txBody>
          <a:bodyPr wrap="square">
            <a:spAutoFit/>
          </a:bodyPr>
          <a:lstStyle/>
          <a:p>
            <a:pPr>
              <a:spcBef>
                <a:spcPts val="600"/>
              </a:spcBef>
              <a:spcAft>
                <a:spcPts val="600"/>
              </a:spcAft>
            </a:pPr>
            <a:r>
              <a:rPr lang="fr-FR" dirty="0">
                <a:solidFill>
                  <a:srgbClr val="258BA4"/>
                </a:solidFill>
                <a:latin typeface="Helvetica Neue" panose="020B0604020202020204" pitchFamily="34" charset="0"/>
                <a:ea typeface="Helvetica Neue" panose="020B0604020202020204" pitchFamily="34" charset="0"/>
              </a:rPr>
              <a:t>Pourquoi Déclarer ?</a:t>
            </a:r>
          </a:p>
          <a:p>
            <a:r>
              <a:rPr lang="fr-FR" sz="1100" dirty="0"/>
              <a:t>Pour </a:t>
            </a:r>
            <a:r>
              <a:rPr lang="fr-FR" sz="1100" b="1" dirty="0"/>
              <a:t>participer à l’amélioration de la qualité et de la sécurité des produits de santé, des produits de la vie courante et des actes de soins.  Pour certaines vigilances, il s’agit d’une obligation légale pour le pharmacien.</a:t>
            </a:r>
          </a:p>
          <a:p>
            <a:endParaRPr lang="fr-FR" sz="1100" dirty="0"/>
          </a:p>
          <a:p>
            <a:r>
              <a:rPr lang="fr-FR" sz="1100" dirty="0"/>
              <a:t>Grâce aux signalements du pharmacien, les autorités sanitaires peuvent :</a:t>
            </a:r>
          </a:p>
          <a:p>
            <a:pPr marL="171450" indent="-171450">
              <a:buClr>
                <a:srgbClr val="258BA4"/>
              </a:buClr>
              <a:buFont typeface="Wingdings" panose="05000000000000000000" pitchFamily="2" charset="2"/>
              <a:buChar char="l"/>
            </a:pPr>
            <a:r>
              <a:rPr lang="fr-FR" sz="1100" b="1" dirty="0"/>
              <a:t>Identifier de nouveaux risques </a:t>
            </a:r>
            <a:r>
              <a:rPr lang="fr-FR" sz="1100" dirty="0"/>
              <a:t>et </a:t>
            </a:r>
            <a:r>
              <a:rPr lang="fr-FR" sz="1100" b="1" dirty="0"/>
              <a:t>mieux connaître ceux qui sont déjà identifiés</a:t>
            </a:r>
            <a:r>
              <a:rPr lang="fr-FR" sz="1100" dirty="0"/>
              <a:t>,</a:t>
            </a:r>
          </a:p>
          <a:p>
            <a:pPr marL="171450" indent="-171450">
              <a:buClr>
                <a:srgbClr val="258BA4"/>
              </a:buClr>
              <a:buFont typeface="Wingdings" panose="05000000000000000000" pitchFamily="2" charset="2"/>
              <a:buChar char="l"/>
            </a:pPr>
            <a:r>
              <a:rPr lang="fr-FR" sz="1100" b="1" dirty="0"/>
              <a:t>Mettre en œuvre des mesures pour prévenir ou limiter ces risques sanitaires</a:t>
            </a:r>
            <a:r>
              <a:rPr lang="fr-FR" sz="1100" dirty="0"/>
              <a:t>, par la diffusion de mises en garde ou le retrait du marché de certains produits.</a:t>
            </a:r>
          </a:p>
          <a:p>
            <a:pPr>
              <a:buClr>
                <a:srgbClr val="2C6672"/>
              </a:buClr>
            </a:pPr>
            <a:r>
              <a:rPr lang="fr-FR" sz="1100" b="1" dirty="0"/>
              <a:t>De par le volume de traitements qu’il délivre et du fait de sa compétence, le pharmacien est un acteur clé pour le signalement. Son rôle est prépondérant dans la surveillance des produits de santé.</a:t>
            </a:r>
            <a:endParaRPr lang="fr-FR" b="1" dirty="0"/>
          </a:p>
          <a:p>
            <a:pPr>
              <a:spcBef>
                <a:spcPts val="600"/>
              </a:spcBef>
              <a:spcAft>
                <a:spcPts val="600"/>
              </a:spcAft>
            </a:pPr>
            <a:r>
              <a:rPr lang="fr-FR" dirty="0">
                <a:solidFill>
                  <a:srgbClr val="258BA4"/>
                </a:solidFill>
                <a:latin typeface="Helvetica Neue" panose="020B0604020202020204" pitchFamily="34" charset="0"/>
                <a:ea typeface="Helvetica Neue" panose="020B0604020202020204" pitchFamily="34" charset="0"/>
              </a:rPr>
              <a:t>Que faut-il déclarer :</a:t>
            </a:r>
          </a:p>
          <a:p>
            <a:r>
              <a:rPr lang="fr-FR" sz="1100" b="1" dirty="0"/>
              <a:t>Tout événement sanitaire indésirable </a:t>
            </a:r>
            <a:r>
              <a:rPr lang="fr-FR" sz="1100" dirty="0"/>
              <a:t>(aussi appelé effet indésirable) suite à l’exposition à un produit délivré en pharmacie (médicament, DM, DM-DIV, produit cosmétique…).</a:t>
            </a:r>
          </a:p>
          <a:p>
            <a:pPr marL="171450" indent="-171450">
              <a:buClr>
                <a:srgbClr val="258BA4"/>
              </a:buClr>
              <a:buFont typeface="Wingdings" panose="05000000000000000000" pitchFamily="2" charset="2"/>
              <a:buChar char="l"/>
            </a:pPr>
            <a:r>
              <a:rPr lang="fr-FR" sz="1100" dirty="0"/>
              <a:t>L’événement indésirable peut être consécutif aux </a:t>
            </a:r>
            <a:r>
              <a:rPr lang="fr-FR" sz="1100" b="1" dirty="0"/>
              <a:t>conditions d’utilisation du produit : </a:t>
            </a:r>
            <a:r>
              <a:rPr lang="fr-FR" sz="1100" dirty="0"/>
              <a:t>consommation inappropriée (mésusage, addiction), excessive</a:t>
            </a:r>
            <a:r>
              <a:rPr lang="fr-FR" sz="1100" b="1" dirty="0"/>
              <a:t> </a:t>
            </a:r>
            <a:r>
              <a:rPr lang="fr-FR" sz="1100" dirty="0"/>
              <a:t>(abus, surdosage)</a:t>
            </a:r>
            <a:r>
              <a:rPr lang="fr-FR" sz="1100" b="1" dirty="0"/>
              <a:t>…</a:t>
            </a:r>
            <a:endParaRPr lang="fr-FR" sz="1100" dirty="0"/>
          </a:p>
          <a:p>
            <a:pPr marL="171450" indent="-171450">
              <a:buClr>
                <a:srgbClr val="258BA4"/>
              </a:buClr>
              <a:buFont typeface="Wingdings" panose="05000000000000000000" pitchFamily="2" charset="2"/>
              <a:buChar char="l"/>
            </a:pPr>
            <a:r>
              <a:rPr lang="fr-FR" sz="1100" dirty="0"/>
              <a:t>L’événement indésirable peut être déjà connu et inscrit dans la notice ou le mode d’emploi.</a:t>
            </a:r>
          </a:p>
          <a:p>
            <a:endParaRPr lang="fr-FR" sz="1100" dirty="0"/>
          </a:p>
          <a:p>
            <a:r>
              <a:rPr lang="fr-FR" sz="1100" b="1" dirty="0"/>
              <a:t>Il n’y a pas de mauvaise déclaration ou de déclaration inutile. Tout élément relevé peut être susceptible d’amener à l’identification de risques méconnus jusqu’alors. Les incidents collectés font notamment l’objet d’une analyse statistique d’où l’importance de la multiplicité des déclarations.</a:t>
            </a:r>
          </a:p>
          <a:p>
            <a:pPr>
              <a:spcBef>
                <a:spcPts val="600"/>
              </a:spcBef>
              <a:spcAft>
                <a:spcPts val="600"/>
              </a:spcAft>
            </a:pPr>
            <a:r>
              <a:rPr lang="fr-FR" dirty="0">
                <a:solidFill>
                  <a:srgbClr val="258BA4"/>
                </a:solidFill>
                <a:latin typeface="Helvetica Neue" panose="020B0604020202020204" pitchFamily="34" charset="0"/>
                <a:ea typeface="Helvetica Neue" panose="020B0604020202020204" pitchFamily="34" charset="0"/>
              </a:rPr>
              <a:t>Qui déclare à l’officine :</a:t>
            </a:r>
          </a:p>
          <a:p>
            <a:pPr marL="171450" indent="-171450">
              <a:buClr>
                <a:srgbClr val="258BA4"/>
              </a:buClr>
              <a:buFont typeface="Wingdings" panose="05000000000000000000" pitchFamily="2" charset="2"/>
              <a:buChar char="l"/>
            </a:pPr>
            <a:r>
              <a:rPr lang="fr-FR" sz="1100" b="1" dirty="0"/>
              <a:t>Le pharmacien titulaire ou adjoint</a:t>
            </a:r>
            <a:r>
              <a:rPr lang="fr-FR" sz="1100" dirty="0"/>
              <a:t>. </a:t>
            </a:r>
          </a:p>
          <a:p>
            <a:pPr marL="171450" indent="-171450">
              <a:buClr>
                <a:srgbClr val="258BA4"/>
              </a:buClr>
              <a:buFont typeface="Wingdings" panose="05000000000000000000" pitchFamily="2" charset="2"/>
              <a:buChar char="l"/>
            </a:pPr>
            <a:r>
              <a:rPr lang="fr-FR" sz="1100" dirty="0"/>
              <a:t>Cependant il est de la </a:t>
            </a:r>
            <a:r>
              <a:rPr lang="fr-FR" sz="1100" b="1" dirty="0"/>
              <a:t>responsabilité de tous les membres de l’équipe </a:t>
            </a:r>
            <a:r>
              <a:rPr lang="fr-FR" sz="1100" dirty="0"/>
              <a:t>d’être attentifs aux retours des patients et d’envisager l’opportunité d’une déclaration.</a:t>
            </a:r>
            <a:endParaRPr lang="fr-FR" b="1" dirty="0"/>
          </a:p>
          <a:p>
            <a:pPr>
              <a:spcBef>
                <a:spcPts val="600"/>
              </a:spcBef>
              <a:spcAft>
                <a:spcPts val="600"/>
              </a:spcAft>
              <a:buClr>
                <a:srgbClr val="258BA4"/>
              </a:buClr>
            </a:pPr>
            <a:r>
              <a:rPr lang="fr-FR" dirty="0">
                <a:solidFill>
                  <a:srgbClr val="258BA4"/>
                </a:solidFill>
                <a:latin typeface="Helvetica Neue" panose="020B0604020202020204" pitchFamily="34" charset="0"/>
                <a:ea typeface="Helvetica Neue" panose="020B0604020202020204" pitchFamily="34" charset="0"/>
              </a:rPr>
              <a:t>A qui déclarer :</a:t>
            </a:r>
          </a:p>
          <a:p>
            <a:pPr marL="171450" indent="-171450">
              <a:buClr>
                <a:srgbClr val="258BA4"/>
              </a:buClr>
              <a:buFont typeface="Wingdings" panose="05000000000000000000" pitchFamily="2" charset="2"/>
              <a:buChar char="l"/>
            </a:pPr>
            <a:r>
              <a:rPr lang="fr-FR" sz="1100" dirty="0"/>
              <a:t>Les </a:t>
            </a:r>
            <a:r>
              <a:rPr lang="fr-FR" sz="1100" b="1" dirty="0"/>
              <a:t>autorités sanitaires en charge de la surveillance des produits de santé sont destinataires des déclarations (ANSM, ANSES).</a:t>
            </a:r>
            <a:endParaRPr lang="fr-FR" sz="1100" dirty="0"/>
          </a:p>
          <a:p>
            <a:pPr marL="171450" indent="-171450">
              <a:buClr>
                <a:srgbClr val="258BA4"/>
              </a:buClr>
              <a:buFont typeface="Wingdings" panose="05000000000000000000" pitchFamily="2" charset="2"/>
              <a:buChar char="l"/>
            </a:pPr>
            <a:r>
              <a:rPr lang="fr-FR" sz="1100" dirty="0"/>
              <a:t>L’objectif premier n’est pas d’informer le fabriquant mais celui-ci peut cependant être contacté en complément de la déclaration officielle.</a:t>
            </a:r>
          </a:p>
          <a:p>
            <a:pPr lvl="0">
              <a:spcBef>
                <a:spcPts val="600"/>
              </a:spcBef>
              <a:spcAft>
                <a:spcPts val="600"/>
              </a:spcAft>
            </a:pPr>
            <a:r>
              <a:rPr lang="fr-FR" dirty="0">
                <a:solidFill>
                  <a:srgbClr val="258BA4"/>
                </a:solidFill>
                <a:latin typeface="Helvetica Neue" panose="020B0604020202020204" pitchFamily="34" charset="0"/>
                <a:ea typeface="Helvetica Neue" panose="020B0604020202020204" pitchFamily="34" charset="0"/>
              </a:rPr>
              <a:t>Comment déclarer :</a:t>
            </a:r>
          </a:p>
          <a:p>
            <a:pPr lvl="0"/>
            <a:r>
              <a:rPr lang="fr-FR" sz="1100" dirty="0"/>
              <a:t>Depuis le 13 mars 2017, les professionnels de santé et les usagers peuvent signaler en quelques clics aux autorités sanitaires tout événement indésirable sur le site </a:t>
            </a:r>
            <a:r>
              <a:rPr lang="fr-FR" sz="1100" b="1" u="sng" dirty="0">
                <a:solidFill>
                  <a:srgbClr val="C00000"/>
                </a:solidFill>
              </a:rPr>
              <a:t>signalement-sante.gouv.fr</a:t>
            </a:r>
            <a:endParaRPr lang="fr-FR" sz="1100" b="1" dirty="0">
              <a:solidFill>
                <a:srgbClr val="C00000"/>
              </a:solidFill>
            </a:endParaRPr>
          </a:p>
          <a:p>
            <a:endParaRPr lang="fr-FR" sz="1100" dirty="0"/>
          </a:p>
        </p:txBody>
      </p:sp>
      <p:sp>
        <p:nvSpPr>
          <p:cNvPr id="3" name="ZoneTexte 2">
            <a:extLst>
              <a:ext uri="{FF2B5EF4-FFF2-40B4-BE49-F238E27FC236}">
                <a16:creationId xmlns:a16="http://schemas.microsoft.com/office/drawing/2014/main" id="{83D25633-DDB0-4A30-900D-60E26F5E83E9}"/>
              </a:ext>
            </a:extLst>
          </p:cNvPr>
          <p:cNvSpPr txBox="1"/>
          <p:nvPr/>
        </p:nvSpPr>
        <p:spPr>
          <a:xfrm flipH="1">
            <a:off x="252359" y="8128498"/>
            <a:ext cx="3967482" cy="261610"/>
          </a:xfrm>
          <a:prstGeom prst="rect">
            <a:avLst/>
          </a:prstGeom>
          <a:noFill/>
        </p:spPr>
        <p:txBody>
          <a:bodyPr wrap="square" rtlCol="0">
            <a:spAutoFit/>
          </a:bodyPr>
          <a:lstStyle/>
          <a:p>
            <a:r>
              <a:rPr lang="fr-FR" sz="1100" b="1" dirty="0">
                <a:solidFill>
                  <a:srgbClr val="258BA4"/>
                </a:solidFill>
                <a:latin typeface="Helvetica Neue" panose="020B0604020202020204" pitchFamily="34" charset="0"/>
                <a:ea typeface="Helvetica Neue" panose="020B0604020202020204" pitchFamily="34" charset="0"/>
              </a:rPr>
              <a:t>Chronologie d’une déclaration de vigilance :</a:t>
            </a:r>
          </a:p>
        </p:txBody>
      </p:sp>
    </p:spTree>
    <p:extLst>
      <p:ext uri="{BB962C8B-B14F-4D97-AF65-F5344CB8AC3E}">
        <p14:creationId xmlns:p14="http://schemas.microsoft.com/office/powerpoint/2010/main" val="2980061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628CDE-B7BE-4894-88AB-B5234155E7BB}"/>
              </a:ext>
            </a:extLst>
          </p:cNvPr>
          <p:cNvSpPr>
            <a:spLocks noGrp="1"/>
          </p:cNvSpPr>
          <p:nvPr>
            <p:ph type="title"/>
          </p:nvPr>
        </p:nvSpPr>
        <p:spPr/>
        <p:txBody>
          <a:bodyPr/>
          <a:lstStyle/>
          <a:p>
            <a:pPr algn="r"/>
            <a:r>
              <a:rPr lang="fr-FR" dirty="0"/>
              <a:t>M13. les vigilances à l’officine</a:t>
            </a:r>
          </a:p>
        </p:txBody>
      </p:sp>
      <p:sp>
        <p:nvSpPr>
          <p:cNvPr id="33" name="Rectangle 32">
            <a:extLst>
              <a:ext uri="{FF2B5EF4-FFF2-40B4-BE49-F238E27FC236}">
                <a16:creationId xmlns:a16="http://schemas.microsoft.com/office/drawing/2014/main" id="{05DB18DC-ABF6-44CF-AAD1-47BF4954821C}"/>
              </a:ext>
            </a:extLst>
          </p:cNvPr>
          <p:cNvSpPr/>
          <p:nvPr/>
        </p:nvSpPr>
        <p:spPr>
          <a:xfrm>
            <a:off x="232575" y="1264176"/>
            <a:ext cx="6392849" cy="2751088"/>
          </a:xfrm>
          <a:prstGeom prst="rect">
            <a:avLst/>
          </a:prstGeom>
          <a:noFill/>
          <a:ln>
            <a:solidFill>
              <a:schemeClr val="accent2">
                <a:lumMod val="40000"/>
                <a:lumOff val="60000"/>
              </a:schemeClr>
            </a:solidFill>
          </a:ln>
        </p:spPr>
        <p:style>
          <a:lnRef idx="2">
            <a:schemeClr val="accent5"/>
          </a:lnRef>
          <a:fillRef idx="1">
            <a:schemeClr val="lt1"/>
          </a:fillRef>
          <a:effectRef idx="0">
            <a:schemeClr val="accent5"/>
          </a:effectRef>
          <a:fontRef idx="minor">
            <a:schemeClr val="dk1"/>
          </a:fontRef>
        </p:style>
        <p:txBody>
          <a:bodyPr wrap="square" lIns="90000">
            <a:noAutofit/>
          </a:bodyPr>
          <a:lstStyle/>
          <a:p>
            <a:pPr>
              <a:spcAft>
                <a:spcPts val="400"/>
              </a:spcAft>
            </a:pPr>
            <a:r>
              <a:rPr lang="fr-FR" b="1" dirty="0">
                <a:solidFill>
                  <a:srgbClr val="258BA4"/>
                </a:solidFill>
                <a:latin typeface="Helvetica Neue" panose="02000503000000020004" pitchFamily="2" charset="0"/>
                <a:ea typeface="Helvetica Neue" panose="02000503000000020004" pitchFamily="2" charset="0"/>
                <a:cs typeface="Helvetica Neue" panose="02000503000000020004" pitchFamily="2" charset="0"/>
              </a:rPr>
              <a:t>Pharmacovigilance</a:t>
            </a:r>
            <a:r>
              <a:rPr lang="fr-FR" b="1" dirty="0">
                <a:solidFill>
                  <a:srgbClr val="000000"/>
                </a:solidFill>
                <a:latin typeface="Helvetica Neue" panose="02000503000000020004" pitchFamily="2" charset="0"/>
                <a:ea typeface="Helvetica Neue" panose="02000503000000020004" pitchFamily="2" charset="0"/>
                <a:cs typeface="Helvetica Neue" panose="02000503000000020004" pitchFamily="2" charset="0"/>
              </a:rPr>
              <a:t> </a:t>
            </a:r>
          </a:p>
          <a:p>
            <a:pPr>
              <a:spcAft>
                <a:spcPts val="400"/>
              </a:spcAft>
            </a:pPr>
            <a:r>
              <a:rPr lang="fr-FR" sz="1100" dirty="0">
                <a:solidFill>
                  <a:schemeClr val="tx1">
                    <a:lumMod val="85000"/>
                    <a:lumOff val="15000"/>
                  </a:schemeClr>
                </a:solidFill>
                <a:latin typeface="+mj-lt"/>
              </a:rPr>
              <a:t>La pharmacovigilance est la surveillance des médicaments et la prévention du risque d’effet indésirable résultant de leur utilisation, </a:t>
            </a:r>
            <a:r>
              <a:rPr lang="fr-FR" sz="1100" b="1" u="sng" dirty="0">
                <a:solidFill>
                  <a:schemeClr val="tx1">
                    <a:lumMod val="85000"/>
                    <a:lumOff val="15000"/>
                  </a:schemeClr>
                </a:solidFill>
                <a:latin typeface="+mj-lt"/>
              </a:rPr>
              <a:t>que ce risque soit potentiel ou avéré</a:t>
            </a:r>
            <a:r>
              <a:rPr lang="fr-FR" sz="1100" dirty="0">
                <a:solidFill>
                  <a:schemeClr val="tx1">
                    <a:lumMod val="85000"/>
                    <a:lumOff val="15000"/>
                  </a:schemeClr>
                </a:solidFill>
                <a:latin typeface="+mj-lt"/>
              </a:rPr>
              <a:t>.</a:t>
            </a:r>
          </a:p>
          <a:p>
            <a:pPr>
              <a:spcAft>
                <a:spcPts val="400"/>
              </a:spcAft>
            </a:pPr>
            <a:r>
              <a:rPr lang="fr-FR" sz="1100" dirty="0">
                <a:solidFill>
                  <a:schemeClr val="tx1">
                    <a:lumMod val="85000"/>
                    <a:lumOff val="15000"/>
                  </a:schemeClr>
                </a:solidFill>
                <a:latin typeface="+mj-lt"/>
              </a:rPr>
              <a:t>Le recueil est basé sur la </a:t>
            </a:r>
            <a:r>
              <a:rPr lang="fr-FR" sz="1100" b="1" dirty="0">
                <a:solidFill>
                  <a:schemeClr val="tx1">
                    <a:lumMod val="85000"/>
                    <a:lumOff val="15000"/>
                  </a:schemeClr>
                </a:solidFill>
                <a:latin typeface="+mj-lt"/>
              </a:rPr>
              <a:t>notification spontanée </a:t>
            </a:r>
            <a:r>
              <a:rPr lang="fr-FR" sz="1100" dirty="0">
                <a:solidFill>
                  <a:schemeClr val="tx1">
                    <a:lumMod val="85000"/>
                    <a:lumOff val="15000"/>
                  </a:schemeClr>
                </a:solidFill>
                <a:latin typeface="+mj-lt"/>
              </a:rPr>
              <a:t>des effets indésirables par les </a:t>
            </a:r>
            <a:r>
              <a:rPr lang="fr-FR" sz="1100" b="1" dirty="0">
                <a:solidFill>
                  <a:schemeClr val="tx1">
                    <a:lumMod val="85000"/>
                    <a:lumOff val="15000"/>
                  </a:schemeClr>
                </a:solidFill>
                <a:latin typeface="+mj-lt"/>
              </a:rPr>
              <a:t>professionnels de santé</a:t>
            </a:r>
            <a:r>
              <a:rPr lang="fr-FR" sz="1100" dirty="0">
                <a:solidFill>
                  <a:schemeClr val="tx1">
                    <a:lumMod val="85000"/>
                    <a:lumOff val="15000"/>
                  </a:schemeClr>
                </a:solidFill>
                <a:latin typeface="+mj-lt"/>
              </a:rPr>
              <a:t>, les patients  et associations  agréées de patients et les industriels, </a:t>
            </a:r>
            <a:r>
              <a:rPr lang="fr-FR" sz="1100" b="1" dirty="0">
                <a:solidFill>
                  <a:schemeClr val="tx1">
                    <a:lumMod val="85000"/>
                    <a:lumOff val="15000"/>
                  </a:schemeClr>
                </a:solidFill>
                <a:latin typeface="+mj-lt"/>
              </a:rPr>
              <a:t>avec l’appui du réseau des centres régionaux de pharmacovigilance (CRPV).</a:t>
            </a:r>
          </a:p>
        </p:txBody>
      </p:sp>
      <p:sp>
        <p:nvSpPr>
          <p:cNvPr id="11" name="Espace réservé du texte 2">
            <a:extLst>
              <a:ext uri="{FF2B5EF4-FFF2-40B4-BE49-F238E27FC236}">
                <a16:creationId xmlns:a16="http://schemas.microsoft.com/office/drawing/2014/main" id="{CC911C8D-2505-1D4F-8AFE-5EA623942D7F}"/>
              </a:ext>
            </a:extLst>
          </p:cNvPr>
          <p:cNvSpPr txBox="1">
            <a:spLocks/>
          </p:cNvSpPr>
          <p:nvPr/>
        </p:nvSpPr>
        <p:spPr>
          <a:xfrm>
            <a:off x="2248575" y="9005653"/>
            <a:ext cx="4595012" cy="180160"/>
          </a:xfrm>
          <a:prstGeom prst="rect">
            <a:avLst/>
          </a:prstGeom>
          <a:solidFill>
            <a:srgbClr val="CCE6EB"/>
          </a:solidFill>
        </p:spPr>
        <p:txBody>
          <a:bodyPr/>
          <a:lst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fr-FR" sz="900" b="1" dirty="0"/>
              <a:t>Références :  </a:t>
            </a:r>
            <a:r>
              <a:rPr lang="fr-FR" sz="900" dirty="0"/>
              <a:t>Bonnes Pratiques de Pharmacovigilance (texte officiel)</a:t>
            </a:r>
          </a:p>
        </p:txBody>
      </p:sp>
      <p:sp>
        <p:nvSpPr>
          <p:cNvPr id="13" name="Rectangle 12">
            <a:extLst>
              <a:ext uri="{FF2B5EF4-FFF2-40B4-BE49-F238E27FC236}">
                <a16:creationId xmlns:a16="http://schemas.microsoft.com/office/drawing/2014/main" id="{0719D274-342C-2249-A318-6ABE4879B684}"/>
              </a:ext>
            </a:extLst>
          </p:cNvPr>
          <p:cNvSpPr/>
          <p:nvPr/>
        </p:nvSpPr>
        <p:spPr>
          <a:xfrm>
            <a:off x="232575" y="4142971"/>
            <a:ext cx="6392847" cy="928459"/>
          </a:xfrm>
          <a:prstGeom prst="rect">
            <a:avLst/>
          </a:prstGeom>
          <a:noFill/>
          <a:ln>
            <a:solidFill>
              <a:schemeClr val="accent2">
                <a:lumMod val="40000"/>
                <a:lumOff val="60000"/>
              </a:schemeClr>
            </a:solidFill>
          </a:ln>
        </p:spPr>
        <p:style>
          <a:lnRef idx="2">
            <a:schemeClr val="accent5"/>
          </a:lnRef>
          <a:fillRef idx="1">
            <a:schemeClr val="lt1"/>
          </a:fillRef>
          <a:effectRef idx="0">
            <a:schemeClr val="accent5"/>
          </a:effectRef>
          <a:fontRef idx="minor">
            <a:schemeClr val="dk1"/>
          </a:fontRef>
        </p:style>
        <p:txBody>
          <a:bodyPr wrap="square">
            <a:spAutoFit/>
          </a:bodyPr>
          <a:lstStyle/>
          <a:p>
            <a:pPr>
              <a:spcAft>
                <a:spcPts val="400"/>
              </a:spcAft>
            </a:pPr>
            <a:r>
              <a:rPr lang="fr-FR" b="1" dirty="0">
                <a:solidFill>
                  <a:srgbClr val="258BA4"/>
                </a:solidFill>
                <a:latin typeface="Helvetica Neue" panose="02000503000000020004" pitchFamily="2" charset="0"/>
                <a:ea typeface="Helvetica Neue" panose="02000503000000020004" pitchFamily="2" charset="0"/>
                <a:cs typeface="Helvetica Neue" panose="02000503000000020004" pitchFamily="2" charset="0"/>
              </a:rPr>
              <a:t>Matériovigilance</a:t>
            </a:r>
            <a:r>
              <a:rPr lang="fr-FR" b="1" dirty="0">
                <a:solidFill>
                  <a:srgbClr val="000000"/>
                </a:solidFill>
                <a:latin typeface="Helvetica Neue" panose="02000503000000020004" pitchFamily="2" charset="0"/>
                <a:ea typeface="Helvetica Neue" panose="02000503000000020004" pitchFamily="2" charset="0"/>
                <a:cs typeface="Helvetica Neue" panose="02000503000000020004" pitchFamily="2" charset="0"/>
              </a:rPr>
              <a:t> </a:t>
            </a:r>
          </a:p>
          <a:p>
            <a:pPr>
              <a:spcAft>
                <a:spcPts val="400"/>
              </a:spcAft>
            </a:pPr>
            <a:r>
              <a:rPr lang="fr-FR" sz="1100" dirty="0">
                <a:solidFill>
                  <a:schemeClr val="tx1">
                    <a:lumMod val="85000"/>
                    <a:lumOff val="15000"/>
                  </a:schemeClr>
                </a:solidFill>
                <a:latin typeface="+mj-lt"/>
              </a:rPr>
              <a:t>Concerne </a:t>
            </a:r>
            <a:r>
              <a:rPr lang="fr-FR" sz="1100" b="1" dirty="0">
                <a:solidFill>
                  <a:schemeClr val="tx1">
                    <a:lumMod val="85000"/>
                    <a:lumOff val="15000"/>
                  </a:schemeClr>
                </a:solidFill>
                <a:latin typeface="+mj-lt"/>
              </a:rPr>
              <a:t>tout instrument, appareil, équipement, matière, utilisé seul ou en association, y compris les accessoires et logiciels </a:t>
            </a:r>
            <a:r>
              <a:rPr lang="fr-FR" sz="1100" dirty="0">
                <a:solidFill>
                  <a:schemeClr val="tx1">
                    <a:lumMod val="85000"/>
                    <a:lumOff val="15000"/>
                  </a:schemeClr>
                </a:solidFill>
                <a:latin typeface="+mj-lt"/>
              </a:rPr>
              <a:t>nécessaires au bon fonctionnement de celui-ci, destiné à être utilisé chez l’homme à des fins médicales.</a:t>
            </a:r>
          </a:p>
        </p:txBody>
      </p:sp>
      <p:sp>
        <p:nvSpPr>
          <p:cNvPr id="14" name="Rectangle 13">
            <a:extLst>
              <a:ext uri="{FF2B5EF4-FFF2-40B4-BE49-F238E27FC236}">
                <a16:creationId xmlns:a16="http://schemas.microsoft.com/office/drawing/2014/main" id="{21325F01-6334-1943-9000-18E8123CCAEC}"/>
              </a:ext>
            </a:extLst>
          </p:cNvPr>
          <p:cNvSpPr/>
          <p:nvPr/>
        </p:nvSpPr>
        <p:spPr>
          <a:xfrm>
            <a:off x="232576" y="7965538"/>
            <a:ext cx="2782088" cy="928459"/>
          </a:xfrm>
          <a:prstGeom prst="rect">
            <a:avLst/>
          </a:prstGeom>
          <a:noFill/>
          <a:ln>
            <a:solidFill>
              <a:schemeClr val="accent2">
                <a:lumMod val="40000"/>
                <a:lumOff val="60000"/>
              </a:schemeClr>
            </a:solidFill>
          </a:ln>
        </p:spPr>
        <p:style>
          <a:lnRef idx="2">
            <a:schemeClr val="accent5"/>
          </a:lnRef>
          <a:fillRef idx="1">
            <a:schemeClr val="lt1"/>
          </a:fillRef>
          <a:effectRef idx="0">
            <a:schemeClr val="accent5"/>
          </a:effectRef>
          <a:fontRef idx="minor">
            <a:schemeClr val="dk1"/>
          </a:fontRef>
        </p:style>
        <p:txBody>
          <a:bodyPr wrap="square">
            <a:spAutoFit/>
          </a:bodyPr>
          <a:lstStyle/>
          <a:p>
            <a:pPr>
              <a:spcAft>
                <a:spcPts val="400"/>
              </a:spcAft>
            </a:pPr>
            <a:r>
              <a:rPr lang="fr-FR" b="1" dirty="0">
                <a:solidFill>
                  <a:srgbClr val="258BA4"/>
                </a:solidFill>
                <a:latin typeface="Helvetica Neue" panose="02000503000000020004" pitchFamily="2" charset="0"/>
                <a:ea typeface="Helvetica Neue" panose="02000503000000020004" pitchFamily="2" charset="0"/>
              </a:rPr>
              <a:t>Cosmétovigilance</a:t>
            </a:r>
          </a:p>
          <a:p>
            <a:pPr>
              <a:spcAft>
                <a:spcPts val="400"/>
              </a:spcAft>
            </a:pPr>
            <a:r>
              <a:rPr lang="fr-FR" sz="1100" dirty="0">
                <a:solidFill>
                  <a:schemeClr val="tx1">
                    <a:lumMod val="85000"/>
                    <a:lumOff val="15000"/>
                  </a:schemeClr>
                </a:solidFill>
                <a:latin typeface="+mj-lt"/>
              </a:rPr>
              <a:t>Concerne toute </a:t>
            </a:r>
            <a:r>
              <a:rPr lang="fr-FR" sz="1100" b="1" dirty="0">
                <a:solidFill>
                  <a:schemeClr val="tx1">
                    <a:lumMod val="85000"/>
                    <a:lumOff val="15000"/>
                  </a:schemeClr>
                </a:solidFill>
                <a:latin typeface="+mj-lt"/>
              </a:rPr>
              <a:t>substance ou mélange destiné à être mis en contact avec des parties du corps humain.</a:t>
            </a:r>
            <a:endParaRPr lang="fr-FR" sz="1100" dirty="0">
              <a:solidFill>
                <a:schemeClr val="tx1">
                  <a:lumMod val="85000"/>
                  <a:lumOff val="15000"/>
                </a:schemeClr>
              </a:solidFill>
              <a:latin typeface="+mj-lt"/>
            </a:endParaRPr>
          </a:p>
        </p:txBody>
      </p:sp>
      <p:sp>
        <p:nvSpPr>
          <p:cNvPr id="15" name="Rectangle 14">
            <a:extLst>
              <a:ext uri="{FF2B5EF4-FFF2-40B4-BE49-F238E27FC236}">
                <a16:creationId xmlns:a16="http://schemas.microsoft.com/office/drawing/2014/main" id="{84F96DED-7979-DA49-9DE4-A7C0881477B4}"/>
              </a:ext>
            </a:extLst>
          </p:cNvPr>
          <p:cNvSpPr/>
          <p:nvPr/>
        </p:nvSpPr>
        <p:spPr>
          <a:xfrm>
            <a:off x="4582079" y="5183086"/>
            <a:ext cx="2016001" cy="2686847"/>
          </a:xfrm>
          <a:prstGeom prst="rect">
            <a:avLst/>
          </a:prstGeom>
          <a:noFill/>
          <a:ln>
            <a:solidFill>
              <a:schemeClr val="accent2">
                <a:lumMod val="40000"/>
                <a:lumOff val="60000"/>
              </a:schemeClr>
            </a:solidFill>
          </a:ln>
        </p:spPr>
        <p:style>
          <a:lnRef idx="2">
            <a:schemeClr val="accent5"/>
          </a:lnRef>
          <a:fillRef idx="1">
            <a:schemeClr val="lt1"/>
          </a:fillRef>
          <a:effectRef idx="0">
            <a:schemeClr val="accent5"/>
          </a:effectRef>
          <a:fontRef idx="minor">
            <a:schemeClr val="dk1"/>
          </a:fontRef>
        </p:style>
        <p:txBody>
          <a:bodyPr wrap="square">
            <a:noAutofit/>
          </a:bodyPr>
          <a:lstStyle/>
          <a:p>
            <a:pPr>
              <a:spcAft>
                <a:spcPts val="400"/>
              </a:spcAft>
            </a:pPr>
            <a:r>
              <a:rPr lang="fr-FR" b="1" dirty="0">
                <a:solidFill>
                  <a:srgbClr val="258BA4"/>
                </a:solidFill>
                <a:latin typeface="Helvetica Neue" panose="02000503000000020004" pitchFamily="2" charset="0"/>
                <a:ea typeface="Helvetica Neue" panose="02000503000000020004" pitchFamily="2" charset="0"/>
              </a:rPr>
              <a:t>Addictovigilance</a:t>
            </a:r>
            <a:r>
              <a:rPr lang="fr-FR" b="1" dirty="0">
                <a:solidFill>
                  <a:srgbClr val="000000"/>
                </a:solidFill>
                <a:latin typeface="Helvetica Neue" panose="02000503000000020004" pitchFamily="2" charset="0"/>
                <a:ea typeface="Helvetica Neue" panose="02000503000000020004" pitchFamily="2" charset="0"/>
              </a:rPr>
              <a:t> </a:t>
            </a:r>
          </a:p>
          <a:p>
            <a:pPr>
              <a:spcAft>
                <a:spcPts val="400"/>
              </a:spcAft>
              <a:buClr>
                <a:srgbClr val="2C6672"/>
              </a:buClr>
            </a:pPr>
            <a:r>
              <a:rPr lang="fr-FR" sz="1100" dirty="0">
                <a:solidFill>
                  <a:schemeClr val="tx1">
                    <a:lumMod val="85000"/>
                    <a:lumOff val="15000"/>
                  </a:schemeClr>
                </a:solidFill>
                <a:latin typeface="+mj-lt"/>
              </a:rPr>
              <a:t>Concerne toute </a:t>
            </a:r>
            <a:r>
              <a:rPr lang="fr-FR" sz="1100" b="1" dirty="0">
                <a:solidFill>
                  <a:schemeClr val="tx1">
                    <a:lumMod val="85000"/>
                    <a:lumOff val="15000"/>
                  </a:schemeClr>
                </a:solidFill>
                <a:latin typeface="+mj-lt"/>
              </a:rPr>
              <a:t>substance ou plante ayant un effet psychoactif</a:t>
            </a:r>
            <a:r>
              <a:rPr lang="fr-FR" sz="1100" dirty="0">
                <a:solidFill>
                  <a:schemeClr val="tx1">
                    <a:lumMod val="85000"/>
                    <a:lumOff val="15000"/>
                  </a:schemeClr>
                </a:solidFill>
                <a:latin typeface="+mj-lt"/>
              </a:rPr>
              <a:t>, qu’elle soit médicamenteuse ou non. </a:t>
            </a:r>
          </a:p>
          <a:p>
            <a:pPr>
              <a:spcAft>
                <a:spcPts val="400"/>
              </a:spcAft>
              <a:buClr>
                <a:srgbClr val="2C6672"/>
              </a:buClr>
            </a:pPr>
            <a:r>
              <a:rPr lang="fr-FR" sz="1100" dirty="0">
                <a:solidFill>
                  <a:schemeClr val="tx1">
                    <a:lumMod val="85000"/>
                    <a:lumOff val="15000"/>
                  </a:schemeClr>
                </a:solidFill>
                <a:latin typeface="+mj-lt"/>
              </a:rPr>
              <a:t>Les Pharmaciens doivent signaler les cas de pharmacodépendance grave ou d’abus grave d’une substance, plante, médicament ou autre produit en contenant, à l’exclusion de l’alcool éthylique et du tabac.</a:t>
            </a:r>
          </a:p>
        </p:txBody>
      </p:sp>
      <p:graphicFrame>
        <p:nvGraphicFramePr>
          <p:cNvPr id="8" name="Diagramme 7">
            <a:extLst>
              <a:ext uri="{FF2B5EF4-FFF2-40B4-BE49-F238E27FC236}">
                <a16:creationId xmlns:a16="http://schemas.microsoft.com/office/drawing/2014/main" id="{7C959FED-0AD7-49BE-A738-FB25E9EEECD6}"/>
              </a:ext>
            </a:extLst>
          </p:cNvPr>
          <p:cNvGraphicFramePr/>
          <p:nvPr>
            <p:extLst>
              <p:ext uri="{D42A27DB-BD31-4B8C-83A1-F6EECF244321}">
                <p14:modId xmlns:p14="http://schemas.microsoft.com/office/powerpoint/2010/main" val="3316559966"/>
              </p:ext>
            </p:extLst>
          </p:nvPr>
        </p:nvGraphicFramePr>
        <p:xfrm>
          <a:off x="-234191" y="2651252"/>
          <a:ext cx="6981825" cy="13183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Rectangle 11">
            <a:extLst>
              <a:ext uri="{FF2B5EF4-FFF2-40B4-BE49-F238E27FC236}">
                <a16:creationId xmlns:a16="http://schemas.microsoft.com/office/drawing/2014/main" id="{CC505AEA-CFA7-9043-8A49-DACA1E487F2C}"/>
              </a:ext>
            </a:extLst>
          </p:cNvPr>
          <p:cNvSpPr/>
          <p:nvPr/>
        </p:nvSpPr>
        <p:spPr>
          <a:xfrm>
            <a:off x="232574" y="5167035"/>
            <a:ext cx="1943464" cy="2686847"/>
          </a:xfrm>
          <a:prstGeom prst="rect">
            <a:avLst/>
          </a:prstGeom>
          <a:noFill/>
          <a:ln>
            <a:solidFill>
              <a:schemeClr val="accent2">
                <a:lumMod val="40000"/>
                <a:lumOff val="60000"/>
              </a:schemeClr>
            </a:solidFill>
          </a:ln>
        </p:spPr>
        <p:style>
          <a:lnRef idx="2">
            <a:schemeClr val="accent5"/>
          </a:lnRef>
          <a:fillRef idx="1">
            <a:schemeClr val="lt1"/>
          </a:fillRef>
          <a:effectRef idx="0">
            <a:schemeClr val="accent5"/>
          </a:effectRef>
          <a:fontRef idx="minor">
            <a:schemeClr val="dk1"/>
          </a:fontRef>
        </p:style>
        <p:txBody>
          <a:bodyPr wrap="square">
            <a:noAutofit/>
          </a:bodyPr>
          <a:lstStyle/>
          <a:p>
            <a:pPr>
              <a:spcAft>
                <a:spcPts val="400"/>
              </a:spcAft>
            </a:pPr>
            <a:r>
              <a:rPr lang="fr-FR" b="1" dirty="0">
                <a:solidFill>
                  <a:srgbClr val="258BA4"/>
                </a:solidFill>
                <a:latin typeface="Helvetica Neue" panose="02000503000000020004" pitchFamily="2" charset="0"/>
                <a:ea typeface="Helvetica Neue" panose="02000503000000020004" pitchFamily="2" charset="0"/>
              </a:rPr>
              <a:t>Biovigilance</a:t>
            </a:r>
          </a:p>
          <a:p>
            <a:r>
              <a:rPr lang="fr-FR" sz="1100" dirty="0">
                <a:solidFill>
                  <a:schemeClr val="tx1">
                    <a:lumMod val="85000"/>
                    <a:lumOff val="15000"/>
                  </a:schemeClr>
                </a:solidFill>
              </a:rPr>
              <a:t>Concerne les risques liés à l’utilisation à des fins thérapeutiques d’éléments et produits issus du corps humain  tels les </a:t>
            </a:r>
            <a:r>
              <a:rPr lang="fr-FR" sz="1100" dirty="0">
                <a:solidFill>
                  <a:schemeClr val="tx1">
                    <a:lumMod val="85000"/>
                    <a:lumOff val="15000"/>
                  </a:schemeClr>
                </a:solidFill>
                <a:hlinkClick r:id="rId7">
                  <a:extLst>
                    <a:ext uri="{A12FA001-AC4F-418D-AE19-62706E023703}">
                      <ahyp:hlinkClr xmlns:ahyp="http://schemas.microsoft.com/office/drawing/2018/hyperlinkcolor" val="tx"/>
                    </a:ext>
                  </a:extLst>
                </a:hlinkClick>
              </a:rPr>
              <a:t>organes</a:t>
            </a:r>
            <a:r>
              <a:rPr lang="fr-FR" sz="1100" dirty="0">
                <a:solidFill>
                  <a:schemeClr val="tx1">
                    <a:lumMod val="85000"/>
                    <a:lumOff val="15000"/>
                  </a:schemeClr>
                </a:solidFill>
              </a:rPr>
              <a:t> , les </a:t>
            </a:r>
            <a:r>
              <a:rPr lang="fr-FR" sz="1100" dirty="0">
                <a:solidFill>
                  <a:schemeClr val="tx1">
                    <a:lumMod val="85000"/>
                    <a:lumOff val="15000"/>
                  </a:schemeClr>
                </a:solidFill>
                <a:hlinkClick r:id="rId8">
                  <a:extLst>
                    <a:ext uri="{A12FA001-AC4F-418D-AE19-62706E023703}">
                      <ahyp:hlinkClr xmlns:ahyp="http://schemas.microsoft.com/office/drawing/2018/hyperlinkcolor" val="tx"/>
                    </a:ext>
                  </a:extLst>
                </a:hlinkClick>
              </a:rPr>
              <a:t>tissus</a:t>
            </a:r>
            <a:r>
              <a:rPr lang="fr-FR" sz="1100" dirty="0">
                <a:solidFill>
                  <a:schemeClr val="tx1">
                    <a:lumMod val="85000"/>
                    <a:lumOff val="15000"/>
                  </a:schemeClr>
                </a:solidFill>
              </a:rPr>
              <a:t> , les </a:t>
            </a:r>
            <a:r>
              <a:rPr lang="fr-FR" sz="1100" dirty="0">
                <a:solidFill>
                  <a:schemeClr val="tx1">
                    <a:lumMod val="85000"/>
                    <a:lumOff val="15000"/>
                  </a:schemeClr>
                </a:solidFill>
                <a:hlinkClick r:id="rId9">
                  <a:extLst>
                    <a:ext uri="{A12FA001-AC4F-418D-AE19-62706E023703}">
                      <ahyp:hlinkClr xmlns:ahyp="http://schemas.microsoft.com/office/drawing/2018/hyperlinkcolor" val="tx"/>
                    </a:ext>
                  </a:extLst>
                </a:hlinkClick>
              </a:rPr>
              <a:t>cellules</a:t>
            </a:r>
            <a:r>
              <a:rPr lang="fr-FR" sz="1100" dirty="0">
                <a:solidFill>
                  <a:schemeClr val="tx1">
                    <a:lumMod val="85000"/>
                    <a:lumOff val="15000"/>
                  </a:schemeClr>
                </a:solidFill>
              </a:rPr>
              <a:t>  et le lait maternel.</a:t>
            </a:r>
            <a:endParaRPr lang="fr-FR" sz="1100" dirty="0"/>
          </a:p>
          <a:p>
            <a:r>
              <a:rPr lang="fr-FR" sz="1100" b="1" dirty="0">
                <a:solidFill>
                  <a:schemeClr val="tx1">
                    <a:lumMod val="85000"/>
                    <a:lumOff val="15000"/>
                  </a:schemeClr>
                </a:solidFill>
              </a:rPr>
              <a:t>Les produits sanguins labiles relèvent de l'hémovigilance </a:t>
            </a:r>
            <a:r>
              <a:rPr lang="fr-FR" sz="1100" dirty="0">
                <a:solidFill>
                  <a:schemeClr val="tx1">
                    <a:lumMod val="85000"/>
                    <a:lumOff val="15000"/>
                  </a:schemeClr>
                </a:solidFill>
              </a:rPr>
              <a:t>qui fait également partie des vigilances devant être pratiquées à l’officine.</a:t>
            </a:r>
          </a:p>
        </p:txBody>
      </p:sp>
      <p:sp>
        <p:nvSpPr>
          <p:cNvPr id="16" name="Rectangle 15">
            <a:extLst>
              <a:ext uri="{FF2B5EF4-FFF2-40B4-BE49-F238E27FC236}">
                <a16:creationId xmlns:a16="http://schemas.microsoft.com/office/drawing/2014/main" id="{DC411F6B-F1C9-004E-BA2C-1599C8D5491E}"/>
              </a:ext>
            </a:extLst>
          </p:cNvPr>
          <p:cNvSpPr/>
          <p:nvPr/>
        </p:nvSpPr>
        <p:spPr>
          <a:xfrm>
            <a:off x="2248575" y="5183085"/>
            <a:ext cx="2260967" cy="1418883"/>
          </a:xfrm>
          <a:prstGeom prst="rect">
            <a:avLst/>
          </a:prstGeom>
          <a:noFill/>
          <a:ln>
            <a:solidFill>
              <a:schemeClr val="accent2">
                <a:lumMod val="40000"/>
                <a:lumOff val="60000"/>
              </a:schemeClr>
            </a:solidFill>
          </a:ln>
        </p:spPr>
        <p:style>
          <a:lnRef idx="2">
            <a:schemeClr val="accent5"/>
          </a:lnRef>
          <a:fillRef idx="1">
            <a:schemeClr val="lt1"/>
          </a:fillRef>
          <a:effectRef idx="0">
            <a:schemeClr val="accent5"/>
          </a:effectRef>
          <a:fontRef idx="minor">
            <a:schemeClr val="dk1"/>
          </a:fontRef>
        </p:style>
        <p:txBody>
          <a:bodyPr wrap="square">
            <a:noAutofit/>
          </a:bodyPr>
          <a:lstStyle/>
          <a:p>
            <a:pPr>
              <a:spcAft>
                <a:spcPts val="400"/>
              </a:spcAft>
            </a:pPr>
            <a:r>
              <a:rPr lang="fr-FR" b="1" dirty="0">
                <a:solidFill>
                  <a:srgbClr val="258BA4"/>
                </a:solidFill>
                <a:latin typeface="Helvetica Neue" panose="02000503000000020004" pitchFamily="2" charset="0"/>
                <a:ea typeface="Helvetica Neue" panose="02000503000000020004" pitchFamily="2" charset="0"/>
              </a:rPr>
              <a:t>Réactovigilance</a:t>
            </a:r>
          </a:p>
          <a:p>
            <a:r>
              <a:rPr lang="fr-FR" sz="1100" dirty="0">
                <a:solidFill>
                  <a:schemeClr val="tx1">
                    <a:lumMod val="85000"/>
                    <a:lumOff val="15000"/>
                  </a:schemeClr>
                </a:solidFill>
              </a:rPr>
              <a:t>Elle a pour objet la surveillance des incidents et risques d'incidents résultant de l'utilisation d'un </a:t>
            </a:r>
            <a:r>
              <a:rPr lang="fr-FR" sz="1100" b="1" dirty="0">
                <a:solidFill>
                  <a:schemeClr val="tx1">
                    <a:lumMod val="85000"/>
                    <a:lumOff val="15000"/>
                  </a:schemeClr>
                </a:solidFill>
              </a:rPr>
              <a:t>dispositif médical de diagnostic in vitro (ex. bandelettes de glycémie.)</a:t>
            </a:r>
          </a:p>
        </p:txBody>
      </p:sp>
      <p:sp>
        <p:nvSpPr>
          <p:cNvPr id="17" name="Rectangle 16">
            <a:extLst>
              <a:ext uri="{FF2B5EF4-FFF2-40B4-BE49-F238E27FC236}">
                <a16:creationId xmlns:a16="http://schemas.microsoft.com/office/drawing/2014/main" id="{E246AC4B-26D7-6A43-A75B-98B2C32AF491}"/>
              </a:ext>
            </a:extLst>
          </p:cNvPr>
          <p:cNvSpPr/>
          <p:nvPr/>
        </p:nvSpPr>
        <p:spPr>
          <a:xfrm>
            <a:off x="2248575" y="6713623"/>
            <a:ext cx="2260967" cy="1156309"/>
          </a:xfrm>
          <a:prstGeom prst="rect">
            <a:avLst/>
          </a:prstGeom>
          <a:noFill/>
          <a:ln>
            <a:solidFill>
              <a:schemeClr val="accent2">
                <a:lumMod val="40000"/>
                <a:lumOff val="60000"/>
              </a:schemeClr>
            </a:solidFill>
          </a:ln>
        </p:spPr>
        <p:style>
          <a:lnRef idx="2">
            <a:schemeClr val="accent5"/>
          </a:lnRef>
          <a:fillRef idx="1">
            <a:schemeClr val="lt1"/>
          </a:fillRef>
          <a:effectRef idx="0">
            <a:schemeClr val="accent5"/>
          </a:effectRef>
          <a:fontRef idx="minor">
            <a:schemeClr val="dk1"/>
          </a:fontRef>
        </p:style>
        <p:txBody>
          <a:bodyPr wrap="square">
            <a:noAutofit/>
          </a:bodyPr>
          <a:lstStyle/>
          <a:p>
            <a:pPr>
              <a:spcAft>
                <a:spcPts val="400"/>
              </a:spcAft>
            </a:pPr>
            <a:r>
              <a:rPr lang="fr-FR" sz="1600" b="1" dirty="0">
                <a:solidFill>
                  <a:srgbClr val="258BA4"/>
                </a:solidFill>
                <a:latin typeface="Helvetica Neue" panose="02000503000000020004" pitchFamily="2" charset="0"/>
                <a:ea typeface="Helvetica Neue" panose="02000503000000020004" pitchFamily="2" charset="0"/>
              </a:rPr>
              <a:t>Produits de Tatouage</a:t>
            </a:r>
          </a:p>
          <a:p>
            <a:r>
              <a:rPr lang="fr-FR" sz="1100" dirty="0">
                <a:solidFill>
                  <a:schemeClr val="tx1">
                    <a:lumMod val="85000"/>
                    <a:lumOff val="15000"/>
                  </a:schemeClr>
                </a:solidFill>
              </a:rPr>
              <a:t>C’est la surveillance des effets indésirables résultant de l’utilisation de produits de tatouages.</a:t>
            </a:r>
          </a:p>
        </p:txBody>
      </p:sp>
      <p:sp>
        <p:nvSpPr>
          <p:cNvPr id="18" name="Rectangle 17">
            <a:extLst>
              <a:ext uri="{FF2B5EF4-FFF2-40B4-BE49-F238E27FC236}">
                <a16:creationId xmlns:a16="http://schemas.microsoft.com/office/drawing/2014/main" id="{A484C8FC-85D7-A044-935F-FA5E61C56FA4}"/>
              </a:ext>
            </a:extLst>
          </p:cNvPr>
          <p:cNvSpPr/>
          <p:nvPr/>
        </p:nvSpPr>
        <p:spPr>
          <a:xfrm>
            <a:off x="3186113" y="7965538"/>
            <a:ext cx="3439310" cy="928459"/>
          </a:xfrm>
          <a:prstGeom prst="rect">
            <a:avLst/>
          </a:prstGeom>
          <a:noFill/>
          <a:ln>
            <a:solidFill>
              <a:schemeClr val="accent2">
                <a:lumMod val="40000"/>
                <a:lumOff val="60000"/>
              </a:schemeClr>
            </a:solidFill>
          </a:ln>
        </p:spPr>
        <p:style>
          <a:lnRef idx="2">
            <a:schemeClr val="accent5"/>
          </a:lnRef>
          <a:fillRef idx="1">
            <a:schemeClr val="lt1"/>
          </a:fillRef>
          <a:effectRef idx="0">
            <a:schemeClr val="accent5"/>
          </a:effectRef>
          <a:fontRef idx="minor">
            <a:schemeClr val="dk1"/>
          </a:fontRef>
        </p:style>
        <p:txBody>
          <a:bodyPr wrap="square">
            <a:spAutoFit/>
          </a:bodyPr>
          <a:lstStyle/>
          <a:p>
            <a:pPr>
              <a:spcAft>
                <a:spcPts val="400"/>
              </a:spcAft>
            </a:pPr>
            <a:r>
              <a:rPr lang="fr-FR" b="1" dirty="0" err="1">
                <a:solidFill>
                  <a:srgbClr val="258BA4"/>
                </a:solidFill>
                <a:latin typeface="Helvetica Neue" panose="02000503000000020004" pitchFamily="2" charset="0"/>
                <a:ea typeface="Helvetica Neue" panose="02000503000000020004" pitchFamily="2" charset="0"/>
              </a:rPr>
              <a:t>Nutrivigilance</a:t>
            </a:r>
            <a:endParaRPr lang="fr-FR" b="1" dirty="0">
              <a:solidFill>
                <a:srgbClr val="258BA4"/>
              </a:solidFill>
              <a:latin typeface="Helvetica Neue" panose="02000503000000020004" pitchFamily="2" charset="0"/>
              <a:ea typeface="Helvetica Neue" panose="02000503000000020004" pitchFamily="2" charset="0"/>
            </a:endParaRPr>
          </a:p>
          <a:p>
            <a:pPr>
              <a:spcAft>
                <a:spcPts val="400"/>
              </a:spcAft>
            </a:pPr>
            <a:r>
              <a:rPr lang="fr-FR" sz="1100" dirty="0">
                <a:solidFill>
                  <a:schemeClr val="tx1">
                    <a:lumMod val="85000"/>
                    <a:lumOff val="15000"/>
                  </a:schemeClr>
                </a:solidFill>
                <a:latin typeface="+mj-lt"/>
              </a:rPr>
              <a:t>Concerne les </a:t>
            </a:r>
            <a:r>
              <a:rPr lang="fr-FR" sz="1100" b="1" dirty="0">
                <a:solidFill>
                  <a:schemeClr val="tx1">
                    <a:lumMod val="85000"/>
                    <a:lumOff val="15000"/>
                  </a:schemeClr>
                </a:solidFill>
                <a:latin typeface="+mj-lt"/>
              </a:rPr>
              <a:t>compléments alimentaires</a:t>
            </a:r>
            <a:r>
              <a:rPr lang="fr-FR" sz="1100" dirty="0">
                <a:solidFill>
                  <a:schemeClr val="tx1">
                    <a:lumMod val="85000"/>
                    <a:lumOff val="15000"/>
                  </a:schemeClr>
                </a:solidFill>
                <a:latin typeface="+mj-lt"/>
              </a:rPr>
              <a:t>, d’aliments ou de boissons enrichis en substances à but nutritionnel ou physiologique.</a:t>
            </a:r>
          </a:p>
        </p:txBody>
      </p:sp>
    </p:spTree>
    <p:extLst>
      <p:ext uri="{BB962C8B-B14F-4D97-AF65-F5344CB8AC3E}">
        <p14:creationId xmlns:p14="http://schemas.microsoft.com/office/powerpoint/2010/main" val="2700408936"/>
      </p:ext>
    </p:extLst>
  </p:cSld>
  <p:clrMapOvr>
    <a:masterClrMapping/>
  </p:clrMapOvr>
</p:sld>
</file>

<file path=ppt/theme/theme1.xml><?xml version="1.0" encoding="utf-8"?>
<a:theme xmlns:a="http://schemas.openxmlformats.org/drawingml/2006/main" name="Thème Office">
  <a:themeElements>
    <a:clrScheme name="CNOP - Procédures">
      <a:dk1>
        <a:sysClr val="windowText" lastClr="000000"/>
      </a:dk1>
      <a:lt1>
        <a:sysClr val="window" lastClr="FFFFFF"/>
      </a:lt1>
      <a:dk2>
        <a:srgbClr val="292929"/>
      </a:dk2>
      <a:lt2>
        <a:srgbClr val="E3DED1"/>
      </a:lt2>
      <a:accent1>
        <a:srgbClr val="455F51"/>
      </a:accent1>
      <a:accent2>
        <a:srgbClr val="2C6672"/>
      </a:accent2>
      <a:accent3>
        <a:srgbClr val="9BBA28"/>
      </a:accent3>
      <a:accent4>
        <a:srgbClr val="029676"/>
      </a:accent4>
      <a:accent5>
        <a:srgbClr val="4AB5C4"/>
      </a:accent5>
      <a:accent6>
        <a:srgbClr val="CCCC00"/>
      </a:accent6>
      <a:hlink>
        <a:srgbClr val="6B9F25"/>
      </a:hlink>
      <a:folHlink>
        <a:srgbClr val="BA6906"/>
      </a:folHlink>
    </a:clrScheme>
    <a:fontScheme name="Standard">
      <a:majorFont>
        <a:latin typeface="Helvetica Light"/>
        <a:ea typeface=""/>
        <a:cs typeface=""/>
      </a:majorFont>
      <a:minorFont>
        <a:latin typeface="Helvetica Light"/>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2582</TotalTime>
  <Words>743</Words>
  <Application>Microsoft Macintosh PowerPoint</Application>
  <PresentationFormat>Format A4 (210 x 297 mm)</PresentationFormat>
  <Paragraphs>54</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Helvetica Light</vt:lpstr>
      <vt:lpstr>Helvetica Neue</vt:lpstr>
      <vt:lpstr>Wingdings</vt:lpstr>
      <vt:lpstr>Thème Office</vt:lpstr>
      <vt:lpstr>M13. les vigilances à l’officine</vt:lpstr>
      <vt:lpstr>M13. les vigilances à l’officine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Conseil Caducée</cp:lastModifiedBy>
  <cp:revision>147</cp:revision>
  <dcterms:created xsi:type="dcterms:W3CDTF">2019-09-09T06:31:24Z</dcterms:created>
  <dcterms:modified xsi:type="dcterms:W3CDTF">2019-12-19T10:41:52Z</dcterms:modified>
</cp:coreProperties>
</file>