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3" r:id="rId1"/>
  </p:sldMasterIdLst>
  <p:notesMasterIdLst>
    <p:notesMasterId r:id="rId4"/>
  </p:notesMasterIdLst>
  <p:sldIdLst>
    <p:sldId id="259" r:id="rId2"/>
    <p:sldId id="260" r:id="rId3"/>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06" userDrawn="1">
          <p15:clr>
            <a:srgbClr val="A4A3A4"/>
          </p15:clr>
        </p15:guide>
        <p15:guide id="2" pos="23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666" autoAdjust="0"/>
    <p:restoredTop sz="94575"/>
  </p:normalViewPr>
  <p:slideViewPr>
    <p:cSldViewPr snapToGrid="0">
      <p:cViewPr>
        <p:scale>
          <a:sx n="125" d="100"/>
          <a:sy n="125" d="100"/>
        </p:scale>
        <p:origin x="2160" y="-3636"/>
      </p:cViewPr>
      <p:guideLst>
        <p:guide orient="horz" pos="706"/>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F89E7D-7BD7-2140-936A-F37B5FC833D0}" type="datetimeFigureOut">
              <a:rPr lang="fr-FR" smtClean="0"/>
              <a:t>10/02/2026</a:t>
            </a:fld>
            <a:endParaRPr lang="fr-FR"/>
          </a:p>
        </p:txBody>
      </p:sp>
      <p:sp>
        <p:nvSpPr>
          <p:cNvPr id="4" name="Espace réservé de l'image des diapositives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543146-8646-4440-8AE6-AAF59580FB8D}" type="slidenum">
              <a:rPr lang="fr-FR" smtClean="0"/>
              <a:t>‹N°›</a:t>
            </a:fld>
            <a:endParaRPr lang="fr-FR"/>
          </a:p>
        </p:txBody>
      </p:sp>
    </p:spTree>
    <p:extLst>
      <p:ext uri="{BB962C8B-B14F-4D97-AF65-F5344CB8AC3E}">
        <p14:creationId xmlns:p14="http://schemas.microsoft.com/office/powerpoint/2010/main" val="3476110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64586" y="468000"/>
            <a:ext cx="5929058" cy="499917"/>
          </a:xfrm>
        </p:spPr>
        <p:txBody>
          <a:bodyPr/>
          <a:lstStyle>
            <a:lvl1pPr>
              <a:defRPr>
                <a:solidFill>
                  <a:schemeClr val="accent1"/>
                </a:solidFill>
                <a:latin typeface="Arial" panose="020B0604020202020204" pitchFamily="34" charset="0"/>
                <a:cs typeface="Arial" panose="020B0604020202020204" pitchFamily="34" charset="0"/>
              </a:defRPr>
            </a:lvl1pPr>
          </a:lstStyle>
          <a:p>
            <a:r>
              <a:rPr lang="fr-FR" dirty="0"/>
              <a:t>MÉMO</a:t>
            </a:r>
            <a:endParaRPr lang="en-US" dirty="0"/>
          </a:p>
        </p:txBody>
      </p:sp>
      <p:sp>
        <p:nvSpPr>
          <p:cNvPr id="3" name="Content Placeholder 2"/>
          <p:cNvSpPr>
            <a:spLocks noGrp="1"/>
          </p:cNvSpPr>
          <p:nvPr>
            <p:ph idx="1"/>
          </p:nvPr>
        </p:nvSpPr>
        <p:spPr>
          <a:xfrm>
            <a:off x="756619" y="2627705"/>
            <a:ext cx="6046437" cy="1787956"/>
          </a:xfrm>
          <a:prstGeom prst="rect">
            <a:avLst/>
          </a:prstGeom>
        </p:spPr>
        <p:txBody>
          <a:bodyPr lIns="0" tIns="0" rIns="0" bIns="0">
            <a:noAutofit/>
          </a:bodyPr>
          <a:lstStyle>
            <a:lvl1pPr>
              <a:buFontTx/>
              <a:buNone/>
              <a:defRPr sz="2400" b="0" i="0">
                <a:solidFill>
                  <a:schemeClr val="accent1"/>
                </a:solidFill>
                <a:latin typeface="Arial" panose="020B0604020202020204" pitchFamily="34" charset="0"/>
                <a:cs typeface="Arial" panose="020B0604020202020204" pitchFamily="34" charset="0"/>
              </a:defRPr>
            </a:lvl1pPr>
            <a:lvl2pPr marL="151200" indent="-152984" algn="ctr">
              <a:lnSpc>
                <a:spcPts val="1320"/>
              </a:lnSpc>
              <a:spcBef>
                <a:spcPts val="0"/>
              </a:spcBef>
              <a:buClr>
                <a:schemeClr val="accent2"/>
              </a:buClr>
              <a:buFontTx/>
              <a:buNone/>
              <a:defRPr sz="1100" b="1" i="0">
                <a:solidFill>
                  <a:schemeClr val="accent2"/>
                </a:solidFill>
                <a:latin typeface="Arial" panose="020B0604020202020204" pitchFamily="34" charset="0"/>
                <a:cs typeface="Arial" panose="020B0604020202020204" pitchFamily="34" charset="0"/>
              </a:defRPr>
            </a:lvl2pPr>
            <a:lvl3pPr marL="288000" indent="-97200">
              <a:lnSpc>
                <a:spcPts val="1320"/>
              </a:lnSpc>
              <a:spcBef>
                <a:spcPts val="0"/>
              </a:spcBef>
              <a:buFont typeface="Arial" panose="020B0604020202020204" pitchFamily="34" charset="0"/>
              <a:buChar char="•"/>
              <a:defRPr sz="1100" b="0" i="0">
                <a:latin typeface="Arial" panose="020B0604020202020204" pitchFamily="34" charset="0"/>
                <a:cs typeface="Arial" panose="020B0604020202020204" pitchFamily="34" charset="0"/>
              </a:defRPr>
            </a:lvl3pPr>
            <a:lvl4pPr marL="180000">
              <a:lnSpc>
                <a:spcPts val="1320"/>
              </a:lnSpc>
              <a:spcBef>
                <a:spcPts val="0"/>
              </a:spcBef>
              <a:buFontTx/>
              <a:buNone/>
              <a:defRPr sz="1100" b="0" i="0">
                <a:latin typeface="Arial" panose="020B0604020202020204" pitchFamily="34" charset="0"/>
                <a:cs typeface="Arial" panose="020B0604020202020204" pitchFamily="34" charset="0"/>
              </a:defRPr>
            </a:lvl4pPr>
            <a:lvl5pPr>
              <a:buFontTx/>
              <a:buNone/>
              <a:defRPr sz="1100">
                <a:latin typeface="Azo Sans" panose="020B0603030503020204" pitchFamily="34" charset="77"/>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Date Placeholder 3"/>
          <p:cNvSpPr>
            <a:spLocks noGrp="1"/>
          </p:cNvSpPr>
          <p:nvPr>
            <p:ph type="dt" sz="half" idx="10"/>
          </p:nvPr>
        </p:nvSpPr>
        <p:spPr/>
        <p:txBody>
          <a:bodyPr/>
          <a:lstStyle>
            <a:lvl1pPr>
              <a:defRPr>
                <a:solidFill>
                  <a:schemeClr val="accent1"/>
                </a:solidFill>
              </a:defRPr>
            </a:lvl1pPr>
          </a:lstStyle>
          <a:p>
            <a:r>
              <a:rPr lang="fr-FR"/>
              <a:t>Version 2.2 / Mois année </a:t>
            </a:r>
            <a:endParaRPr lang="en-US" dirty="0"/>
          </a:p>
        </p:txBody>
      </p:sp>
      <p:sp>
        <p:nvSpPr>
          <p:cNvPr id="5" name="Footer Placeholder 4"/>
          <p:cNvSpPr>
            <a:spLocks noGrp="1"/>
          </p:cNvSpPr>
          <p:nvPr>
            <p:ph type="ftr" sz="quarter" idx="11"/>
          </p:nvPr>
        </p:nvSpPr>
        <p:spPr>
          <a:xfrm>
            <a:off x="665603" y="9979818"/>
            <a:ext cx="2131036" cy="409702"/>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‹N°›</a:t>
            </a:fld>
            <a:r>
              <a:rPr lang="en-US" dirty="0"/>
              <a:t>/2</a:t>
            </a:r>
            <a:endParaRPr lang="en-US" dirty="0">
              <a:latin typeface="Arial" panose="020B0604020202020204" pitchFamily="34" charset="0"/>
              <a:cs typeface="Arial" panose="020B0604020202020204" pitchFamily="34" charset="0"/>
            </a:endParaRPr>
          </a:p>
        </p:txBody>
      </p:sp>
      <p:sp>
        <p:nvSpPr>
          <p:cNvPr id="8" name="Espace réservé du texte 7">
            <a:extLst>
              <a:ext uri="{FF2B5EF4-FFF2-40B4-BE49-F238E27FC236}">
                <a16:creationId xmlns:a16="http://schemas.microsoft.com/office/drawing/2014/main" id="{7FB36146-7DD3-D62B-56A5-D59463281CD5}"/>
              </a:ext>
            </a:extLst>
          </p:cNvPr>
          <p:cNvSpPr>
            <a:spLocks noGrp="1"/>
          </p:cNvSpPr>
          <p:nvPr>
            <p:ph type="body" sz="quarter" idx="13" hasCustomPrompt="1"/>
          </p:nvPr>
        </p:nvSpPr>
        <p:spPr>
          <a:xfrm>
            <a:off x="365126" y="938026"/>
            <a:ext cx="4878388" cy="720000"/>
          </a:xfrm>
          <a:prstGeom prst="rect">
            <a:avLst/>
          </a:prstGeom>
          <a:ln w="3175">
            <a:solidFill>
              <a:schemeClr val="accent1"/>
            </a:solidFill>
          </a:ln>
        </p:spPr>
        <p:txBody>
          <a:bodyPr lIns="72000" tIns="0" rIns="0" bIns="0" anchor="ctr">
            <a:noAutofit/>
          </a:bodyPr>
          <a:lstStyle>
            <a:lvl1pPr>
              <a:buFontTx/>
              <a:buNone/>
              <a:defRPr sz="1600" b="0">
                <a:solidFill>
                  <a:schemeClr val="accent1"/>
                </a:solidFill>
                <a:latin typeface="Arial" panose="020B0604020202020204" pitchFamily="34" charset="0"/>
                <a:cs typeface="Arial" panose="020B0604020202020204" pitchFamily="34" charset="0"/>
              </a:defRPr>
            </a:lvl1pPr>
            <a:lvl2pPr>
              <a:buFontTx/>
              <a:buNone/>
              <a:defRPr>
                <a:latin typeface="Azo Sans" panose="020B0603030503020204" pitchFamily="34" charset="77"/>
              </a:defRPr>
            </a:lvl2pPr>
            <a:lvl3pPr>
              <a:buFontTx/>
              <a:buNone/>
              <a:defRPr>
                <a:latin typeface="Azo Sans" panose="020B0603030503020204" pitchFamily="34" charset="77"/>
              </a:defRPr>
            </a:lvl3pPr>
            <a:lvl4pPr>
              <a:buFontTx/>
              <a:buNone/>
              <a:defRPr>
                <a:latin typeface="Azo Sans" panose="020B0603030503020204" pitchFamily="34" charset="77"/>
              </a:defRPr>
            </a:lvl4pPr>
            <a:lvl5pPr>
              <a:buFontTx/>
              <a:buNone/>
              <a:defRPr>
                <a:latin typeface="Azo Sans" panose="020B0603030503020204" pitchFamily="34" charset="77"/>
              </a:defRPr>
            </a:lvl5pPr>
          </a:lstStyle>
          <a:p>
            <a:pPr lvl="0"/>
            <a:r>
              <a:rPr lang="fr-FR" dirty="0"/>
              <a:t>C09. Le Double contrôle, en pratique :</a:t>
            </a:r>
          </a:p>
        </p:txBody>
      </p:sp>
      <p:sp>
        <p:nvSpPr>
          <p:cNvPr id="10" name="Espace réservé du texte 9">
            <a:extLst>
              <a:ext uri="{FF2B5EF4-FFF2-40B4-BE49-F238E27FC236}">
                <a16:creationId xmlns:a16="http://schemas.microsoft.com/office/drawing/2014/main" id="{0148CBA0-6226-CE1E-2226-4E116497AEE6}"/>
              </a:ext>
            </a:extLst>
          </p:cNvPr>
          <p:cNvSpPr>
            <a:spLocks noGrp="1"/>
          </p:cNvSpPr>
          <p:nvPr>
            <p:ph type="body" sz="quarter" idx="14" hasCustomPrompt="1"/>
          </p:nvPr>
        </p:nvSpPr>
        <p:spPr>
          <a:xfrm>
            <a:off x="5243513" y="938026"/>
            <a:ext cx="1980000" cy="720000"/>
          </a:xfrm>
          <a:prstGeom prst="rect">
            <a:avLst/>
          </a:prstGeom>
          <a:ln w="3175">
            <a:solidFill>
              <a:schemeClr val="accent1"/>
            </a:solidFill>
          </a:ln>
        </p:spPr>
        <p:txBody>
          <a:bodyPr tIns="72000" rIns="0" bIns="0">
            <a:noAutofit/>
          </a:bodyPr>
          <a:lstStyle>
            <a:lvl1pPr>
              <a:buFontTx/>
              <a:buNone/>
              <a:defRPr sz="700">
                <a:solidFill>
                  <a:schemeClr val="accent1"/>
                </a:solidFill>
                <a:latin typeface="Arial" panose="020B0604020202020204" pitchFamily="34" charset="0"/>
                <a:cs typeface="Arial" panose="020B0604020202020204" pitchFamily="34" charset="0"/>
              </a:defRPr>
            </a:lvl1pPr>
            <a:lvl2pPr>
              <a:buFontTx/>
              <a:buNone/>
              <a:defRPr sz="800">
                <a:solidFill>
                  <a:schemeClr val="accent2"/>
                </a:solidFill>
                <a:latin typeface="Azo Sans" panose="020B0603030503020204" pitchFamily="34" charset="77"/>
              </a:defRPr>
            </a:lvl2pPr>
            <a:lvl3pPr>
              <a:buFontTx/>
              <a:buNone/>
              <a:defRPr sz="800">
                <a:solidFill>
                  <a:schemeClr val="accent2"/>
                </a:solidFill>
                <a:latin typeface="Azo Sans" panose="020B0603030503020204" pitchFamily="34" charset="77"/>
              </a:defRPr>
            </a:lvl3pPr>
            <a:lvl4pPr>
              <a:buFontTx/>
              <a:buNone/>
              <a:defRPr sz="800">
                <a:solidFill>
                  <a:schemeClr val="accent2"/>
                </a:solidFill>
                <a:latin typeface="Azo Sans" panose="020B0603030503020204" pitchFamily="34" charset="77"/>
              </a:defRPr>
            </a:lvl4pPr>
            <a:lvl5pPr>
              <a:buFontTx/>
              <a:buNone/>
              <a:defRPr sz="800">
                <a:solidFill>
                  <a:schemeClr val="accent2"/>
                </a:solidFill>
                <a:latin typeface="Azo Sans" panose="020B0603030503020204" pitchFamily="34" charset="77"/>
              </a:defRPr>
            </a:lvl5pPr>
          </a:lstStyle>
          <a:p>
            <a:pPr lvl="0"/>
            <a:r>
              <a:rPr lang="fr-FR" dirty="0"/>
              <a:t>Pharmacie :</a:t>
            </a:r>
          </a:p>
        </p:txBody>
      </p:sp>
      <p:sp>
        <p:nvSpPr>
          <p:cNvPr id="11" name="Espace réservé du texte 9">
            <a:extLst>
              <a:ext uri="{FF2B5EF4-FFF2-40B4-BE49-F238E27FC236}">
                <a16:creationId xmlns:a16="http://schemas.microsoft.com/office/drawing/2014/main" id="{AC9BA212-F7B9-DE76-EF9B-39E211483347}"/>
              </a:ext>
            </a:extLst>
          </p:cNvPr>
          <p:cNvSpPr>
            <a:spLocks noGrp="1"/>
          </p:cNvSpPr>
          <p:nvPr>
            <p:ph type="body" sz="quarter" idx="15" hasCustomPrompt="1"/>
          </p:nvPr>
        </p:nvSpPr>
        <p:spPr>
          <a:xfrm>
            <a:off x="5243513" y="1675672"/>
            <a:ext cx="1980000" cy="188847"/>
          </a:xfrm>
          <a:prstGeom prst="rect">
            <a:avLst/>
          </a:prstGeom>
          <a:ln w="3175">
            <a:noFill/>
          </a:ln>
        </p:spPr>
        <p:txBody>
          <a:bodyPr tIns="36000" rIns="0" bIns="0">
            <a:noAutofit/>
          </a:bodyPr>
          <a:lstStyle>
            <a:lvl1pPr>
              <a:buFontTx/>
              <a:buNone/>
              <a:defRPr sz="700" i="1">
                <a:solidFill>
                  <a:schemeClr val="accent1"/>
                </a:solidFill>
                <a:latin typeface="Arial" panose="020B0604020202020204" pitchFamily="34" charset="0"/>
                <a:cs typeface="Arial" panose="020B0604020202020204" pitchFamily="34" charset="0"/>
              </a:defRPr>
            </a:lvl1pPr>
            <a:lvl2pPr>
              <a:buFontTx/>
              <a:buNone/>
              <a:defRPr sz="800">
                <a:solidFill>
                  <a:schemeClr val="accent2"/>
                </a:solidFill>
                <a:latin typeface="Azo Sans" panose="020B0603030503020204" pitchFamily="34" charset="77"/>
              </a:defRPr>
            </a:lvl2pPr>
            <a:lvl3pPr>
              <a:buFontTx/>
              <a:buNone/>
              <a:defRPr sz="800">
                <a:solidFill>
                  <a:schemeClr val="accent2"/>
                </a:solidFill>
                <a:latin typeface="Azo Sans" panose="020B0603030503020204" pitchFamily="34" charset="77"/>
              </a:defRPr>
            </a:lvl3pPr>
            <a:lvl4pPr>
              <a:buFontTx/>
              <a:buNone/>
              <a:defRPr sz="800">
                <a:solidFill>
                  <a:schemeClr val="accent2"/>
                </a:solidFill>
                <a:latin typeface="Azo Sans" panose="020B0603030503020204" pitchFamily="34" charset="77"/>
              </a:defRPr>
            </a:lvl4pPr>
            <a:lvl5pPr>
              <a:buFontTx/>
              <a:buNone/>
              <a:defRPr sz="800">
                <a:solidFill>
                  <a:schemeClr val="accent2"/>
                </a:solidFill>
                <a:latin typeface="Azo Sans" panose="020B0603030503020204" pitchFamily="34" charset="77"/>
              </a:defRPr>
            </a:lvl5pPr>
          </a:lstStyle>
          <a:p>
            <a:pPr lvl="0"/>
            <a:r>
              <a:rPr lang="fr-FR" dirty="0"/>
              <a:t>Personnaliser l’en-tête</a:t>
            </a:r>
          </a:p>
        </p:txBody>
      </p:sp>
      <p:sp>
        <p:nvSpPr>
          <p:cNvPr id="12" name="Footer Placeholder 4">
            <a:extLst>
              <a:ext uri="{FF2B5EF4-FFF2-40B4-BE49-F238E27FC236}">
                <a16:creationId xmlns:a16="http://schemas.microsoft.com/office/drawing/2014/main" id="{14855720-B7EE-7E2C-4646-76E2F9F892AF}"/>
              </a:ext>
            </a:extLst>
          </p:cNvPr>
          <p:cNvSpPr txBox="1">
            <a:spLocks/>
          </p:cNvSpPr>
          <p:nvPr userDrawn="1"/>
        </p:nvSpPr>
        <p:spPr>
          <a:xfrm>
            <a:off x="3005042" y="9979818"/>
            <a:ext cx="2131036"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325809183"/>
      </p:ext>
    </p:extLst>
  </p:cSld>
  <p:clrMapOvr>
    <a:masterClrMapping/>
  </p:clrMapOvr>
  <p:extLst>
    <p:ext uri="{DCECCB84-F9BA-43D5-87BE-67443E8EF086}">
      <p15:sldGuideLst xmlns:p15="http://schemas.microsoft.com/office/powerpoint/2012/main">
        <p15:guide id="1" orient="horz" pos="3367">
          <p15:clr>
            <a:srgbClr val="FBAE40"/>
          </p15:clr>
        </p15:guide>
        <p15:guide id="2" pos="238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4586" y="468000"/>
            <a:ext cx="3091850" cy="499917"/>
          </a:xfrm>
          <a:prstGeom prst="rect">
            <a:avLst/>
          </a:prstGeom>
        </p:spPr>
        <p:txBody>
          <a:bodyPr vert="horz" lIns="0" tIns="0" rIns="0" bIns="0" rtlCol="0" anchor="ctr">
            <a:noAutofit/>
          </a:bodyPr>
          <a:lstStyle/>
          <a:p>
            <a:r>
              <a:rPr lang="fr-FR" dirty="0"/>
              <a:t>MÉMO</a:t>
            </a:r>
            <a:endParaRPr lang="en-US" dirty="0"/>
          </a:p>
        </p:txBody>
      </p:sp>
      <p:sp>
        <p:nvSpPr>
          <p:cNvPr id="4" name="Date Placeholder 3"/>
          <p:cNvSpPr>
            <a:spLocks noGrp="1"/>
          </p:cNvSpPr>
          <p:nvPr>
            <p:ph type="dt" sz="half" idx="2"/>
          </p:nvPr>
        </p:nvSpPr>
        <p:spPr>
          <a:xfrm>
            <a:off x="662824" y="10401255"/>
            <a:ext cx="1700927" cy="161841"/>
          </a:xfrm>
          <a:prstGeom prst="rect">
            <a:avLst/>
          </a:prstGeom>
        </p:spPr>
        <p:txBody>
          <a:bodyPr vert="horz" lIns="0" tIns="36000" rIns="0" bIns="0" rtlCol="0" anchor="t"/>
          <a:lstStyle>
            <a:lvl1pPr algn="l">
              <a:defRPr sz="700">
                <a:solidFill>
                  <a:schemeClr val="accent1"/>
                </a:solidFill>
                <a:latin typeface="Arial" panose="020B0604020202020204" pitchFamily="34" charset="0"/>
                <a:cs typeface="Arial" panose="020B0604020202020204" pitchFamily="34" charset="0"/>
              </a:defRPr>
            </a:lvl1pPr>
          </a:lstStyle>
          <a:p>
            <a:r>
              <a:rPr lang="fr-FR" dirty="0"/>
              <a:t>Version 2.2 / Mois année </a:t>
            </a:r>
            <a:endParaRPr lang="en-US" dirty="0"/>
          </a:p>
        </p:txBody>
      </p:sp>
      <p:sp>
        <p:nvSpPr>
          <p:cNvPr id="5" name="Footer Placeholder 4"/>
          <p:cNvSpPr>
            <a:spLocks noGrp="1"/>
          </p:cNvSpPr>
          <p:nvPr>
            <p:ph type="ftr" sz="quarter" idx="3"/>
          </p:nvPr>
        </p:nvSpPr>
        <p:spPr>
          <a:xfrm>
            <a:off x="665603" y="9979818"/>
            <a:ext cx="2131036" cy="409702"/>
          </a:xfrm>
          <a:prstGeom prst="rect">
            <a:avLst/>
          </a:prstGeom>
        </p:spPr>
        <p:txBody>
          <a:bodyPr vert="horz" lIns="0" tIns="46800" rIns="0" bIns="0" rtlCol="0" anchor="t"/>
          <a:lstStyle>
            <a:lvl1pPr algn="l">
              <a:defRPr sz="700" b="1" i="0">
                <a:solidFill>
                  <a:schemeClr val="tx1"/>
                </a:solidFill>
                <a:latin typeface="Arial" panose="020B0604020202020204" pitchFamily="34" charset="0"/>
                <a:cs typeface="Arial" panose="020B0604020202020204" pitchFamily="34" charset="0"/>
              </a:defRPr>
            </a:lvl1pPr>
          </a:lstStyle>
          <a:p>
            <a:endParaRPr lang="en-US" b="1"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4"/>
          </p:nvPr>
        </p:nvSpPr>
        <p:spPr>
          <a:xfrm>
            <a:off x="6626431" y="10395457"/>
            <a:ext cx="587829" cy="177501"/>
          </a:xfrm>
          <a:prstGeom prst="rect">
            <a:avLst/>
          </a:prstGeom>
        </p:spPr>
        <p:txBody>
          <a:bodyPr vert="horz" lIns="0" tIns="36000" rIns="0" bIns="0" rtlCol="0" anchor="t"/>
          <a:lstStyle>
            <a:lvl1pPr algn="r">
              <a:defRPr sz="700" b="1" i="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‹N°›</a:t>
            </a:fld>
            <a:r>
              <a:rPr lang="en-US" dirty="0"/>
              <a:t>/2</a:t>
            </a:r>
            <a:endParaRPr lang="en-US" dirty="0">
              <a:latin typeface="Arial" panose="020B0604020202020204" pitchFamily="34" charset="0"/>
              <a:cs typeface="Arial" panose="020B0604020202020204" pitchFamily="34" charset="0"/>
            </a:endParaRPr>
          </a:p>
        </p:txBody>
      </p:sp>
      <p:pic>
        <p:nvPicPr>
          <p:cNvPr id="10" name="Image 9">
            <a:extLst>
              <a:ext uri="{FF2B5EF4-FFF2-40B4-BE49-F238E27FC236}">
                <a16:creationId xmlns:a16="http://schemas.microsoft.com/office/drawing/2014/main" id="{0A061ADE-C662-5848-4D24-73ABEE516F00}"/>
              </a:ext>
            </a:extLst>
          </p:cNvPr>
          <p:cNvPicPr>
            <a:picLocks noChangeAspect="1"/>
          </p:cNvPicPr>
          <p:nvPr userDrawn="1"/>
        </p:nvPicPr>
        <p:blipFill>
          <a:blip r:embed="rId3"/>
          <a:stretch>
            <a:fillRect/>
          </a:stretch>
        </p:blipFill>
        <p:spPr>
          <a:xfrm>
            <a:off x="6189483" y="423493"/>
            <a:ext cx="1066800" cy="457200"/>
          </a:xfrm>
          <a:prstGeom prst="rect">
            <a:avLst/>
          </a:prstGeom>
        </p:spPr>
      </p:pic>
      <p:cxnSp>
        <p:nvCxnSpPr>
          <p:cNvPr id="12" name="Connecteur droit 11">
            <a:extLst>
              <a:ext uri="{FF2B5EF4-FFF2-40B4-BE49-F238E27FC236}">
                <a16:creationId xmlns:a16="http://schemas.microsoft.com/office/drawing/2014/main" id="{A6D05801-FC9C-BDA2-75CB-72ADB9C6AA5A}"/>
              </a:ext>
            </a:extLst>
          </p:cNvPr>
          <p:cNvCxnSpPr>
            <a:cxnSpLocks/>
          </p:cNvCxnSpPr>
          <p:nvPr userDrawn="1"/>
        </p:nvCxnSpPr>
        <p:spPr>
          <a:xfrm>
            <a:off x="650948" y="9979821"/>
            <a:ext cx="6563312" cy="0"/>
          </a:xfrm>
          <a:prstGeom prst="line">
            <a:avLst/>
          </a:prstGeom>
          <a:ln w="6350">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21" name="Connecteur droit 20">
            <a:extLst>
              <a:ext uri="{FF2B5EF4-FFF2-40B4-BE49-F238E27FC236}">
                <a16:creationId xmlns:a16="http://schemas.microsoft.com/office/drawing/2014/main" id="{6E0DDFF9-EDA2-C9E9-CFDD-E556AFD2A828}"/>
              </a:ext>
            </a:extLst>
          </p:cNvPr>
          <p:cNvCxnSpPr>
            <a:cxnSpLocks/>
          </p:cNvCxnSpPr>
          <p:nvPr userDrawn="1"/>
        </p:nvCxnSpPr>
        <p:spPr>
          <a:xfrm>
            <a:off x="650948" y="10389519"/>
            <a:ext cx="6563312" cy="0"/>
          </a:xfrm>
          <a:prstGeom prst="line">
            <a:avLst/>
          </a:prstGeom>
          <a:ln w="6350">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23" name="Connecteur droit 22">
            <a:extLst>
              <a:ext uri="{FF2B5EF4-FFF2-40B4-BE49-F238E27FC236}">
                <a16:creationId xmlns:a16="http://schemas.microsoft.com/office/drawing/2014/main" id="{8FBEEB2C-90AF-7E0A-956E-AA06CC259101}"/>
              </a:ext>
            </a:extLst>
          </p:cNvPr>
          <p:cNvCxnSpPr>
            <a:cxnSpLocks/>
          </p:cNvCxnSpPr>
          <p:nvPr userDrawn="1"/>
        </p:nvCxnSpPr>
        <p:spPr>
          <a:xfrm>
            <a:off x="2796639" y="10050383"/>
            <a:ext cx="0" cy="287088"/>
          </a:xfrm>
          <a:prstGeom prst="line">
            <a:avLst/>
          </a:prstGeom>
          <a:ln w="6350">
            <a:solidFill>
              <a:schemeClr val="accent1"/>
            </a:solidFill>
          </a:ln>
        </p:spPr>
        <p:style>
          <a:lnRef idx="2">
            <a:schemeClr val="accent1"/>
          </a:lnRef>
          <a:fillRef idx="0">
            <a:schemeClr val="accent1"/>
          </a:fillRef>
          <a:effectRef idx="1">
            <a:schemeClr val="accent1"/>
          </a:effectRef>
          <a:fontRef idx="minor">
            <a:schemeClr val="tx1"/>
          </a:fontRef>
        </p:style>
      </p:cxnSp>
      <p:sp>
        <p:nvSpPr>
          <p:cNvPr id="27" name="Espace réservé du texte 26">
            <a:extLst>
              <a:ext uri="{FF2B5EF4-FFF2-40B4-BE49-F238E27FC236}">
                <a16:creationId xmlns:a16="http://schemas.microsoft.com/office/drawing/2014/main" id="{593E12C0-24B4-C04C-A10A-F9BFD7F6BC96}"/>
              </a:ext>
            </a:extLst>
          </p:cNvPr>
          <p:cNvSpPr>
            <a:spLocks noGrp="1"/>
          </p:cNvSpPr>
          <p:nvPr>
            <p:ph type="body" idx="1"/>
          </p:nvPr>
        </p:nvSpPr>
        <p:spPr>
          <a:xfrm>
            <a:off x="2811294" y="9983386"/>
            <a:ext cx="2722851" cy="406131"/>
          </a:xfrm>
          <a:prstGeom prst="rect">
            <a:avLst/>
          </a:prstGeom>
        </p:spPr>
        <p:txBody>
          <a:bodyPr vert="horz" lIns="72000" tIns="46800" rIns="0" bIns="0" rtlCol="0">
            <a:noAutofit/>
          </a:bodyPr>
          <a:lstStyle/>
          <a:p>
            <a:pPr lvl="0"/>
            <a:r>
              <a:rPr lang="fr-FR" dirty="0"/>
              <a:t>Cliquez pour modifier les styles du texte du masque</a:t>
            </a:r>
          </a:p>
          <a:p>
            <a:pPr lvl="1"/>
            <a:r>
              <a:rPr lang="fr-FR" dirty="0"/>
              <a:t>Deuxième niveau</a:t>
            </a:r>
          </a:p>
        </p:txBody>
      </p:sp>
    </p:spTree>
    <p:extLst>
      <p:ext uri="{BB962C8B-B14F-4D97-AF65-F5344CB8AC3E}">
        <p14:creationId xmlns:p14="http://schemas.microsoft.com/office/powerpoint/2010/main" val="2102396325"/>
      </p:ext>
    </p:extLst>
  </p:cSld>
  <p:clrMap bg1="lt1" tx1="dk1" bg2="lt2" tx2="dk2" accent1="accent1" accent2="accent2" accent3="accent3" accent4="accent4" accent5="accent5" accent6="accent6" hlink="hlink" folHlink="folHlink"/>
  <p:sldLayoutIdLst>
    <p:sldLayoutId id="2147483665" r:id="rId1"/>
  </p:sldLayoutIdLst>
  <p:hf hdr="0"/>
  <p:txStyles>
    <p:titleStyle>
      <a:lvl1pPr algn="l" defTabSz="755934" rtl="0" eaLnBrk="1" latinLnBrk="0" hangingPunct="1">
        <a:lnSpc>
          <a:spcPct val="90000"/>
        </a:lnSpc>
        <a:spcBef>
          <a:spcPct val="0"/>
        </a:spcBef>
        <a:buNone/>
        <a:defRPr sz="4000" b="1" i="0" kern="1200" cap="all" baseline="0">
          <a:solidFill>
            <a:schemeClr val="accent1"/>
          </a:solidFill>
          <a:latin typeface="Arial" panose="020B0604020202020204" pitchFamily="34" charset="0"/>
          <a:ea typeface="+mj-ea"/>
          <a:cs typeface="Arial" panose="020B0604020202020204" pitchFamily="34" charset="0"/>
        </a:defRPr>
      </a:lvl1pPr>
    </p:titleStyle>
    <p:bodyStyle>
      <a:lvl1pPr marL="0" indent="0" algn="l" defTabSz="755934" rtl="0" eaLnBrk="1" latinLnBrk="0" hangingPunct="1">
        <a:lnSpc>
          <a:spcPct val="90000"/>
        </a:lnSpc>
        <a:spcBef>
          <a:spcPts val="0"/>
        </a:spcBef>
        <a:spcAft>
          <a:spcPts val="300"/>
        </a:spcAft>
        <a:buFontTx/>
        <a:buNone/>
        <a:defRPr sz="700" b="1" kern="1200">
          <a:solidFill>
            <a:schemeClr val="tx1"/>
          </a:solidFill>
          <a:latin typeface="Arial" panose="020B0604020202020204" pitchFamily="34" charset="0"/>
          <a:ea typeface="+mn-ea"/>
          <a:cs typeface="Arial" panose="020B0604020202020204" pitchFamily="34" charset="0"/>
        </a:defRPr>
      </a:lvl1pPr>
      <a:lvl2pPr marL="0" indent="0" algn="l" defTabSz="755934" rtl="0" eaLnBrk="1" latinLnBrk="0" hangingPunct="1">
        <a:lnSpc>
          <a:spcPct val="90000"/>
        </a:lnSpc>
        <a:spcBef>
          <a:spcPts val="0"/>
        </a:spcBef>
        <a:buFontTx/>
        <a:buNone/>
        <a:defRPr sz="700" b="0" i="0" kern="1200">
          <a:solidFill>
            <a:schemeClr val="tx1"/>
          </a:solidFill>
          <a:latin typeface="Arial" panose="020B0604020202020204" pitchFamily="34" charset="0"/>
          <a:ea typeface="+mn-ea"/>
          <a:cs typeface="Arial" panose="020B0604020202020204" pitchFamily="34" charset="0"/>
        </a:defRPr>
      </a:lvl2pPr>
      <a:lvl3pPr marL="755934"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3pPr>
      <a:lvl4pPr marL="1133901"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4pPr>
      <a:lvl5pPr marL="1511869"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555"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svg"/></Relationships>
</file>

<file path=ppt/slides/_rels/slide2.xml.rels><?xml version="1.0" encoding="UTF-8" standalone="yes"?>
<Relationships xmlns="http://schemas.openxmlformats.org/package/2006/relationships"><Relationship Id="rId8" Type="http://schemas.openxmlformats.org/officeDocument/2006/relationships/hyperlink" Target="https://www.ansm.sante.fr/Glossaire/Organe" TargetMode="External"/><Relationship Id="rId7" Type="http://schemas.openxmlformats.org/officeDocument/2006/relationships/image" Target="../media/image5.svg"/><Relationship Id="rId2" Type="http://schemas.openxmlformats.org/officeDocument/2006/relationships/image" Target="../media/image2.png"/><Relationship Id="rId1" Type="http://schemas.openxmlformats.org/officeDocument/2006/relationships/slideLayout" Target="../slideLayouts/slideLayout1.xml"/><Relationship Id="rId10" Type="http://schemas.openxmlformats.org/officeDocument/2006/relationships/hyperlink" Target="https://www.ansm.sante.fr/Glossaire/Cellule" TargetMode="External"/><Relationship Id="rId9" Type="http://schemas.openxmlformats.org/officeDocument/2006/relationships/hyperlink" Target="https://www.ansm.sante.fr/Glossaire/Tissu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2A6561-608E-EFA5-6E3F-28BF3FD6F58C}"/>
              </a:ext>
            </a:extLst>
          </p:cNvPr>
          <p:cNvSpPr>
            <a:spLocks noGrp="1"/>
          </p:cNvSpPr>
          <p:nvPr>
            <p:ph type="title"/>
          </p:nvPr>
        </p:nvSpPr>
        <p:spPr>
          <a:xfrm>
            <a:off x="360000" y="396000"/>
            <a:ext cx="5929058" cy="499917"/>
          </a:xfrm>
        </p:spPr>
        <p:txBody>
          <a:bodyPr/>
          <a:lstStyle/>
          <a:p>
            <a:r>
              <a:rPr lang="fr-FR" dirty="0"/>
              <a:t>mémo</a:t>
            </a:r>
          </a:p>
        </p:txBody>
      </p:sp>
      <p:sp>
        <p:nvSpPr>
          <p:cNvPr id="3" name="Espace réservé du contenu 2">
            <a:extLst>
              <a:ext uri="{FF2B5EF4-FFF2-40B4-BE49-F238E27FC236}">
                <a16:creationId xmlns:a16="http://schemas.microsoft.com/office/drawing/2014/main" id="{6B22F8DC-FE66-F0E9-108A-5CE9C2F7E4EB}"/>
              </a:ext>
            </a:extLst>
          </p:cNvPr>
          <p:cNvSpPr>
            <a:spLocks noGrp="1"/>
          </p:cNvSpPr>
          <p:nvPr>
            <p:ph idx="1"/>
          </p:nvPr>
        </p:nvSpPr>
        <p:spPr>
          <a:xfrm>
            <a:off x="734913" y="2026602"/>
            <a:ext cx="5562320" cy="399096"/>
          </a:xfrm>
        </p:spPr>
        <p:txBody>
          <a:bodyPr/>
          <a:lstStyle/>
          <a:p>
            <a:r>
              <a:rPr lang="fr-FR" dirty="0" smtClean="0"/>
              <a:t>Pourquoi déclarer ?</a:t>
            </a:r>
            <a:endParaRPr lang="fr-FR" dirty="0"/>
          </a:p>
        </p:txBody>
      </p:sp>
      <p:sp>
        <p:nvSpPr>
          <p:cNvPr id="4" name="Espace réservé du numéro de diapositive 3">
            <a:extLst>
              <a:ext uri="{FF2B5EF4-FFF2-40B4-BE49-F238E27FC236}">
                <a16:creationId xmlns:a16="http://schemas.microsoft.com/office/drawing/2014/main" id="{5C19CDE4-F5E8-F1BB-443D-044C5A04F6C2}"/>
              </a:ext>
            </a:extLst>
          </p:cNvPr>
          <p:cNvSpPr>
            <a:spLocks noGrp="1"/>
          </p:cNvSpPr>
          <p:nvPr>
            <p:ph type="sldNum" sz="quarter" idx="12"/>
          </p:nvPr>
        </p:nvSpPr>
        <p:spPr/>
        <p:txBody>
          <a:bodyPr/>
          <a:lstStyle/>
          <a:p>
            <a:fld id="{48F63A3B-78C7-47BE-AE5E-E10140E04643}" type="slidenum">
              <a:rPr lang="en-US" smtClean="0"/>
              <a:pPr/>
              <a:t>1</a:t>
            </a:fld>
            <a:r>
              <a:rPr lang="en-US" dirty="0"/>
              <a:t>/2</a:t>
            </a:r>
          </a:p>
        </p:txBody>
      </p:sp>
      <p:sp>
        <p:nvSpPr>
          <p:cNvPr id="5" name="Espace réservé du texte 4">
            <a:extLst>
              <a:ext uri="{FF2B5EF4-FFF2-40B4-BE49-F238E27FC236}">
                <a16:creationId xmlns:a16="http://schemas.microsoft.com/office/drawing/2014/main" id="{F476FF2F-64DC-76CB-7A2D-98B44E0F163B}"/>
              </a:ext>
            </a:extLst>
          </p:cNvPr>
          <p:cNvSpPr>
            <a:spLocks noGrp="1"/>
          </p:cNvSpPr>
          <p:nvPr>
            <p:ph type="body" sz="quarter" idx="13"/>
          </p:nvPr>
        </p:nvSpPr>
        <p:spPr/>
        <p:txBody>
          <a:bodyPr/>
          <a:lstStyle/>
          <a:p>
            <a:r>
              <a:rPr lang="fr-FR" b="1" dirty="0" smtClean="0"/>
              <a:t>M.13 </a:t>
            </a:r>
            <a:r>
              <a:rPr lang="fr-FR" dirty="0" smtClean="0"/>
              <a:t>Les </a:t>
            </a:r>
            <a:r>
              <a:rPr lang="fr-FR" dirty="0"/>
              <a:t>vigilances à l'officine</a:t>
            </a:r>
            <a:endParaRPr lang="fr-FR" b="0" dirty="0"/>
          </a:p>
        </p:txBody>
      </p:sp>
      <p:sp>
        <p:nvSpPr>
          <p:cNvPr id="6" name="Espace réservé du texte 5">
            <a:extLst>
              <a:ext uri="{FF2B5EF4-FFF2-40B4-BE49-F238E27FC236}">
                <a16:creationId xmlns:a16="http://schemas.microsoft.com/office/drawing/2014/main" id="{44EBF844-3015-7D8F-607C-C8D2D2B12022}"/>
              </a:ext>
            </a:extLst>
          </p:cNvPr>
          <p:cNvSpPr>
            <a:spLocks noGrp="1"/>
          </p:cNvSpPr>
          <p:nvPr>
            <p:ph type="body" sz="quarter" idx="14"/>
          </p:nvPr>
        </p:nvSpPr>
        <p:spPr/>
        <p:txBody>
          <a:bodyPr/>
          <a:lstStyle/>
          <a:p>
            <a:r>
              <a:rPr lang="fr-FR" dirty="0"/>
              <a:t>Pharmacie :</a:t>
            </a:r>
          </a:p>
        </p:txBody>
      </p:sp>
      <p:sp>
        <p:nvSpPr>
          <p:cNvPr id="7" name="Espace réservé du texte 6">
            <a:extLst>
              <a:ext uri="{FF2B5EF4-FFF2-40B4-BE49-F238E27FC236}">
                <a16:creationId xmlns:a16="http://schemas.microsoft.com/office/drawing/2014/main" id="{F602130F-85FB-5806-6A54-BC1EE03F7936}"/>
              </a:ext>
            </a:extLst>
          </p:cNvPr>
          <p:cNvSpPr>
            <a:spLocks noGrp="1"/>
          </p:cNvSpPr>
          <p:nvPr>
            <p:ph type="body" sz="quarter" idx="15"/>
          </p:nvPr>
        </p:nvSpPr>
        <p:spPr/>
        <p:txBody>
          <a:bodyPr/>
          <a:lstStyle/>
          <a:p>
            <a:r>
              <a:rPr lang="fr-FR" b="0" dirty="0"/>
              <a:t>Personnaliser l’en-tête</a:t>
            </a:r>
          </a:p>
        </p:txBody>
      </p:sp>
      <p:sp>
        <p:nvSpPr>
          <p:cNvPr id="29" name="Espace réservé de la date 28">
            <a:extLst>
              <a:ext uri="{FF2B5EF4-FFF2-40B4-BE49-F238E27FC236}">
                <a16:creationId xmlns:a16="http://schemas.microsoft.com/office/drawing/2014/main" id="{1984E629-75CB-E67F-64B3-41EB75180F3E}"/>
              </a:ext>
            </a:extLst>
          </p:cNvPr>
          <p:cNvSpPr>
            <a:spLocks noGrp="1"/>
          </p:cNvSpPr>
          <p:nvPr>
            <p:ph type="dt" sz="half" idx="10"/>
          </p:nvPr>
        </p:nvSpPr>
        <p:spPr/>
        <p:txBody>
          <a:bodyPr/>
          <a:lstStyle/>
          <a:p>
            <a:r>
              <a:rPr lang="fr-FR" dirty="0"/>
              <a:t>Version 2.2</a:t>
            </a:r>
            <a:r>
              <a:rPr lang="fr-FR" dirty="0">
                <a:solidFill>
                  <a:schemeClr val="tx1"/>
                </a:solidFill>
              </a:rPr>
              <a:t> /</a:t>
            </a:r>
            <a:r>
              <a:rPr lang="fr-FR" dirty="0"/>
              <a:t> Mois année </a:t>
            </a:r>
            <a:endParaRPr lang="en-US" dirty="0"/>
          </a:p>
        </p:txBody>
      </p:sp>
      <p:sp>
        <p:nvSpPr>
          <p:cNvPr id="30" name="Espace réservé du pied de page 29">
            <a:extLst>
              <a:ext uri="{FF2B5EF4-FFF2-40B4-BE49-F238E27FC236}">
                <a16:creationId xmlns:a16="http://schemas.microsoft.com/office/drawing/2014/main" id="{6D1954D0-F1E8-BC9A-14A1-A49C9365635C}"/>
              </a:ext>
            </a:extLst>
          </p:cNvPr>
          <p:cNvSpPr>
            <a:spLocks noGrp="1"/>
          </p:cNvSpPr>
          <p:nvPr>
            <p:ph type="ftr" sz="quarter" idx="11"/>
          </p:nvPr>
        </p:nvSpPr>
        <p:spPr/>
        <p:txBody>
          <a:bodyPr/>
          <a:lstStyle/>
          <a:p>
            <a:r>
              <a:rPr lang="en-US" dirty="0" smtClean="0"/>
              <a:t>Sous-</a:t>
            </a:r>
            <a:r>
              <a:rPr lang="en-US" dirty="0" err="1" smtClean="0"/>
              <a:t>thèmes</a:t>
            </a:r>
            <a:r>
              <a:rPr lang="en-US" dirty="0" smtClean="0"/>
              <a:t> </a:t>
            </a:r>
            <a:r>
              <a:rPr lang="en-US" dirty="0" smtClean="0"/>
              <a:t>: </a:t>
            </a:r>
          </a:p>
          <a:p>
            <a:r>
              <a:rPr lang="fr-FR" b="0" dirty="0"/>
              <a:t>4.1 Gestion des veilles, vigilances et alertes</a:t>
            </a:r>
            <a:endParaRPr lang="en-US" b="0" dirty="0"/>
          </a:p>
        </p:txBody>
      </p:sp>
      <p:sp>
        <p:nvSpPr>
          <p:cNvPr id="47" name="Espace réservé du pied de page 29">
            <a:extLst>
              <a:ext uri="{FF2B5EF4-FFF2-40B4-BE49-F238E27FC236}">
                <a16:creationId xmlns:a16="http://schemas.microsoft.com/office/drawing/2014/main" id="{D3434E79-A65F-A99C-4B77-9B29037F4446}"/>
              </a:ext>
            </a:extLst>
          </p:cNvPr>
          <p:cNvSpPr txBox="1">
            <a:spLocks/>
          </p:cNvSpPr>
          <p:nvPr/>
        </p:nvSpPr>
        <p:spPr>
          <a:xfrm>
            <a:off x="2988389" y="9979818"/>
            <a:ext cx="4070930"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 : </a:t>
            </a:r>
          </a:p>
          <a:p>
            <a:r>
              <a:rPr lang="en-US" dirty="0" smtClean="0">
                <a:latin typeface="Arial" panose="020B0604020202020204" pitchFamily="34" charset="0"/>
                <a:cs typeface="Arial" panose="020B0604020202020204" pitchFamily="34" charset="0"/>
              </a:rPr>
              <a:t>Principe 28 : </a:t>
            </a:r>
            <a:r>
              <a:rPr lang="en-US" dirty="0" err="1" smtClean="0">
                <a:latin typeface="Arial" panose="020B0604020202020204" pitchFamily="34" charset="0"/>
                <a:cs typeface="Arial" panose="020B0604020202020204" pitchFamily="34" charset="0"/>
              </a:rPr>
              <a:t>Gestion</a:t>
            </a:r>
            <a:r>
              <a:rPr lang="en-US" dirty="0" smtClean="0">
                <a:latin typeface="Arial" panose="020B0604020202020204" pitchFamily="34" charset="0"/>
                <a:cs typeface="Arial" panose="020B0604020202020204" pitchFamily="34" charset="0"/>
              </a:rPr>
              <a:t> des vigilances</a:t>
            </a:r>
            <a:endParaRPr lang="en-US" dirty="0">
              <a:latin typeface="Arial" panose="020B0604020202020204" pitchFamily="34" charset="0"/>
              <a:cs typeface="Arial" panose="020B0604020202020204" pitchFamily="34" charset="0"/>
            </a:endParaRPr>
          </a:p>
        </p:txBody>
      </p:sp>
      <p:sp>
        <p:nvSpPr>
          <p:cNvPr id="48" name="Espace réservé du contenu 2">
            <a:extLst>
              <a:ext uri="{FF2B5EF4-FFF2-40B4-BE49-F238E27FC236}">
                <a16:creationId xmlns:a16="http://schemas.microsoft.com/office/drawing/2014/main" id="{ED0E3B48-A700-5838-DBEB-054168CDB5CB}"/>
              </a:ext>
            </a:extLst>
          </p:cNvPr>
          <p:cNvSpPr txBox="1">
            <a:spLocks/>
          </p:cNvSpPr>
          <p:nvPr/>
        </p:nvSpPr>
        <p:spPr>
          <a:xfrm>
            <a:off x="507510" y="2477850"/>
            <a:ext cx="6731490" cy="1776414"/>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a:r>
              <a:rPr lang="fr-FR" dirty="0">
                <a:solidFill>
                  <a:schemeClr val="tx1"/>
                </a:solidFill>
                <a:latin typeface="Arial" panose="020B0604020202020204" pitchFamily="34" charset="0"/>
                <a:cs typeface="Arial" panose="020B0604020202020204" pitchFamily="34" charset="0"/>
              </a:rPr>
              <a:t>Pour participer à l’amélioration de la qualité et de la sécurité des produits de santé, des produits de la vie courante et des actes </a:t>
            </a:r>
            <a:r>
              <a:rPr lang="fr-FR" dirty="0" smtClean="0">
                <a:solidFill>
                  <a:schemeClr val="tx1"/>
                </a:solidFill>
                <a:latin typeface="Arial" panose="020B0604020202020204" pitchFamily="34" charset="0"/>
                <a:cs typeface="Arial" panose="020B0604020202020204" pitchFamily="34" charset="0"/>
              </a:rPr>
              <a:t>de </a:t>
            </a:r>
            <a:r>
              <a:rPr lang="fr-FR" dirty="0">
                <a:solidFill>
                  <a:schemeClr val="tx1"/>
                </a:solidFill>
                <a:latin typeface="Arial" panose="020B0604020202020204" pitchFamily="34" charset="0"/>
                <a:cs typeface="Arial" panose="020B0604020202020204" pitchFamily="34" charset="0"/>
              </a:rPr>
              <a:t>soins</a:t>
            </a:r>
            <a:r>
              <a:rPr lang="fr-FR" dirty="0" smtClean="0">
                <a:solidFill>
                  <a:schemeClr val="tx1"/>
                </a:solidFill>
                <a:latin typeface="Arial" panose="020B0604020202020204" pitchFamily="34" charset="0"/>
                <a:cs typeface="Arial" panose="020B0604020202020204" pitchFamily="34" charset="0"/>
              </a:rPr>
              <a:t>. </a:t>
            </a:r>
            <a:r>
              <a:rPr lang="fr-FR" b="1" dirty="0">
                <a:solidFill>
                  <a:schemeClr val="tx1"/>
                </a:solidFill>
                <a:latin typeface="Arial" panose="020B0604020202020204" pitchFamily="34" charset="0"/>
                <a:cs typeface="Arial" panose="020B0604020202020204" pitchFamily="34" charset="0"/>
              </a:rPr>
              <a:t>Pour certaines vigilances, il s’agit d’une obligation légale pour le pharmacien</a:t>
            </a:r>
            <a:r>
              <a:rPr lang="fr-FR" b="1" dirty="0" smtClean="0">
                <a:solidFill>
                  <a:schemeClr val="tx1"/>
                </a:solidFill>
                <a:latin typeface="Arial" panose="020B0604020202020204" pitchFamily="34" charset="0"/>
                <a:cs typeface="Arial" panose="020B0604020202020204" pitchFamily="34" charset="0"/>
              </a:rPr>
              <a:t>.</a:t>
            </a:r>
          </a:p>
          <a:p>
            <a:pPr algn="just"/>
            <a:endParaRPr lang="fr-FR" dirty="0" smtClean="0">
              <a:solidFill>
                <a:schemeClr val="tx1"/>
              </a:solidFill>
              <a:latin typeface="Arial" panose="020B0604020202020204" pitchFamily="34" charset="0"/>
              <a:cs typeface="Arial" panose="020B0604020202020204" pitchFamily="34" charset="0"/>
            </a:endParaRPr>
          </a:p>
          <a:p>
            <a:pPr algn="just"/>
            <a:r>
              <a:rPr lang="fr-FR" dirty="0" smtClean="0">
                <a:solidFill>
                  <a:schemeClr val="tx1"/>
                </a:solidFill>
                <a:latin typeface="Arial" panose="020B0604020202020204" pitchFamily="34" charset="0"/>
                <a:cs typeface="Arial" panose="020B0604020202020204" pitchFamily="34" charset="0"/>
              </a:rPr>
              <a:t>Grâce </a:t>
            </a:r>
            <a:r>
              <a:rPr lang="fr-FR" dirty="0">
                <a:solidFill>
                  <a:schemeClr val="tx1"/>
                </a:solidFill>
                <a:latin typeface="Arial" panose="020B0604020202020204" pitchFamily="34" charset="0"/>
                <a:cs typeface="Arial" panose="020B0604020202020204" pitchFamily="34" charset="0"/>
              </a:rPr>
              <a:t>aux signalements du pharmacien, les autorités sanitaires peuvent :</a:t>
            </a:r>
          </a:p>
          <a:p>
            <a:pPr marL="171450" indent="-171450" algn="just">
              <a:buClr>
                <a:srgbClr val="258BA4"/>
              </a:buClr>
              <a:buFont typeface="Wingdings" panose="05000000000000000000" pitchFamily="2" charset="2"/>
              <a:buChar char="l"/>
            </a:pPr>
            <a:r>
              <a:rPr lang="fr-FR" b="1" dirty="0">
                <a:solidFill>
                  <a:schemeClr val="tx1"/>
                </a:solidFill>
                <a:latin typeface="Arial" panose="020B0604020202020204" pitchFamily="34" charset="0"/>
                <a:cs typeface="Arial" panose="020B0604020202020204" pitchFamily="34" charset="0"/>
              </a:rPr>
              <a:t>Identifier de nouveaux risques </a:t>
            </a:r>
            <a:r>
              <a:rPr lang="fr-FR" dirty="0">
                <a:solidFill>
                  <a:schemeClr val="tx1"/>
                </a:solidFill>
                <a:latin typeface="Arial" panose="020B0604020202020204" pitchFamily="34" charset="0"/>
                <a:cs typeface="Arial" panose="020B0604020202020204" pitchFamily="34" charset="0"/>
              </a:rPr>
              <a:t>et </a:t>
            </a:r>
            <a:r>
              <a:rPr lang="fr-FR" b="1" dirty="0">
                <a:solidFill>
                  <a:schemeClr val="tx1"/>
                </a:solidFill>
                <a:latin typeface="Arial" panose="020B0604020202020204" pitchFamily="34" charset="0"/>
                <a:cs typeface="Arial" panose="020B0604020202020204" pitchFamily="34" charset="0"/>
              </a:rPr>
              <a:t>mieux connaître ceux qui sont déjà identifiés</a:t>
            </a:r>
            <a:r>
              <a:rPr lang="fr-FR" dirty="0">
                <a:solidFill>
                  <a:schemeClr val="tx1"/>
                </a:solidFill>
                <a:latin typeface="Arial" panose="020B0604020202020204" pitchFamily="34" charset="0"/>
                <a:cs typeface="Arial" panose="020B0604020202020204" pitchFamily="34" charset="0"/>
              </a:rPr>
              <a:t>,</a:t>
            </a:r>
          </a:p>
          <a:p>
            <a:pPr marL="171450" indent="-171450" algn="just">
              <a:buClr>
                <a:srgbClr val="258BA4"/>
              </a:buClr>
              <a:buFont typeface="Wingdings" panose="05000000000000000000" pitchFamily="2" charset="2"/>
              <a:buChar char="l"/>
            </a:pPr>
            <a:r>
              <a:rPr lang="fr-FR" b="1" dirty="0">
                <a:solidFill>
                  <a:schemeClr val="tx1"/>
                </a:solidFill>
                <a:latin typeface="Arial" panose="020B0604020202020204" pitchFamily="34" charset="0"/>
                <a:cs typeface="Arial" panose="020B0604020202020204" pitchFamily="34" charset="0"/>
              </a:rPr>
              <a:t>Mettre en œuvre des mesures pour prévenir ou limiter ces risques sanitaires</a:t>
            </a:r>
            <a:r>
              <a:rPr lang="fr-FR" dirty="0">
                <a:solidFill>
                  <a:schemeClr val="tx1"/>
                </a:solidFill>
                <a:latin typeface="Arial" panose="020B0604020202020204" pitchFamily="34" charset="0"/>
                <a:cs typeface="Arial" panose="020B0604020202020204" pitchFamily="34" charset="0"/>
              </a:rPr>
              <a:t>, par la diffusion de mises en garde ou le retrait du marché de certains produits.</a:t>
            </a:r>
          </a:p>
          <a:p>
            <a:pPr algn="just">
              <a:buClr>
                <a:srgbClr val="2C6672"/>
              </a:buClr>
            </a:pPr>
            <a:r>
              <a:rPr lang="fr-FR" b="1" dirty="0">
                <a:solidFill>
                  <a:schemeClr val="tx1"/>
                </a:solidFill>
                <a:latin typeface="Arial" panose="020B0604020202020204" pitchFamily="34" charset="0"/>
                <a:cs typeface="Arial" panose="020B0604020202020204" pitchFamily="34" charset="0"/>
              </a:rPr>
              <a:t>De par le volume de traitements qu’il délivre et du fait de sa compétence, le pharmacien est un acteur clé pour le signalement. Son rôle est prépondérant dans la surveillance des produits de santé.</a:t>
            </a:r>
          </a:p>
        </p:txBody>
      </p:sp>
      <p:grpSp>
        <p:nvGrpSpPr>
          <p:cNvPr id="66" name="Groupe 65">
            <a:extLst>
              <a:ext uri="{FF2B5EF4-FFF2-40B4-BE49-F238E27FC236}">
                <a16:creationId xmlns:a16="http://schemas.microsoft.com/office/drawing/2014/main" id="{9B992498-C5B4-B27E-FC66-A74B208603E1}"/>
              </a:ext>
            </a:extLst>
          </p:cNvPr>
          <p:cNvGrpSpPr/>
          <p:nvPr/>
        </p:nvGrpSpPr>
        <p:grpSpPr>
          <a:xfrm>
            <a:off x="360000" y="1976887"/>
            <a:ext cx="290053" cy="292100"/>
            <a:chOff x="225503" y="2443266"/>
            <a:chExt cx="290053" cy="292100"/>
          </a:xfrm>
        </p:grpSpPr>
        <p:cxnSp>
          <p:nvCxnSpPr>
            <p:cNvPr id="58" name="Connecteur droit 57">
              <a:extLst>
                <a:ext uri="{FF2B5EF4-FFF2-40B4-BE49-F238E27FC236}">
                  <a16:creationId xmlns:a16="http://schemas.microsoft.com/office/drawing/2014/main" id="{11A44A79-ABDA-C96B-FD50-500457ABEDE1}"/>
                </a:ext>
              </a:extLst>
            </p:cNvPr>
            <p:cNvCxnSpPr>
              <a:cxnSpLocks/>
            </p:cNvCxnSpPr>
            <p:nvPr/>
          </p:nvCxnSpPr>
          <p:spPr>
            <a:xfrm>
              <a:off x="225503" y="2443266"/>
              <a:ext cx="290053" cy="185496"/>
            </a:xfrm>
            <a:prstGeom prst="line">
              <a:avLst/>
            </a:prstGeom>
            <a:ln w="12700">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62" name="Connecteur droit 61">
              <a:extLst>
                <a:ext uri="{FF2B5EF4-FFF2-40B4-BE49-F238E27FC236}">
                  <a16:creationId xmlns:a16="http://schemas.microsoft.com/office/drawing/2014/main" id="{CCEDE5B1-3562-A804-982A-9D36E507189E}"/>
                </a:ext>
              </a:extLst>
            </p:cNvPr>
            <p:cNvCxnSpPr>
              <a:cxnSpLocks/>
            </p:cNvCxnSpPr>
            <p:nvPr/>
          </p:nvCxnSpPr>
          <p:spPr>
            <a:xfrm flipV="1">
              <a:off x="350588" y="2629157"/>
              <a:ext cx="158386" cy="106209"/>
            </a:xfrm>
            <a:prstGeom prst="line">
              <a:avLst/>
            </a:prstGeom>
            <a:ln w="12700">
              <a:solidFill>
                <a:schemeClr val="accent1"/>
              </a:solidFill>
            </a:ln>
          </p:spPr>
          <p:style>
            <a:lnRef idx="2">
              <a:schemeClr val="accent1"/>
            </a:lnRef>
            <a:fillRef idx="0">
              <a:schemeClr val="accent1"/>
            </a:fillRef>
            <a:effectRef idx="1">
              <a:schemeClr val="accent1"/>
            </a:effectRef>
            <a:fontRef idx="minor">
              <a:schemeClr val="tx1"/>
            </a:fontRef>
          </p:style>
        </p:cxnSp>
      </p:grpSp>
      <p:pic>
        <p:nvPicPr>
          <p:cNvPr id="8" name="Graphique 7">
            <a:extLst>
              <a:ext uri="{FF2B5EF4-FFF2-40B4-BE49-F238E27FC236}">
                <a16:creationId xmlns:a16="http://schemas.microsoft.com/office/drawing/2014/main" id="{59072EF2-A873-E90C-813B-91FCD58D7A12}"/>
              </a:ext>
            </a:extLst>
          </p:cNvPr>
          <p:cNvPicPr>
            <a:picLocks noChangeAspect="1"/>
          </p:cNvPicPr>
          <p:nvPr/>
        </p:nvPicPr>
        <p:blipFill>
          <a:blip r:embed="rId2">
            <a:extLst>
              <a:ext uri="{96DAC541-7B7A-43D3-8B79-37D633B846F1}">
                <asvg:svgBlip xmlns:asvg="http://schemas.microsoft.com/office/drawing/2016/SVG/main" xmlns="" r:embed="rId5"/>
              </a:ext>
            </a:extLst>
          </a:blip>
          <a:srcRect/>
          <a:stretch/>
        </p:blipFill>
        <p:spPr>
          <a:xfrm>
            <a:off x="183216" y="9954875"/>
            <a:ext cx="354876" cy="490067"/>
          </a:xfrm>
          <a:prstGeom prst="rect">
            <a:avLst/>
          </a:prstGeom>
        </p:spPr>
      </p:pic>
      <p:sp>
        <p:nvSpPr>
          <p:cNvPr id="21" name="Espace réservé du contenu 2">
            <a:extLst>
              <a:ext uri="{FF2B5EF4-FFF2-40B4-BE49-F238E27FC236}">
                <a16:creationId xmlns:a16="http://schemas.microsoft.com/office/drawing/2014/main" id="{99B637A2-4B20-94A9-1BC9-C0F1AA9A968E}"/>
              </a:ext>
            </a:extLst>
          </p:cNvPr>
          <p:cNvSpPr txBox="1">
            <a:spLocks/>
          </p:cNvSpPr>
          <p:nvPr/>
        </p:nvSpPr>
        <p:spPr>
          <a:xfrm>
            <a:off x="4133214" y="4914120"/>
            <a:ext cx="3043821" cy="1126025"/>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b="1" dirty="0" smtClean="0">
                <a:solidFill>
                  <a:schemeClr val="accent1"/>
                </a:solidFill>
                <a:latin typeface="Arial" panose="020B0604020202020204" pitchFamily="34" charset="0"/>
                <a:cs typeface="Arial" panose="020B0604020202020204" pitchFamily="34" charset="0"/>
              </a:rPr>
              <a:t>Qui déclare ?</a:t>
            </a:r>
            <a:endParaRPr lang="fr-FR" b="1" dirty="0">
              <a:solidFill>
                <a:schemeClr val="accent1"/>
              </a:solidFill>
              <a:latin typeface="Arial" panose="020B0604020202020204" pitchFamily="34" charset="0"/>
              <a:cs typeface="Arial" panose="020B0604020202020204" pitchFamily="34" charset="0"/>
            </a:endParaRPr>
          </a:p>
          <a:p>
            <a:pPr lvl="1" algn="just">
              <a:buClr>
                <a:schemeClr val="accent1"/>
              </a:buClr>
            </a:pPr>
            <a:r>
              <a:rPr lang="fr-FR" dirty="0" smtClean="0">
                <a:latin typeface="Arial" panose="020B0604020202020204" pitchFamily="34" charset="0"/>
                <a:cs typeface="Arial" panose="020B0604020202020204" pitchFamily="34" charset="0"/>
              </a:rPr>
              <a:t>Le </a:t>
            </a:r>
            <a:r>
              <a:rPr lang="fr-FR" dirty="0">
                <a:latin typeface="Arial" panose="020B0604020202020204" pitchFamily="34" charset="0"/>
                <a:cs typeface="Arial" panose="020B0604020202020204" pitchFamily="34" charset="0"/>
              </a:rPr>
              <a:t>pharmacien titulaire ou adjoint. </a:t>
            </a:r>
          </a:p>
          <a:p>
            <a:pPr lvl="1" algn="just">
              <a:buClr>
                <a:schemeClr val="accent1"/>
              </a:buClr>
            </a:pPr>
            <a:r>
              <a:rPr lang="fr-FR" dirty="0">
                <a:latin typeface="Arial" panose="020B0604020202020204" pitchFamily="34" charset="0"/>
                <a:cs typeface="Arial" panose="020B0604020202020204" pitchFamily="34" charset="0"/>
              </a:rPr>
              <a:t>Cependant il est de la responsabilité de tous les membres de l’équipe d’être attentifs aux retours des patients et d’envisager l’opportunité d’une déclaration</a:t>
            </a:r>
            <a:r>
              <a:rPr lang="fr-FR" b="1" dirty="0">
                <a:latin typeface="Arial" panose="020B0604020202020204" pitchFamily="34" charset="0"/>
                <a:cs typeface="Arial" panose="020B0604020202020204" pitchFamily="34" charset="0"/>
              </a:rPr>
              <a:t>.</a:t>
            </a:r>
          </a:p>
        </p:txBody>
      </p:sp>
      <p:grpSp>
        <p:nvGrpSpPr>
          <p:cNvPr id="22" name="Groupe 21">
            <a:extLst>
              <a:ext uri="{FF2B5EF4-FFF2-40B4-BE49-F238E27FC236}">
                <a16:creationId xmlns:a16="http://schemas.microsoft.com/office/drawing/2014/main" id="{5F053373-CF51-07C3-2150-ECA2396467E3}"/>
              </a:ext>
            </a:extLst>
          </p:cNvPr>
          <p:cNvGrpSpPr/>
          <p:nvPr/>
        </p:nvGrpSpPr>
        <p:grpSpPr>
          <a:xfrm>
            <a:off x="4131900" y="4580491"/>
            <a:ext cx="1140562" cy="211541"/>
            <a:chOff x="4820850" y="4231021"/>
            <a:chExt cx="1140562" cy="211541"/>
          </a:xfrm>
        </p:grpSpPr>
        <p:sp>
          <p:nvSpPr>
            <p:cNvPr id="23" name="Ellipse 22">
              <a:extLst>
                <a:ext uri="{FF2B5EF4-FFF2-40B4-BE49-F238E27FC236}">
                  <a16:creationId xmlns:a16="http://schemas.microsoft.com/office/drawing/2014/main" id="{CE95D1B7-0AB0-0817-FF74-84CE885DAC88}"/>
                </a:ext>
              </a:extLst>
            </p:cNvPr>
            <p:cNvSpPr/>
            <p:nvPr/>
          </p:nvSpPr>
          <p:spPr>
            <a:xfrm>
              <a:off x="5371514" y="4392162"/>
              <a:ext cx="50400" cy="50400"/>
            </a:xfrm>
            <a:prstGeom prst="ellipse">
              <a:avLst/>
            </a:prstGeom>
            <a:solidFill>
              <a:schemeClr val="accent1">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latin typeface="Arial" panose="020B0604020202020204" pitchFamily="34" charset="0"/>
                <a:cs typeface="Arial" panose="020B0604020202020204" pitchFamily="34" charset="0"/>
              </a:endParaRPr>
            </a:p>
          </p:txBody>
        </p:sp>
        <p:sp>
          <p:nvSpPr>
            <p:cNvPr id="24" name="Ellipse 23">
              <a:extLst>
                <a:ext uri="{FF2B5EF4-FFF2-40B4-BE49-F238E27FC236}">
                  <a16:creationId xmlns:a16="http://schemas.microsoft.com/office/drawing/2014/main" id="{723A1A03-9628-50E9-C149-F47FD7A77B77}"/>
                </a:ext>
              </a:extLst>
            </p:cNvPr>
            <p:cNvSpPr/>
            <p:nvPr/>
          </p:nvSpPr>
          <p:spPr>
            <a:xfrm>
              <a:off x="5371514" y="4328662"/>
              <a:ext cx="50400" cy="50400"/>
            </a:xfrm>
            <a:prstGeom prst="ellipse">
              <a:avLst/>
            </a:prstGeom>
            <a:solidFill>
              <a:schemeClr val="accent1">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25" name="Forme libre 24">
              <a:extLst>
                <a:ext uri="{FF2B5EF4-FFF2-40B4-BE49-F238E27FC236}">
                  <a16:creationId xmlns:a16="http://schemas.microsoft.com/office/drawing/2014/main" id="{94C9F8D6-CD47-6F35-EA4B-D8772CC587E0}"/>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sp>
        <p:nvSpPr>
          <p:cNvPr id="26" name="Espace réservé du contenu 2">
            <a:extLst>
              <a:ext uri="{FF2B5EF4-FFF2-40B4-BE49-F238E27FC236}">
                <a16:creationId xmlns:a16="http://schemas.microsoft.com/office/drawing/2014/main" id="{581DA95C-2AAC-F282-5903-B69EE437D426}"/>
              </a:ext>
            </a:extLst>
          </p:cNvPr>
          <p:cNvSpPr txBox="1">
            <a:spLocks/>
          </p:cNvSpPr>
          <p:nvPr/>
        </p:nvSpPr>
        <p:spPr>
          <a:xfrm>
            <a:off x="415192" y="4906829"/>
            <a:ext cx="3415251" cy="3020869"/>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5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5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5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b="1" dirty="0" smtClean="0">
                <a:solidFill>
                  <a:schemeClr val="accent1"/>
                </a:solidFill>
                <a:latin typeface="Arial" panose="020B0604020202020204" pitchFamily="34" charset="0"/>
                <a:cs typeface="Arial" panose="020B0604020202020204" pitchFamily="34" charset="0"/>
              </a:rPr>
              <a:t>Que faut il déclarer ?</a:t>
            </a:r>
          </a:p>
          <a:p>
            <a:pPr algn="just"/>
            <a:r>
              <a:rPr lang="fr-FR" b="1" dirty="0">
                <a:solidFill>
                  <a:schemeClr val="tx1"/>
                </a:solidFill>
                <a:latin typeface="Arial" panose="020B0604020202020204" pitchFamily="34" charset="0"/>
                <a:cs typeface="Arial" panose="020B0604020202020204" pitchFamily="34" charset="0"/>
              </a:rPr>
              <a:t>Tout événement sanitaire indésirable (aussi appelé effet indésirable) </a:t>
            </a:r>
            <a:r>
              <a:rPr lang="fr-FR" dirty="0">
                <a:solidFill>
                  <a:schemeClr val="tx1"/>
                </a:solidFill>
                <a:latin typeface="Arial" panose="020B0604020202020204" pitchFamily="34" charset="0"/>
                <a:cs typeface="Arial" panose="020B0604020202020204" pitchFamily="34" charset="0"/>
              </a:rPr>
              <a:t>suite à l’exposition à un produit délivré en pharmacie (médicament, DM, DM-DIV, produit cosmétique…).</a:t>
            </a:r>
          </a:p>
          <a:p>
            <a:pPr lvl="1" algn="just">
              <a:buClr>
                <a:schemeClr val="accent1"/>
              </a:buClr>
            </a:pPr>
            <a:r>
              <a:rPr lang="fr-FR" dirty="0">
                <a:latin typeface="Arial" panose="020B0604020202020204" pitchFamily="34" charset="0"/>
                <a:cs typeface="Arial" panose="020B0604020202020204" pitchFamily="34" charset="0"/>
              </a:rPr>
              <a:t>L’événement indésirable peut être consécutif aux conditions d’utilisation du produit : consommation inappropriée (mésusage, addiction), excessive (abus, surdosage)…</a:t>
            </a:r>
          </a:p>
          <a:p>
            <a:pPr lvl="1" algn="just">
              <a:buClr>
                <a:schemeClr val="accent1"/>
              </a:buClr>
            </a:pPr>
            <a:r>
              <a:rPr lang="fr-FR" dirty="0">
                <a:latin typeface="Arial" panose="020B0604020202020204" pitchFamily="34" charset="0"/>
                <a:cs typeface="Arial" panose="020B0604020202020204" pitchFamily="34" charset="0"/>
              </a:rPr>
              <a:t>L’événement indésirable peut être déjà connu et inscrit dans la notice ou le mode </a:t>
            </a:r>
            <a:r>
              <a:rPr lang="fr-FR" dirty="0" smtClean="0">
                <a:latin typeface="Arial" panose="020B0604020202020204" pitchFamily="34" charset="0"/>
                <a:cs typeface="Arial" panose="020B0604020202020204" pitchFamily="34" charset="0"/>
              </a:rPr>
              <a:t>d’emploi</a:t>
            </a:r>
            <a:endParaRPr lang="fr-FR" dirty="0">
              <a:latin typeface="Arial" panose="020B0604020202020204" pitchFamily="34" charset="0"/>
              <a:cs typeface="Arial" panose="020B0604020202020204" pitchFamily="34" charset="0"/>
            </a:endParaRPr>
          </a:p>
        </p:txBody>
      </p:sp>
      <p:grpSp>
        <p:nvGrpSpPr>
          <p:cNvPr id="27" name="Groupe 26">
            <a:extLst>
              <a:ext uri="{FF2B5EF4-FFF2-40B4-BE49-F238E27FC236}">
                <a16:creationId xmlns:a16="http://schemas.microsoft.com/office/drawing/2014/main" id="{F82BB1CB-DF40-F648-99EB-AA78C04A3457}"/>
              </a:ext>
            </a:extLst>
          </p:cNvPr>
          <p:cNvGrpSpPr/>
          <p:nvPr/>
        </p:nvGrpSpPr>
        <p:grpSpPr>
          <a:xfrm>
            <a:off x="410959" y="4559807"/>
            <a:ext cx="1140562" cy="211541"/>
            <a:chOff x="4820850" y="4231021"/>
            <a:chExt cx="1140562" cy="211541"/>
          </a:xfrm>
        </p:grpSpPr>
        <p:sp>
          <p:nvSpPr>
            <p:cNvPr id="28" name="Ellipse 27">
              <a:extLst>
                <a:ext uri="{FF2B5EF4-FFF2-40B4-BE49-F238E27FC236}">
                  <a16:creationId xmlns:a16="http://schemas.microsoft.com/office/drawing/2014/main" id="{F4E82829-7076-E11B-097E-4EF9AC9F3477}"/>
                </a:ext>
              </a:extLst>
            </p:cNvPr>
            <p:cNvSpPr/>
            <p:nvPr/>
          </p:nvSpPr>
          <p:spPr>
            <a:xfrm>
              <a:off x="5371514" y="4392162"/>
              <a:ext cx="50400" cy="50400"/>
            </a:xfrm>
            <a:prstGeom prst="ellipse">
              <a:avLst/>
            </a:prstGeom>
            <a:solidFill>
              <a:schemeClr val="accent1">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latin typeface="Arial" panose="020B0604020202020204" pitchFamily="34" charset="0"/>
                <a:cs typeface="Arial" panose="020B0604020202020204" pitchFamily="34" charset="0"/>
              </a:endParaRPr>
            </a:p>
          </p:txBody>
        </p:sp>
        <p:sp>
          <p:nvSpPr>
            <p:cNvPr id="31" name="Ellipse 30">
              <a:extLst>
                <a:ext uri="{FF2B5EF4-FFF2-40B4-BE49-F238E27FC236}">
                  <a16:creationId xmlns:a16="http://schemas.microsoft.com/office/drawing/2014/main" id="{A654D94E-C077-6737-42CD-D6258D36A3CB}"/>
                </a:ext>
              </a:extLst>
            </p:cNvPr>
            <p:cNvSpPr/>
            <p:nvPr/>
          </p:nvSpPr>
          <p:spPr>
            <a:xfrm>
              <a:off x="5371514" y="4328662"/>
              <a:ext cx="50400" cy="50400"/>
            </a:xfrm>
            <a:prstGeom prst="ellipse">
              <a:avLst/>
            </a:prstGeom>
            <a:solidFill>
              <a:schemeClr val="accent1">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32" name="Forme libre 31">
              <a:extLst>
                <a:ext uri="{FF2B5EF4-FFF2-40B4-BE49-F238E27FC236}">
                  <a16:creationId xmlns:a16="http://schemas.microsoft.com/office/drawing/2014/main" id="{27522E9C-7FAC-BE8C-8B16-DA1D69C3A986}"/>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sp>
        <p:nvSpPr>
          <p:cNvPr id="9" name="Rectangle 8"/>
          <p:cNvSpPr/>
          <p:nvPr/>
        </p:nvSpPr>
        <p:spPr>
          <a:xfrm>
            <a:off x="410958" y="7051824"/>
            <a:ext cx="3419485" cy="1107996"/>
          </a:xfrm>
          <a:prstGeom prst="rect">
            <a:avLst/>
          </a:prstGeom>
          <a:ln w="28575">
            <a:solidFill>
              <a:schemeClr val="accent1"/>
            </a:solidFill>
          </a:ln>
        </p:spPr>
        <p:txBody>
          <a:bodyPr wrap="square">
            <a:spAutoFit/>
          </a:bodyPr>
          <a:lstStyle/>
          <a:p>
            <a:pPr algn="just"/>
            <a:r>
              <a:rPr lang="fr-FR" sz="1100" b="1" dirty="0">
                <a:latin typeface="Arial" panose="020B0604020202020204" pitchFamily="34" charset="0"/>
                <a:cs typeface="Arial" panose="020B0604020202020204" pitchFamily="34" charset="0"/>
              </a:rPr>
              <a:t>Il n’y a pas de mauvaise déclaration ou de déclaration inutile. </a:t>
            </a:r>
            <a:r>
              <a:rPr lang="fr-FR" sz="1100" dirty="0">
                <a:latin typeface="Arial" panose="020B0604020202020204" pitchFamily="34" charset="0"/>
                <a:cs typeface="Arial" panose="020B0604020202020204" pitchFamily="34" charset="0"/>
              </a:rPr>
              <a:t>Tout élément relevé peut être susceptible d’amener à l’identification de risques méconnus jusqu’alors. Les incidents collectés font notamment l’objet d’une analyse statistique d’où l’importance de la multiplicité des déclarations.</a:t>
            </a:r>
          </a:p>
        </p:txBody>
      </p:sp>
      <p:sp>
        <p:nvSpPr>
          <p:cNvPr id="33" name="Espace réservé du contenu 2">
            <a:extLst>
              <a:ext uri="{FF2B5EF4-FFF2-40B4-BE49-F238E27FC236}">
                <a16:creationId xmlns:a16="http://schemas.microsoft.com/office/drawing/2014/main" id="{99B637A2-4B20-94A9-1BC9-C0F1AA9A968E}"/>
              </a:ext>
            </a:extLst>
          </p:cNvPr>
          <p:cNvSpPr txBox="1">
            <a:spLocks/>
          </p:cNvSpPr>
          <p:nvPr/>
        </p:nvSpPr>
        <p:spPr>
          <a:xfrm>
            <a:off x="4133214" y="6637987"/>
            <a:ext cx="3043821" cy="1638293"/>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b="1" dirty="0" smtClean="0">
                <a:solidFill>
                  <a:schemeClr val="accent1"/>
                </a:solidFill>
                <a:latin typeface="Arial" panose="020B0604020202020204" pitchFamily="34" charset="0"/>
                <a:cs typeface="Arial" panose="020B0604020202020204" pitchFamily="34" charset="0"/>
              </a:rPr>
              <a:t>A qui déclarer ?</a:t>
            </a:r>
            <a:endParaRPr lang="fr-FR" b="1" dirty="0">
              <a:solidFill>
                <a:schemeClr val="accent1"/>
              </a:solidFill>
              <a:latin typeface="Arial" panose="020B0604020202020204" pitchFamily="34" charset="0"/>
              <a:cs typeface="Arial" panose="020B0604020202020204" pitchFamily="34" charset="0"/>
            </a:endParaRPr>
          </a:p>
          <a:p>
            <a:pPr lvl="1" algn="just">
              <a:buClr>
                <a:schemeClr val="accent1"/>
              </a:buClr>
            </a:pPr>
            <a:r>
              <a:rPr lang="fr-FR" dirty="0">
                <a:latin typeface="Arial" panose="020B0604020202020204" pitchFamily="34" charset="0"/>
                <a:cs typeface="Arial" panose="020B0604020202020204" pitchFamily="34" charset="0"/>
              </a:rPr>
              <a:t>Les autorités sanitaires en charge de la surveillance des produits de santé sont destinataires des déclarations (ANSM, ANSES).</a:t>
            </a:r>
          </a:p>
          <a:p>
            <a:pPr lvl="1" algn="just">
              <a:buClr>
                <a:schemeClr val="accent1"/>
              </a:buClr>
            </a:pPr>
            <a:r>
              <a:rPr lang="fr-FR" dirty="0">
                <a:latin typeface="Arial" panose="020B0604020202020204" pitchFamily="34" charset="0"/>
                <a:cs typeface="Arial" panose="020B0604020202020204" pitchFamily="34" charset="0"/>
              </a:rPr>
              <a:t>L’objectif premier n’est pas d’informer le fabriquant mais celui-ci peut cependant être contacté en complément de la déclaration officielle.</a:t>
            </a:r>
          </a:p>
        </p:txBody>
      </p:sp>
      <p:grpSp>
        <p:nvGrpSpPr>
          <p:cNvPr id="34" name="Groupe 33">
            <a:extLst>
              <a:ext uri="{FF2B5EF4-FFF2-40B4-BE49-F238E27FC236}">
                <a16:creationId xmlns:a16="http://schemas.microsoft.com/office/drawing/2014/main" id="{5F053373-CF51-07C3-2150-ECA2396467E3}"/>
              </a:ext>
            </a:extLst>
          </p:cNvPr>
          <p:cNvGrpSpPr/>
          <p:nvPr/>
        </p:nvGrpSpPr>
        <p:grpSpPr>
          <a:xfrm>
            <a:off x="4131900" y="6308241"/>
            <a:ext cx="1140562" cy="211541"/>
            <a:chOff x="4820850" y="4231021"/>
            <a:chExt cx="1140562" cy="211541"/>
          </a:xfrm>
        </p:grpSpPr>
        <p:sp>
          <p:nvSpPr>
            <p:cNvPr id="35" name="Ellipse 34">
              <a:extLst>
                <a:ext uri="{FF2B5EF4-FFF2-40B4-BE49-F238E27FC236}">
                  <a16:creationId xmlns:a16="http://schemas.microsoft.com/office/drawing/2014/main" id="{CE95D1B7-0AB0-0817-FF74-84CE885DAC88}"/>
                </a:ext>
              </a:extLst>
            </p:cNvPr>
            <p:cNvSpPr/>
            <p:nvPr/>
          </p:nvSpPr>
          <p:spPr>
            <a:xfrm>
              <a:off x="5371514" y="4392162"/>
              <a:ext cx="50400" cy="50400"/>
            </a:xfrm>
            <a:prstGeom prst="ellipse">
              <a:avLst/>
            </a:prstGeom>
            <a:solidFill>
              <a:schemeClr val="accent1">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latin typeface="Arial" panose="020B0604020202020204" pitchFamily="34" charset="0"/>
                <a:cs typeface="Arial" panose="020B0604020202020204" pitchFamily="34" charset="0"/>
              </a:endParaRPr>
            </a:p>
          </p:txBody>
        </p:sp>
        <p:sp>
          <p:nvSpPr>
            <p:cNvPr id="36" name="Ellipse 35">
              <a:extLst>
                <a:ext uri="{FF2B5EF4-FFF2-40B4-BE49-F238E27FC236}">
                  <a16:creationId xmlns:a16="http://schemas.microsoft.com/office/drawing/2014/main" id="{723A1A03-9628-50E9-C149-F47FD7A77B77}"/>
                </a:ext>
              </a:extLst>
            </p:cNvPr>
            <p:cNvSpPr/>
            <p:nvPr/>
          </p:nvSpPr>
          <p:spPr>
            <a:xfrm>
              <a:off x="5371514" y="4328662"/>
              <a:ext cx="50400" cy="50400"/>
            </a:xfrm>
            <a:prstGeom prst="ellipse">
              <a:avLst/>
            </a:prstGeom>
            <a:solidFill>
              <a:schemeClr val="accent1">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37" name="Forme libre 36">
              <a:extLst>
                <a:ext uri="{FF2B5EF4-FFF2-40B4-BE49-F238E27FC236}">
                  <a16:creationId xmlns:a16="http://schemas.microsoft.com/office/drawing/2014/main" id="{94C9F8D6-CD47-6F35-EA4B-D8772CC587E0}"/>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sp>
        <p:nvSpPr>
          <p:cNvPr id="38" name="Espace réservé du contenu 2">
            <a:extLst>
              <a:ext uri="{FF2B5EF4-FFF2-40B4-BE49-F238E27FC236}">
                <a16:creationId xmlns:a16="http://schemas.microsoft.com/office/drawing/2014/main" id="{99B637A2-4B20-94A9-1BC9-C0F1AA9A968E}"/>
              </a:ext>
            </a:extLst>
          </p:cNvPr>
          <p:cNvSpPr txBox="1">
            <a:spLocks/>
          </p:cNvSpPr>
          <p:nvPr/>
        </p:nvSpPr>
        <p:spPr>
          <a:xfrm>
            <a:off x="410958" y="8872453"/>
            <a:ext cx="4372965" cy="745519"/>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b="1" dirty="0" smtClean="0">
                <a:solidFill>
                  <a:schemeClr val="accent1"/>
                </a:solidFill>
                <a:latin typeface="Arial" panose="020B0604020202020204" pitchFamily="34" charset="0"/>
                <a:cs typeface="Arial" panose="020B0604020202020204" pitchFamily="34" charset="0"/>
              </a:rPr>
              <a:t>Comment déclarer ?</a:t>
            </a:r>
            <a:endParaRPr lang="fr-FR" b="1" dirty="0">
              <a:solidFill>
                <a:schemeClr val="accent1"/>
              </a:solidFill>
              <a:latin typeface="Arial" panose="020B0604020202020204" pitchFamily="34" charset="0"/>
              <a:cs typeface="Arial" panose="020B0604020202020204" pitchFamily="34" charset="0"/>
            </a:endParaRPr>
          </a:p>
          <a:p>
            <a:pPr lvl="0" algn="just"/>
            <a:r>
              <a:rPr lang="fr-FR" dirty="0">
                <a:solidFill>
                  <a:schemeClr val="tx1"/>
                </a:solidFill>
                <a:latin typeface="Arial" panose="020B0604020202020204" pitchFamily="34" charset="0"/>
                <a:cs typeface="Arial" panose="020B0604020202020204" pitchFamily="34" charset="0"/>
              </a:rPr>
              <a:t>Depuis le 13 mars 2017, les professionnels de santé et les usagers peuvent signaler en quelques clics aux autorités sanitaires tout événement indésirable sur le site </a:t>
            </a:r>
            <a:r>
              <a:rPr lang="fr-FR" b="1" u="sng" dirty="0">
                <a:solidFill>
                  <a:schemeClr val="tx1"/>
                </a:solidFill>
                <a:latin typeface="Arial" panose="020B0604020202020204" pitchFamily="34" charset="0"/>
                <a:cs typeface="Arial" panose="020B0604020202020204" pitchFamily="34" charset="0"/>
              </a:rPr>
              <a:t>signalement-sante.gouv.fr</a:t>
            </a:r>
            <a:endParaRPr lang="fr-FR" b="1" dirty="0">
              <a:solidFill>
                <a:schemeClr val="tx1"/>
              </a:solidFill>
              <a:latin typeface="Arial" panose="020B0604020202020204" pitchFamily="34" charset="0"/>
              <a:cs typeface="Arial" panose="020B0604020202020204" pitchFamily="34" charset="0"/>
            </a:endParaRPr>
          </a:p>
        </p:txBody>
      </p:sp>
      <p:grpSp>
        <p:nvGrpSpPr>
          <p:cNvPr id="39" name="Groupe 38">
            <a:extLst>
              <a:ext uri="{FF2B5EF4-FFF2-40B4-BE49-F238E27FC236}">
                <a16:creationId xmlns:a16="http://schemas.microsoft.com/office/drawing/2014/main" id="{5F053373-CF51-07C3-2150-ECA2396467E3}"/>
              </a:ext>
            </a:extLst>
          </p:cNvPr>
          <p:cNvGrpSpPr/>
          <p:nvPr/>
        </p:nvGrpSpPr>
        <p:grpSpPr>
          <a:xfrm>
            <a:off x="409645" y="8542706"/>
            <a:ext cx="1140562" cy="211541"/>
            <a:chOff x="4820850" y="4231021"/>
            <a:chExt cx="1140562" cy="211541"/>
          </a:xfrm>
        </p:grpSpPr>
        <p:sp>
          <p:nvSpPr>
            <p:cNvPr id="40" name="Ellipse 39">
              <a:extLst>
                <a:ext uri="{FF2B5EF4-FFF2-40B4-BE49-F238E27FC236}">
                  <a16:creationId xmlns:a16="http://schemas.microsoft.com/office/drawing/2014/main" id="{CE95D1B7-0AB0-0817-FF74-84CE885DAC88}"/>
                </a:ext>
              </a:extLst>
            </p:cNvPr>
            <p:cNvSpPr/>
            <p:nvPr/>
          </p:nvSpPr>
          <p:spPr>
            <a:xfrm>
              <a:off x="5371514" y="4392162"/>
              <a:ext cx="50400" cy="50400"/>
            </a:xfrm>
            <a:prstGeom prst="ellipse">
              <a:avLst/>
            </a:prstGeom>
            <a:solidFill>
              <a:schemeClr val="accent1">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latin typeface="Arial" panose="020B0604020202020204" pitchFamily="34" charset="0"/>
                <a:cs typeface="Arial" panose="020B0604020202020204" pitchFamily="34" charset="0"/>
              </a:endParaRPr>
            </a:p>
          </p:txBody>
        </p:sp>
        <p:sp>
          <p:nvSpPr>
            <p:cNvPr id="41" name="Ellipse 40">
              <a:extLst>
                <a:ext uri="{FF2B5EF4-FFF2-40B4-BE49-F238E27FC236}">
                  <a16:creationId xmlns:a16="http://schemas.microsoft.com/office/drawing/2014/main" id="{723A1A03-9628-50E9-C149-F47FD7A77B77}"/>
                </a:ext>
              </a:extLst>
            </p:cNvPr>
            <p:cNvSpPr/>
            <p:nvPr/>
          </p:nvSpPr>
          <p:spPr>
            <a:xfrm>
              <a:off x="5371514" y="4328662"/>
              <a:ext cx="50400" cy="50400"/>
            </a:xfrm>
            <a:prstGeom prst="ellipse">
              <a:avLst/>
            </a:prstGeom>
            <a:solidFill>
              <a:schemeClr val="accent1">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42" name="Forme libre 41">
              <a:extLst>
                <a:ext uri="{FF2B5EF4-FFF2-40B4-BE49-F238E27FC236}">
                  <a16:creationId xmlns:a16="http://schemas.microsoft.com/office/drawing/2014/main" id="{94C9F8D6-CD47-6F35-EA4B-D8772CC587E0}"/>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sp>
        <p:nvSpPr>
          <p:cNvPr id="43" name="ZoneTexte 42">
            <a:extLst>
              <a:ext uri="{FF2B5EF4-FFF2-40B4-BE49-F238E27FC236}">
                <a16:creationId xmlns:a16="http://schemas.microsoft.com/office/drawing/2014/main" id="{B8DCBB26-EA07-D54D-B863-EF86E3191154}"/>
              </a:ext>
            </a:extLst>
          </p:cNvPr>
          <p:cNvSpPr txBox="1"/>
          <p:nvPr/>
        </p:nvSpPr>
        <p:spPr>
          <a:xfrm>
            <a:off x="5486400" y="8872453"/>
            <a:ext cx="1737112" cy="745519"/>
          </a:xfrm>
          <a:prstGeom prst="rect">
            <a:avLst/>
          </a:prstGeom>
          <a:noFill/>
          <a:ln w="9525">
            <a:solidFill>
              <a:schemeClr val="accent1"/>
            </a:solidFill>
          </a:ln>
        </p:spPr>
        <p:txBody>
          <a:bodyPr wrap="square" lIns="180000" tIns="108000" anchor="b">
            <a:noAutofit/>
          </a:bodyPr>
          <a:lstStyle/>
          <a:p>
            <a:r>
              <a:rPr lang="fr-FR" sz="1100" b="1" dirty="0">
                <a:solidFill>
                  <a:schemeClr val="accent1"/>
                </a:solidFill>
                <a:latin typeface="Arial" panose="020B0604020202020204" pitchFamily="34" charset="0"/>
                <a:cs typeface="Arial" panose="020B0604020202020204" pitchFamily="34" charset="0"/>
              </a:rPr>
              <a:t>Références </a:t>
            </a:r>
            <a:r>
              <a:rPr lang="fr-FR" sz="1100" b="1" dirty="0" smtClean="0">
                <a:solidFill>
                  <a:schemeClr val="accent1"/>
                </a:solidFill>
                <a:latin typeface="Arial" panose="020B0604020202020204" pitchFamily="34" charset="0"/>
                <a:cs typeface="Arial" panose="020B0604020202020204" pitchFamily="34" charset="0"/>
              </a:rPr>
              <a:t>: </a:t>
            </a:r>
          </a:p>
          <a:p>
            <a:pPr algn="just"/>
            <a:r>
              <a:rPr lang="fr-FR" sz="1100" dirty="0" smtClean="0">
                <a:latin typeface="Arial" panose="020B0604020202020204" pitchFamily="34" charset="0"/>
                <a:cs typeface="Arial" panose="020B0604020202020204" pitchFamily="34" charset="0"/>
              </a:rPr>
              <a:t>Bonnes </a:t>
            </a:r>
            <a:r>
              <a:rPr lang="fr-FR" sz="1100" dirty="0">
                <a:latin typeface="Arial" panose="020B0604020202020204" pitchFamily="34" charset="0"/>
                <a:cs typeface="Arial" panose="020B0604020202020204" pitchFamily="34" charset="0"/>
              </a:rPr>
              <a:t>Pratiques de Pharmacovigilance (texte officiel)</a:t>
            </a:r>
          </a:p>
        </p:txBody>
      </p:sp>
    </p:spTree>
    <p:extLst>
      <p:ext uri="{BB962C8B-B14F-4D97-AF65-F5344CB8AC3E}">
        <p14:creationId xmlns:p14="http://schemas.microsoft.com/office/powerpoint/2010/main" val="34413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B0EB0-AD3B-C866-2814-31C4B3C5E94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64DD5E1-9C80-E60B-7B3E-E00628A6D600}"/>
              </a:ext>
            </a:extLst>
          </p:cNvPr>
          <p:cNvSpPr>
            <a:spLocks noGrp="1"/>
          </p:cNvSpPr>
          <p:nvPr>
            <p:ph type="title"/>
          </p:nvPr>
        </p:nvSpPr>
        <p:spPr>
          <a:xfrm>
            <a:off x="360000" y="396000"/>
            <a:ext cx="5929058" cy="499917"/>
          </a:xfrm>
        </p:spPr>
        <p:txBody>
          <a:bodyPr/>
          <a:lstStyle/>
          <a:p>
            <a:r>
              <a:rPr lang="fr-FR" dirty="0"/>
              <a:t>mémo</a:t>
            </a:r>
          </a:p>
        </p:txBody>
      </p:sp>
      <p:sp>
        <p:nvSpPr>
          <p:cNvPr id="4" name="Espace réservé du numéro de diapositive 3">
            <a:extLst>
              <a:ext uri="{FF2B5EF4-FFF2-40B4-BE49-F238E27FC236}">
                <a16:creationId xmlns:a16="http://schemas.microsoft.com/office/drawing/2014/main" id="{7020B98D-C35E-1BE7-D3C3-CAE18BD1FEC5}"/>
              </a:ext>
            </a:extLst>
          </p:cNvPr>
          <p:cNvSpPr>
            <a:spLocks noGrp="1"/>
          </p:cNvSpPr>
          <p:nvPr>
            <p:ph type="sldNum" sz="quarter" idx="12"/>
          </p:nvPr>
        </p:nvSpPr>
        <p:spPr/>
        <p:txBody>
          <a:bodyPr/>
          <a:lstStyle/>
          <a:p>
            <a:fld id="{48F63A3B-78C7-47BE-AE5E-E10140E04643}" type="slidenum">
              <a:rPr lang="en-US" smtClean="0"/>
              <a:pPr/>
              <a:t>2</a:t>
            </a:fld>
            <a:r>
              <a:rPr lang="en-US" dirty="0"/>
              <a:t>/2</a:t>
            </a:r>
          </a:p>
        </p:txBody>
      </p:sp>
      <p:sp>
        <p:nvSpPr>
          <p:cNvPr id="5" name="Espace réservé du texte 4">
            <a:extLst>
              <a:ext uri="{FF2B5EF4-FFF2-40B4-BE49-F238E27FC236}">
                <a16:creationId xmlns:a16="http://schemas.microsoft.com/office/drawing/2014/main" id="{95A451F5-2E7A-61AC-2D5A-B14387588359}"/>
              </a:ext>
            </a:extLst>
          </p:cNvPr>
          <p:cNvSpPr>
            <a:spLocks noGrp="1"/>
          </p:cNvSpPr>
          <p:nvPr>
            <p:ph type="body" sz="quarter" idx="13"/>
          </p:nvPr>
        </p:nvSpPr>
        <p:spPr/>
        <p:txBody>
          <a:bodyPr/>
          <a:lstStyle/>
          <a:p>
            <a:r>
              <a:rPr lang="fr-FR" b="1" dirty="0"/>
              <a:t>M.13 </a:t>
            </a:r>
            <a:r>
              <a:rPr lang="fr-FR" dirty="0"/>
              <a:t>Les vigilances à l'officine</a:t>
            </a:r>
          </a:p>
        </p:txBody>
      </p:sp>
      <p:sp>
        <p:nvSpPr>
          <p:cNvPr id="6" name="Espace réservé du texte 5">
            <a:extLst>
              <a:ext uri="{FF2B5EF4-FFF2-40B4-BE49-F238E27FC236}">
                <a16:creationId xmlns:a16="http://schemas.microsoft.com/office/drawing/2014/main" id="{D76547D4-1EFE-2F55-F077-BB55E895FA36}"/>
              </a:ext>
            </a:extLst>
          </p:cNvPr>
          <p:cNvSpPr>
            <a:spLocks noGrp="1"/>
          </p:cNvSpPr>
          <p:nvPr>
            <p:ph type="body" sz="quarter" idx="14"/>
          </p:nvPr>
        </p:nvSpPr>
        <p:spPr/>
        <p:txBody>
          <a:bodyPr/>
          <a:lstStyle/>
          <a:p>
            <a:r>
              <a:rPr lang="fr-FR" dirty="0"/>
              <a:t>Pharmacie :</a:t>
            </a:r>
          </a:p>
        </p:txBody>
      </p:sp>
      <p:sp>
        <p:nvSpPr>
          <p:cNvPr id="7" name="Espace réservé du texte 6">
            <a:extLst>
              <a:ext uri="{FF2B5EF4-FFF2-40B4-BE49-F238E27FC236}">
                <a16:creationId xmlns:a16="http://schemas.microsoft.com/office/drawing/2014/main" id="{3F833AC8-DDE9-6665-AF9B-353D4B93F06D}"/>
              </a:ext>
            </a:extLst>
          </p:cNvPr>
          <p:cNvSpPr>
            <a:spLocks noGrp="1"/>
          </p:cNvSpPr>
          <p:nvPr>
            <p:ph type="body" sz="quarter" idx="15"/>
          </p:nvPr>
        </p:nvSpPr>
        <p:spPr/>
        <p:txBody>
          <a:bodyPr/>
          <a:lstStyle/>
          <a:p>
            <a:r>
              <a:rPr lang="fr-FR" b="0" dirty="0"/>
              <a:t>Personnaliser l’en-tête</a:t>
            </a:r>
          </a:p>
        </p:txBody>
      </p:sp>
      <p:sp>
        <p:nvSpPr>
          <p:cNvPr id="29" name="Espace réservé de la date 28">
            <a:extLst>
              <a:ext uri="{FF2B5EF4-FFF2-40B4-BE49-F238E27FC236}">
                <a16:creationId xmlns:a16="http://schemas.microsoft.com/office/drawing/2014/main" id="{0F868B09-AFAB-BA69-2090-C8045BD2052F}"/>
              </a:ext>
            </a:extLst>
          </p:cNvPr>
          <p:cNvSpPr>
            <a:spLocks noGrp="1"/>
          </p:cNvSpPr>
          <p:nvPr>
            <p:ph type="dt" sz="half" idx="10"/>
          </p:nvPr>
        </p:nvSpPr>
        <p:spPr/>
        <p:txBody>
          <a:bodyPr/>
          <a:lstStyle/>
          <a:p>
            <a:r>
              <a:rPr lang="fr-FR" dirty="0"/>
              <a:t>Version 2.2 </a:t>
            </a:r>
            <a:r>
              <a:rPr lang="fr-FR" dirty="0">
                <a:solidFill>
                  <a:schemeClr val="tx1"/>
                </a:solidFill>
              </a:rPr>
              <a:t>/</a:t>
            </a:r>
            <a:r>
              <a:rPr lang="fr-FR" dirty="0"/>
              <a:t> Mois année </a:t>
            </a:r>
            <a:endParaRPr lang="en-US" dirty="0"/>
          </a:p>
        </p:txBody>
      </p:sp>
      <p:pic>
        <p:nvPicPr>
          <p:cNvPr id="8" name="Graphique 7">
            <a:extLst>
              <a:ext uri="{FF2B5EF4-FFF2-40B4-BE49-F238E27FC236}">
                <a16:creationId xmlns:a16="http://schemas.microsoft.com/office/drawing/2014/main" id="{C9C1A2D4-7932-844F-A8E2-7164AF2714E1}"/>
              </a:ext>
            </a:extLst>
          </p:cNvPr>
          <p:cNvPicPr>
            <a:picLocks noChangeAspect="1"/>
          </p:cNvPicPr>
          <p:nvPr/>
        </p:nvPicPr>
        <p:blipFill>
          <a:blip r:embed="rId2">
            <a:extLst>
              <a:ext uri="{96DAC541-7B7A-43D3-8B79-37D633B846F1}">
                <asvg:svgBlip xmlns:asvg="http://schemas.microsoft.com/office/drawing/2016/SVG/main" xmlns="" r:embed="rId7"/>
              </a:ext>
            </a:extLst>
          </a:blip>
          <a:srcRect/>
          <a:stretch/>
        </p:blipFill>
        <p:spPr>
          <a:xfrm>
            <a:off x="183216" y="9954875"/>
            <a:ext cx="354876" cy="490067"/>
          </a:xfrm>
          <a:prstGeom prst="rect">
            <a:avLst/>
          </a:prstGeom>
        </p:spPr>
      </p:pic>
      <p:sp>
        <p:nvSpPr>
          <p:cNvPr id="23" name="Rectangle 22">
            <a:extLst>
              <a:ext uri="{FF2B5EF4-FFF2-40B4-BE49-F238E27FC236}">
                <a16:creationId xmlns:a16="http://schemas.microsoft.com/office/drawing/2014/main" id="{05DB18DC-ABF6-44CF-AAD1-47BF4954821C}"/>
              </a:ext>
            </a:extLst>
          </p:cNvPr>
          <p:cNvSpPr/>
          <p:nvPr/>
        </p:nvSpPr>
        <p:spPr>
          <a:xfrm>
            <a:off x="369252" y="2273972"/>
            <a:ext cx="6854260" cy="2428294"/>
          </a:xfrm>
          <a:prstGeom prst="rect">
            <a:avLst/>
          </a:prstGeom>
          <a:noFill/>
          <a:ln>
            <a:solidFill>
              <a:schemeClr val="accent1">
                <a:lumMod val="75000"/>
              </a:schemeClr>
            </a:solidFill>
          </a:ln>
        </p:spPr>
        <p:style>
          <a:lnRef idx="2">
            <a:schemeClr val="accent5"/>
          </a:lnRef>
          <a:fillRef idx="1">
            <a:schemeClr val="lt1"/>
          </a:fillRef>
          <a:effectRef idx="0">
            <a:schemeClr val="accent5"/>
          </a:effectRef>
          <a:fontRef idx="minor">
            <a:schemeClr val="dk1"/>
          </a:fontRef>
        </p:style>
        <p:txBody>
          <a:bodyPr wrap="square" lIns="90000">
            <a:noAutofit/>
          </a:bodyPr>
          <a:lstStyle/>
          <a:p>
            <a:pPr>
              <a:spcAft>
                <a:spcPts val="400"/>
              </a:spcAft>
            </a:pPr>
            <a:r>
              <a:rPr lang="fr-FR" b="1" dirty="0">
                <a:solidFill>
                  <a:srgbClr val="258BA4"/>
                </a:solidFill>
                <a:latin typeface="Arial" panose="020B0604020202020204" pitchFamily="34" charset="0"/>
                <a:ea typeface="Helvetica Neue" panose="02000503000000020004" pitchFamily="2" charset="0"/>
                <a:cs typeface="Arial" panose="020B0604020202020204" pitchFamily="34" charset="0"/>
              </a:rPr>
              <a:t>Pharmacovigilance</a:t>
            </a:r>
            <a:r>
              <a:rPr lang="fr-FR" b="1" dirty="0">
                <a:solidFill>
                  <a:srgbClr val="000000"/>
                </a:solidFill>
                <a:latin typeface="Arial" panose="020B0604020202020204" pitchFamily="34" charset="0"/>
                <a:ea typeface="Helvetica Neue" panose="02000503000000020004" pitchFamily="2" charset="0"/>
                <a:cs typeface="Arial" panose="020B0604020202020204" pitchFamily="34" charset="0"/>
              </a:rPr>
              <a:t> </a:t>
            </a:r>
          </a:p>
          <a:p>
            <a:pPr algn="just">
              <a:spcAft>
                <a:spcPts val="400"/>
              </a:spcAft>
            </a:pPr>
            <a:r>
              <a:rPr lang="fr-FR" sz="1100" dirty="0">
                <a:solidFill>
                  <a:schemeClr val="tx1">
                    <a:lumMod val="85000"/>
                    <a:lumOff val="15000"/>
                  </a:schemeClr>
                </a:solidFill>
                <a:latin typeface="Arial" panose="020B0604020202020204" pitchFamily="34" charset="0"/>
                <a:cs typeface="Arial" panose="020B0604020202020204" pitchFamily="34" charset="0"/>
              </a:rPr>
              <a:t>La pharmacovigilance est la surveillance des médicaments et la prévention du risque d’effet indésirable résultant de leur utilisation, </a:t>
            </a:r>
            <a:r>
              <a:rPr lang="fr-FR" sz="1100" b="1" u="sng" dirty="0">
                <a:solidFill>
                  <a:schemeClr val="tx1">
                    <a:lumMod val="85000"/>
                    <a:lumOff val="15000"/>
                  </a:schemeClr>
                </a:solidFill>
                <a:latin typeface="Arial" panose="020B0604020202020204" pitchFamily="34" charset="0"/>
                <a:cs typeface="Arial" panose="020B0604020202020204" pitchFamily="34" charset="0"/>
              </a:rPr>
              <a:t>que ce risque soit potentiel ou avéré</a:t>
            </a:r>
            <a:r>
              <a:rPr lang="fr-FR" sz="1100" dirty="0">
                <a:solidFill>
                  <a:schemeClr val="tx1">
                    <a:lumMod val="85000"/>
                    <a:lumOff val="15000"/>
                  </a:schemeClr>
                </a:solidFill>
                <a:latin typeface="Arial" panose="020B0604020202020204" pitchFamily="34" charset="0"/>
                <a:cs typeface="Arial" panose="020B0604020202020204" pitchFamily="34" charset="0"/>
              </a:rPr>
              <a:t>.</a:t>
            </a:r>
          </a:p>
          <a:p>
            <a:pPr algn="just">
              <a:spcAft>
                <a:spcPts val="400"/>
              </a:spcAft>
            </a:pPr>
            <a:r>
              <a:rPr lang="fr-FR" sz="1100" dirty="0">
                <a:solidFill>
                  <a:schemeClr val="tx1">
                    <a:lumMod val="85000"/>
                    <a:lumOff val="15000"/>
                  </a:schemeClr>
                </a:solidFill>
                <a:latin typeface="Arial" panose="020B0604020202020204" pitchFamily="34" charset="0"/>
                <a:cs typeface="Arial" panose="020B0604020202020204" pitchFamily="34" charset="0"/>
              </a:rPr>
              <a:t>Le recueil est basé sur la </a:t>
            </a:r>
            <a:r>
              <a:rPr lang="fr-FR" sz="1100" b="1" dirty="0">
                <a:solidFill>
                  <a:schemeClr val="tx1">
                    <a:lumMod val="85000"/>
                    <a:lumOff val="15000"/>
                  </a:schemeClr>
                </a:solidFill>
                <a:latin typeface="Arial" panose="020B0604020202020204" pitchFamily="34" charset="0"/>
                <a:cs typeface="Arial" panose="020B0604020202020204" pitchFamily="34" charset="0"/>
              </a:rPr>
              <a:t>notification spontanée </a:t>
            </a:r>
            <a:r>
              <a:rPr lang="fr-FR" sz="1100" dirty="0">
                <a:solidFill>
                  <a:schemeClr val="tx1">
                    <a:lumMod val="85000"/>
                    <a:lumOff val="15000"/>
                  </a:schemeClr>
                </a:solidFill>
                <a:latin typeface="Arial" panose="020B0604020202020204" pitchFamily="34" charset="0"/>
                <a:cs typeface="Arial" panose="020B0604020202020204" pitchFamily="34" charset="0"/>
              </a:rPr>
              <a:t>des effets indésirables par les </a:t>
            </a:r>
            <a:r>
              <a:rPr lang="fr-FR" sz="1100" b="1" dirty="0">
                <a:solidFill>
                  <a:schemeClr val="tx1">
                    <a:lumMod val="85000"/>
                    <a:lumOff val="15000"/>
                  </a:schemeClr>
                </a:solidFill>
                <a:latin typeface="Arial" panose="020B0604020202020204" pitchFamily="34" charset="0"/>
                <a:cs typeface="Arial" panose="020B0604020202020204" pitchFamily="34" charset="0"/>
              </a:rPr>
              <a:t>professionnels de santé</a:t>
            </a:r>
            <a:r>
              <a:rPr lang="fr-FR" sz="1100" dirty="0">
                <a:solidFill>
                  <a:schemeClr val="tx1">
                    <a:lumMod val="85000"/>
                    <a:lumOff val="15000"/>
                  </a:schemeClr>
                </a:solidFill>
                <a:latin typeface="Arial" panose="020B0604020202020204" pitchFamily="34" charset="0"/>
                <a:cs typeface="Arial" panose="020B0604020202020204" pitchFamily="34" charset="0"/>
              </a:rPr>
              <a:t>, les patients  et associations  agréées de patients et les industriels, </a:t>
            </a:r>
            <a:r>
              <a:rPr lang="fr-FR" sz="1100" b="1" dirty="0">
                <a:solidFill>
                  <a:schemeClr val="tx1">
                    <a:lumMod val="85000"/>
                    <a:lumOff val="15000"/>
                  </a:schemeClr>
                </a:solidFill>
                <a:latin typeface="Arial" panose="020B0604020202020204" pitchFamily="34" charset="0"/>
                <a:cs typeface="Arial" panose="020B0604020202020204" pitchFamily="34" charset="0"/>
              </a:rPr>
              <a:t>avec l’appui du réseau des centres régionaux de pharmacovigilance (CRPV).</a:t>
            </a:r>
          </a:p>
        </p:txBody>
      </p:sp>
      <p:sp>
        <p:nvSpPr>
          <p:cNvPr id="25" name="Rectangle 24">
            <a:extLst>
              <a:ext uri="{FF2B5EF4-FFF2-40B4-BE49-F238E27FC236}">
                <a16:creationId xmlns:a16="http://schemas.microsoft.com/office/drawing/2014/main" id="{0719D274-342C-2249-A318-6ABE4879B684}"/>
              </a:ext>
            </a:extLst>
          </p:cNvPr>
          <p:cNvSpPr/>
          <p:nvPr/>
        </p:nvSpPr>
        <p:spPr>
          <a:xfrm>
            <a:off x="365760" y="4775807"/>
            <a:ext cx="6848500" cy="928459"/>
          </a:xfrm>
          <a:prstGeom prst="rect">
            <a:avLst/>
          </a:prstGeom>
          <a:noFill/>
          <a:ln>
            <a:solidFill>
              <a:schemeClr val="accent1">
                <a:lumMod val="75000"/>
              </a:schemeClr>
            </a:solidFill>
          </a:ln>
        </p:spPr>
        <p:style>
          <a:lnRef idx="2">
            <a:schemeClr val="accent5"/>
          </a:lnRef>
          <a:fillRef idx="1">
            <a:schemeClr val="lt1"/>
          </a:fillRef>
          <a:effectRef idx="0">
            <a:schemeClr val="accent5"/>
          </a:effectRef>
          <a:fontRef idx="minor">
            <a:schemeClr val="dk1"/>
          </a:fontRef>
        </p:style>
        <p:txBody>
          <a:bodyPr wrap="square">
            <a:spAutoFit/>
          </a:bodyPr>
          <a:lstStyle/>
          <a:p>
            <a:pPr algn="just">
              <a:spcAft>
                <a:spcPts val="400"/>
              </a:spcAft>
            </a:pPr>
            <a:r>
              <a:rPr lang="fr-FR" b="1" dirty="0">
                <a:solidFill>
                  <a:srgbClr val="258BA4"/>
                </a:solidFill>
                <a:latin typeface="Arial" panose="020B0604020202020204" pitchFamily="34" charset="0"/>
                <a:ea typeface="Helvetica Neue" panose="02000503000000020004" pitchFamily="2" charset="0"/>
                <a:cs typeface="Arial" panose="020B0604020202020204" pitchFamily="34" charset="0"/>
              </a:rPr>
              <a:t>Matériovigilance</a:t>
            </a:r>
            <a:r>
              <a:rPr lang="fr-FR" b="1" dirty="0">
                <a:solidFill>
                  <a:srgbClr val="000000"/>
                </a:solidFill>
                <a:latin typeface="Arial" panose="020B0604020202020204" pitchFamily="34" charset="0"/>
                <a:ea typeface="Helvetica Neue" panose="02000503000000020004" pitchFamily="2" charset="0"/>
                <a:cs typeface="Arial" panose="020B0604020202020204" pitchFamily="34" charset="0"/>
              </a:rPr>
              <a:t> </a:t>
            </a:r>
          </a:p>
          <a:p>
            <a:pPr algn="just">
              <a:spcAft>
                <a:spcPts val="400"/>
              </a:spcAft>
            </a:pPr>
            <a:r>
              <a:rPr lang="fr-FR" sz="1100" dirty="0">
                <a:solidFill>
                  <a:schemeClr val="tx1">
                    <a:lumMod val="85000"/>
                    <a:lumOff val="15000"/>
                  </a:schemeClr>
                </a:solidFill>
                <a:latin typeface="Arial" panose="020B0604020202020204" pitchFamily="34" charset="0"/>
                <a:cs typeface="Arial" panose="020B0604020202020204" pitchFamily="34" charset="0"/>
              </a:rPr>
              <a:t>Concerne </a:t>
            </a:r>
            <a:r>
              <a:rPr lang="fr-FR" sz="1100" b="1" dirty="0">
                <a:solidFill>
                  <a:schemeClr val="tx1">
                    <a:lumMod val="85000"/>
                    <a:lumOff val="15000"/>
                  </a:schemeClr>
                </a:solidFill>
                <a:latin typeface="Arial" panose="020B0604020202020204" pitchFamily="34" charset="0"/>
                <a:cs typeface="Arial" panose="020B0604020202020204" pitchFamily="34" charset="0"/>
              </a:rPr>
              <a:t>tout instrument, appareil, équipement, matière, utilisé seul ou en association, y compris les accessoires et logiciels </a:t>
            </a:r>
            <a:r>
              <a:rPr lang="fr-FR" sz="1100" dirty="0">
                <a:solidFill>
                  <a:schemeClr val="tx1">
                    <a:lumMod val="85000"/>
                    <a:lumOff val="15000"/>
                  </a:schemeClr>
                </a:solidFill>
                <a:latin typeface="Arial" panose="020B0604020202020204" pitchFamily="34" charset="0"/>
                <a:cs typeface="Arial" panose="020B0604020202020204" pitchFamily="34" charset="0"/>
              </a:rPr>
              <a:t>nécessaires au bon fonctionnement de celui-ci, destiné à être utilisé chez l’homme à des fins médicales.</a:t>
            </a:r>
          </a:p>
        </p:txBody>
      </p:sp>
      <p:sp>
        <p:nvSpPr>
          <p:cNvPr id="26" name="Rectangle 25">
            <a:extLst>
              <a:ext uri="{FF2B5EF4-FFF2-40B4-BE49-F238E27FC236}">
                <a16:creationId xmlns:a16="http://schemas.microsoft.com/office/drawing/2014/main" id="{21325F01-6334-1943-9000-18E8123CCAEC}"/>
              </a:ext>
            </a:extLst>
          </p:cNvPr>
          <p:cNvSpPr/>
          <p:nvPr/>
        </p:nvSpPr>
        <p:spPr>
          <a:xfrm>
            <a:off x="351825" y="8517902"/>
            <a:ext cx="2826804" cy="928459"/>
          </a:xfrm>
          <a:prstGeom prst="rect">
            <a:avLst/>
          </a:prstGeom>
          <a:noFill/>
          <a:ln>
            <a:solidFill>
              <a:schemeClr val="accent1">
                <a:lumMod val="75000"/>
              </a:schemeClr>
            </a:solidFill>
          </a:ln>
        </p:spPr>
        <p:style>
          <a:lnRef idx="2">
            <a:schemeClr val="accent5"/>
          </a:lnRef>
          <a:fillRef idx="1">
            <a:schemeClr val="lt1"/>
          </a:fillRef>
          <a:effectRef idx="0">
            <a:schemeClr val="accent5"/>
          </a:effectRef>
          <a:fontRef idx="minor">
            <a:schemeClr val="dk1"/>
          </a:fontRef>
        </p:style>
        <p:txBody>
          <a:bodyPr wrap="square">
            <a:spAutoFit/>
          </a:bodyPr>
          <a:lstStyle/>
          <a:p>
            <a:pPr algn="just">
              <a:spcAft>
                <a:spcPts val="400"/>
              </a:spcAft>
            </a:pPr>
            <a:r>
              <a:rPr lang="fr-FR" b="1" dirty="0">
                <a:solidFill>
                  <a:srgbClr val="258BA4"/>
                </a:solidFill>
                <a:latin typeface="Arial" panose="020B0604020202020204" pitchFamily="34" charset="0"/>
                <a:ea typeface="Helvetica Neue" panose="02000503000000020004" pitchFamily="2" charset="0"/>
                <a:cs typeface="Arial" panose="020B0604020202020204" pitchFamily="34" charset="0"/>
              </a:rPr>
              <a:t>Cosmétovigilance</a:t>
            </a:r>
          </a:p>
          <a:p>
            <a:pPr algn="just">
              <a:spcAft>
                <a:spcPts val="400"/>
              </a:spcAft>
            </a:pPr>
            <a:r>
              <a:rPr lang="fr-FR" sz="1100" dirty="0">
                <a:solidFill>
                  <a:schemeClr val="tx1">
                    <a:lumMod val="85000"/>
                    <a:lumOff val="15000"/>
                  </a:schemeClr>
                </a:solidFill>
                <a:latin typeface="Arial" panose="020B0604020202020204" pitchFamily="34" charset="0"/>
                <a:cs typeface="Arial" panose="020B0604020202020204" pitchFamily="34" charset="0"/>
              </a:rPr>
              <a:t>Concerne toute </a:t>
            </a:r>
            <a:r>
              <a:rPr lang="fr-FR" sz="1100" b="1" dirty="0">
                <a:solidFill>
                  <a:schemeClr val="tx1">
                    <a:lumMod val="85000"/>
                    <a:lumOff val="15000"/>
                  </a:schemeClr>
                </a:solidFill>
                <a:latin typeface="Arial" panose="020B0604020202020204" pitchFamily="34" charset="0"/>
                <a:cs typeface="Arial" panose="020B0604020202020204" pitchFamily="34" charset="0"/>
              </a:rPr>
              <a:t>substance ou mélange destiné à être mis en contact avec des parties du corps humain.</a:t>
            </a:r>
            <a:endParaRPr lang="fr-FR" sz="11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7" name="Rectangle 26">
            <a:extLst>
              <a:ext uri="{FF2B5EF4-FFF2-40B4-BE49-F238E27FC236}">
                <a16:creationId xmlns:a16="http://schemas.microsoft.com/office/drawing/2014/main" id="{84F96DED-7979-DA49-9DE4-A7C0881477B4}"/>
              </a:ext>
            </a:extLst>
          </p:cNvPr>
          <p:cNvSpPr/>
          <p:nvPr/>
        </p:nvSpPr>
        <p:spPr>
          <a:xfrm>
            <a:off x="5181600" y="5807067"/>
            <a:ext cx="2041912" cy="2634807"/>
          </a:xfrm>
          <a:prstGeom prst="rect">
            <a:avLst/>
          </a:prstGeom>
          <a:noFill/>
          <a:ln>
            <a:solidFill>
              <a:schemeClr val="accent1">
                <a:lumMod val="75000"/>
              </a:schemeClr>
            </a:solidFill>
          </a:ln>
        </p:spPr>
        <p:style>
          <a:lnRef idx="2">
            <a:schemeClr val="accent5"/>
          </a:lnRef>
          <a:fillRef idx="1">
            <a:schemeClr val="lt1"/>
          </a:fillRef>
          <a:effectRef idx="0">
            <a:schemeClr val="accent5"/>
          </a:effectRef>
          <a:fontRef idx="minor">
            <a:schemeClr val="dk1"/>
          </a:fontRef>
        </p:style>
        <p:txBody>
          <a:bodyPr wrap="square">
            <a:noAutofit/>
          </a:bodyPr>
          <a:lstStyle/>
          <a:p>
            <a:pPr algn="just">
              <a:spcAft>
                <a:spcPts val="400"/>
              </a:spcAft>
            </a:pPr>
            <a:r>
              <a:rPr lang="fr-FR" b="1" dirty="0">
                <a:solidFill>
                  <a:srgbClr val="258BA4"/>
                </a:solidFill>
                <a:latin typeface="Arial" panose="020B0604020202020204" pitchFamily="34" charset="0"/>
                <a:ea typeface="Helvetica Neue" panose="02000503000000020004" pitchFamily="2" charset="0"/>
                <a:cs typeface="Arial" panose="020B0604020202020204" pitchFamily="34" charset="0"/>
              </a:rPr>
              <a:t>Addictovigilance</a:t>
            </a:r>
            <a:r>
              <a:rPr lang="fr-FR" b="1" dirty="0">
                <a:solidFill>
                  <a:srgbClr val="000000"/>
                </a:solidFill>
                <a:latin typeface="Arial" panose="020B0604020202020204" pitchFamily="34" charset="0"/>
                <a:ea typeface="Helvetica Neue" panose="02000503000000020004" pitchFamily="2" charset="0"/>
                <a:cs typeface="Arial" panose="020B0604020202020204" pitchFamily="34" charset="0"/>
              </a:rPr>
              <a:t> </a:t>
            </a:r>
          </a:p>
          <a:p>
            <a:pPr algn="just">
              <a:spcAft>
                <a:spcPts val="400"/>
              </a:spcAft>
              <a:buClr>
                <a:srgbClr val="2C6672"/>
              </a:buClr>
            </a:pPr>
            <a:r>
              <a:rPr lang="fr-FR" sz="1100" dirty="0">
                <a:solidFill>
                  <a:schemeClr val="tx1">
                    <a:lumMod val="85000"/>
                    <a:lumOff val="15000"/>
                  </a:schemeClr>
                </a:solidFill>
                <a:latin typeface="Arial" panose="020B0604020202020204" pitchFamily="34" charset="0"/>
                <a:cs typeface="Arial" panose="020B0604020202020204" pitchFamily="34" charset="0"/>
              </a:rPr>
              <a:t>Concerne toute </a:t>
            </a:r>
            <a:r>
              <a:rPr lang="fr-FR" sz="1100" b="1" dirty="0">
                <a:solidFill>
                  <a:schemeClr val="tx1">
                    <a:lumMod val="85000"/>
                    <a:lumOff val="15000"/>
                  </a:schemeClr>
                </a:solidFill>
                <a:latin typeface="Arial" panose="020B0604020202020204" pitchFamily="34" charset="0"/>
                <a:cs typeface="Arial" panose="020B0604020202020204" pitchFamily="34" charset="0"/>
              </a:rPr>
              <a:t>substance ou plante ayant un effet psychoactif</a:t>
            </a:r>
            <a:r>
              <a:rPr lang="fr-FR" sz="1100" dirty="0">
                <a:solidFill>
                  <a:schemeClr val="tx1">
                    <a:lumMod val="85000"/>
                    <a:lumOff val="15000"/>
                  </a:schemeClr>
                </a:solidFill>
                <a:latin typeface="Arial" panose="020B0604020202020204" pitchFamily="34" charset="0"/>
                <a:cs typeface="Arial" panose="020B0604020202020204" pitchFamily="34" charset="0"/>
              </a:rPr>
              <a:t>, qu’elle soit médicamenteuse ou non. </a:t>
            </a:r>
          </a:p>
          <a:p>
            <a:pPr algn="just">
              <a:spcAft>
                <a:spcPts val="400"/>
              </a:spcAft>
              <a:buClr>
                <a:srgbClr val="2C6672"/>
              </a:buClr>
            </a:pPr>
            <a:r>
              <a:rPr lang="fr-FR" sz="1100" dirty="0">
                <a:solidFill>
                  <a:schemeClr val="tx1">
                    <a:lumMod val="85000"/>
                    <a:lumOff val="15000"/>
                  </a:schemeClr>
                </a:solidFill>
                <a:latin typeface="Arial" panose="020B0604020202020204" pitchFamily="34" charset="0"/>
                <a:cs typeface="Arial" panose="020B0604020202020204" pitchFamily="34" charset="0"/>
              </a:rPr>
              <a:t>Les Pharmaciens doivent signaler les cas de pharmacodépendance grave ou d’abus grave d’une substance, plante, médicament ou autre produit en contenant, à l’exclusion de l’alcool éthylique et du tabac.</a:t>
            </a:r>
          </a:p>
        </p:txBody>
      </p:sp>
      <p:sp>
        <p:nvSpPr>
          <p:cNvPr id="28" name="Rectangle 27">
            <a:extLst>
              <a:ext uri="{FF2B5EF4-FFF2-40B4-BE49-F238E27FC236}">
                <a16:creationId xmlns:a16="http://schemas.microsoft.com/office/drawing/2014/main" id="{CC505AEA-CFA7-9043-8A49-DACA1E487F2C}"/>
              </a:ext>
            </a:extLst>
          </p:cNvPr>
          <p:cNvSpPr/>
          <p:nvPr/>
        </p:nvSpPr>
        <p:spPr>
          <a:xfrm>
            <a:off x="351825" y="5807068"/>
            <a:ext cx="2423734" cy="1453499"/>
          </a:xfrm>
          <a:prstGeom prst="rect">
            <a:avLst/>
          </a:prstGeom>
          <a:noFill/>
          <a:ln>
            <a:solidFill>
              <a:schemeClr val="accent1">
                <a:lumMod val="75000"/>
              </a:schemeClr>
            </a:solidFill>
          </a:ln>
        </p:spPr>
        <p:style>
          <a:lnRef idx="2">
            <a:schemeClr val="accent5"/>
          </a:lnRef>
          <a:fillRef idx="1">
            <a:schemeClr val="lt1"/>
          </a:fillRef>
          <a:effectRef idx="0">
            <a:schemeClr val="accent5"/>
          </a:effectRef>
          <a:fontRef idx="minor">
            <a:schemeClr val="dk1"/>
          </a:fontRef>
        </p:style>
        <p:txBody>
          <a:bodyPr wrap="square">
            <a:noAutofit/>
          </a:bodyPr>
          <a:lstStyle/>
          <a:p>
            <a:pPr algn="just">
              <a:spcAft>
                <a:spcPts val="400"/>
              </a:spcAft>
            </a:pPr>
            <a:r>
              <a:rPr lang="fr-FR" b="1" dirty="0">
                <a:solidFill>
                  <a:srgbClr val="258BA4"/>
                </a:solidFill>
                <a:latin typeface="Arial" panose="020B0604020202020204" pitchFamily="34" charset="0"/>
                <a:ea typeface="Helvetica Neue" panose="02000503000000020004" pitchFamily="2" charset="0"/>
                <a:cs typeface="Arial" panose="020B0604020202020204" pitchFamily="34" charset="0"/>
              </a:rPr>
              <a:t>Biovigilance</a:t>
            </a:r>
          </a:p>
          <a:p>
            <a:pPr algn="just"/>
            <a:r>
              <a:rPr lang="fr-FR" sz="1100" dirty="0">
                <a:solidFill>
                  <a:schemeClr val="tx1">
                    <a:lumMod val="85000"/>
                    <a:lumOff val="15000"/>
                  </a:schemeClr>
                </a:solidFill>
                <a:latin typeface="Arial" panose="020B0604020202020204" pitchFamily="34" charset="0"/>
                <a:cs typeface="Arial" panose="020B0604020202020204" pitchFamily="34" charset="0"/>
              </a:rPr>
              <a:t>Concerne les risques liés à l’utilisation à des fins thérapeutiques </a:t>
            </a:r>
            <a:r>
              <a:rPr lang="fr-FR" sz="1100" b="1" dirty="0">
                <a:solidFill>
                  <a:schemeClr val="tx1">
                    <a:lumMod val="85000"/>
                    <a:lumOff val="15000"/>
                  </a:schemeClr>
                </a:solidFill>
                <a:latin typeface="Arial" panose="020B0604020202020204" pitchFamily="34" charset="0"/>
                <a:cs typeface="Arial" panose="020B0604020202020204" pitchFamily="34" charset="0"/>
              </a:rPr>
              <a:t>d’éléments et produits issus du corps </a:t>
            </a:r>
            <a:r>
              <a:rPr lang="fr-FR" sz="1100" b="1" dirty="0" smtClean="0">
                <a:solidFill>
                  <a:schemeClr val="tx1">
                    <a:lumMod val="85000"/>
                    <a:lumOff val="15000"/>
                  </a:schemeClr>
                </a:solidFill>
                <a:latin typeface="Arial" panose="020B0604020202020204" pitchFamily="34" charset="0"/>
                <a:cs typeface="Arial" panose="020B0604020202020204" pitchFamily="34" charset="0"/>
              </a:rPr>
              <a:t>humain</a:t>
            </a:r>
            <a:r>
              <a:rPr lang="fr-FR" sz="1100" dirty="0" smtClean="0">
                <a:solidFill>
                  <a:schemeClr val="tx1">
                    <a:lumMod val="85000"/>
                    <a:lumOff val="15000"/>
                  </a:schemeClr>
                </a:solidFill>
                <a:latin typeface="Arial" panose="020B0604020202020204" pitchFamily="34" charset="0"/>
                <a:cs typeface="Arial" panose="020B0604020202020204" pitchFamily="34" charset="0"/>
              </a:rPr>
              <a:t> </a:t>
            </a:r>
            <a:r>
              <a:rPr lang="fr-FR" sz="1100" dirty="0">
                <a:solidFill>
                  <a:schemeClr val="tx1">
                    <a:lumMod val="85000"/>
                    <a:lumOff val="15000"/>
                  </a:schemeClr>
                </a:solidFill>
                <a:latin typeface="Arial" panose="020B0604020202020204" pitchFamily="34" charset="0"/>
                <a:cs typeface="Arial" panose="020B0604020202020204" pitchFamily="34" charset="0"/>
              </a:rPr>
              <a:t>tels les </a:t>
            </a:r>
            <a:r>
              <a:rPr lang="fr-FR" sz="1100" dirty="0" smtClean="0">
                <a:solidFill>
                  <a:schemeClr val="tx1">
                    <a:lumMod val="85000"/>
                    <a:lumOff val="15000"/>
                  </a:schemeClr>
                </a:solidFill>
                <a:latin typeface="Arial" panose="020B0604020202020204" pitchFamily="34" charset="0"/>
                <a:cs typeface="Arial" panose="020B0604020202020204" pitchFamily="34" charset="0"/>
                <a:hlinkClick r:id="rId8">
                  <a:extLst>
                    <a:ext uri="{A12FA001-AC4F-418D-AE19-62706E023703}">
                      <ahyp:hlinkClr xmlns="" xmlns:ahyp="http://schemas.microsoft.com/office/drawing/2018/hyperlinkcolor" val="tx"/>
                    </a:ext>
                  </a:extLst>
                </a:hlinkClick>
              </a:rPr>
              <a:t>organes</a:t>
            </a:r>
            <a:r>
              <a:rPr lang="fr-FR" sz="1100" dirty="0" smtClean="0">
                <a:solidFill>
                  <a:schemeClr val="tx1">
                    <a:lumMod val="85000"/>
                    <a:lumOff val="15000"/>
                  </a:schemeClr>
                </a:solidFill>
                <a:latin typeface="Arial" panose="020B0604020202020204" pitchFamily="34" charset="0"/>
                <a:cs typeface="Arial" panose="020B0604020202020204" pitchFamily="34" charset="0"/>
              </a:rPr>
              <a:t>, </a:t>
            </a:r>
            <a:r>
              <a:rPr lang="fr-FR" sz="1100" dirty="0">
                <a:solidFill>
                  <a:schemeClr val="tx1">
                    <a:lumMod val="85000"/>
                    <a:lumOff val="15000"/>
                  </a:schemeClr>
                </a:solidFill>
                <a:latin typeface="Arial" panose="020B0604020202020204" pitchFamily="34" charset="0"/>
                <a:cs typeface="Arial" panose="020B0604020202020204" pitchFamily="34" charset="0"/>
              </a:rPr>
              <a:t>les </a:t>
            </a:r>
            <a:r>
              <a:rPr lang="fr-FR" sz="1100" dirty="0" smtClean="0">
                <a:solidFill>
                  <a:schemeClr val="tx1">
                    <a:lumMod val="85000"/>
                    <a:lumOff val="15000"/>
                  </a:schemeClr>
                </a:solidFill>
                <a:latin typeface="Arial" panose="020B0604020202020204" pitchFamily="34" charset="0"/>
                <a:cs typeface="Arial" panose="020B0604020202020204" pitchFamily="34" charset="0"/>
                <a:hlinkClick r:id="rId9">
                  <a:extLst>
                    <a:ext uri="{A12FA001-AC4F-418D-AE19-62706E023703}">
                      <ahyp:hlinkClr xmlns="" xmlns:ahyp="http://schemas.microsoft.com/office/drawing/2018/hyperlinkcolor" val="tx"/>
                    </a:ext>
                  </a:extLst>
                </a:hlinkClick>
              </a:rPr>
              <a:t>tissus</a:t>
            </a:r>
            <a:r>
              <a:rPr lang="fr-FR" sz="1100" dirty="0" smtClean="0">
                <a:solidFill>
                  <a:schemeClr val="tx1">
                    <a:lumMod val="85000"/>
                    <a:lumOff val="15000"/>
                  </a:schemeClr>
                </a:solidFill>
                <a:latin typeface="Arial" panose="020B0604020202020204" pitchFamily="34" charset="0"/>
                <a:cs typeface="Arial" panose="020B0604020202020204" pitchFamily="34" charset="0"/>
              </a:rPr>
              <a:t>, </a:t>
            </a:r>
            <a:r>
              <a:rPr lang="fr-FR" sz="1100" dirty="0">
                <a:solidFill>
                  <a:schemeClr val="tx1">
                    <a:lumMod val="85000"/>
                    <a:lumOff val="15000"/>
                  </a:schemeClr>
                </a:solidFill>
                <a:latin typeface="Arial" panose="020B0604020202020204" pitchFamily="34" charset="0"/>
                <a:cs typeface="Arial" panose="020B0604020202020204" pitchFamily="34" charset="0"/>
              </a:rPr>
              <a:t>les </a:t>
            </a:r>
            <a:r>
              <a:rPr lang="fr-FR" sz="1100" dirty="0">
                <a:solidFill>
                  <a:schemeClr val="tx1">
                    <a:lumMod val="85000"/>
                    <a:lumOff val="15000"/>
                  </a:schemeClr>
                </a:solidFill>
                <a:latin typeface="Arial" panose="020B0604020202020204" pitchFamily="34" charset="0"/>
                <a:cs typeface="Arial" panose="020B0604020202020204" pitchFamily="34" charset="0"/>
                <a:hlinkClick r:id="rId10">
                  <a:extLst>
                    <a:ext uri="{A12FA001-AC4F-418D-AE19-62706E023703}">
                      <ahyp:hlinkClr xmlns="" xmlns:ahyp="http://schemas.microsoft.com/office/drawing/2018/hyperlinkcolor" val="tx"/>
                    </a:ext>
                  </a:extLst>
                </a:hlinkClick>
              </a:rPr>
              <a:t>cellules</a:t>
            </a:r>
            <a:r>
              <a:rPr lang="fr-FR" sz="1100" dirty="0">
                <a:solidFill>
                  <a:schemeClr val="tx1">
                    <a:lumMod val="85000"/>
                    <a:lumOff val="15000"/>
                  </a:schemeClr>
                </a:solidFill>
                <a:latin typeface="Arial" panose="020B0604020202020204" pitchFamily="34" charset="0"/>
                <a:cs typeface="Arial" panose="020B0604020202020204" pitchFamily="34" charset="0"/>
              </a:rPr>
              <a:t>  et le lait maternel</a:t>
            </a:r>
            <a:r>
              <a:rPr lang="fr-FR" sz="1100" dirty="0" smtClean="0">
                <a:solidFill>
                  <a:schemeClr val="tx1">
                    <a:lumMod val="85000"/>
                    <a:lumOff val="15000"/>
                  </a:schemeClr>
                </a:solidFill>
                <a:latin typeface="Arial" panose="020B0604020202020204" pitchFamily="34" charset="0"/>
                <a:cs typeface="Arial" panose="020B0604020202020204" pitchFamily="34" charset="0"/>
              </a:rPr>
              <a:t>.</a:t>
            </a:r>
            <a:endParaRPr lang="fr-FR" sz="11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31" name="Rectangle 30">
            <a:extLst>
              <a:ext uri="{FF2B5EF4-FFF2-40B4-BE49-F238E27FC236}">
                <a16:creationId xmlns:a16="http://schemas.microsoft.com/office/drawing/2014/main" id="{DC411F6B-F1C9-004E-BA2C-1599C8D5491E}"/>
              </a:ext>
            </a:extLst>
          </p:cNvPr>
          <p:cNvSpPr/>
          <p:nvPr/>
        </p:nvSpPr>
        <p:spPr>
          <a:xfrm>
            <a:off x="2848096" y="5807068"/>
            <a:ext cx="2260967" cy="1453499"/>
          </a:xfrm>
          <a:prstGeom prst="rect">
            <a:avLst/>
          </a:prstGeom>
          <a:noFill/>
          <a:ln>
            <a:solidFill>
              <a:schemeClr val="accent1">
                <a:lumMod val="75000"/>
              </a:schemeClr>
            </a:solidFill>
          </a:ln>
        </p:spPr>
        <p:style>
          <a:lnRef idx="2">
            <a:schemeClr val="accent5"/>
          </a:lnRef>
          <a:fillRef idx="1">
            <a:schemeClr val="lt1"/>
          </a:fillRef>
          <a:effectRef idx="0">
            <a:schemeClr val="accent5"/>
          </a:effectRef>
          <a:fontRef idx="minor">
            <a:schemeClr val="dk1"/>
          </a:fontRef>
        </p:style>
        <p:txBody>
          <a:bodyPr wrap="square">
            <a:noAutofit/>
          </a:bodyPr>
          <a:lstStyle/>
          <a:p>
            <a:pPr algn="just">
              <a:spcAft>
                <a:spcPts val="400"/>
              </a:spcAft>
            </a:pPr>
            <a:r>
              <a:rPr lang="fr-FR" b="1" dirty="0">
                <a:solidFill>
                  <a:srgbClr val="258BA4"/>
                </a:solidFill>
                <a:latin typeface="Arial" panose="020B0604020202020204" pitchFamily="34" charset="0"/>
                <a:ea typeface="Helvetica Neue" panose="02000503000000020004" pitchFamily="2" charset="0"/>
                <a:cs typeface="Arial" panose="020B0604020202020204" pitchFamily="34" charset="0"/>
              </a:rPr>
              <a:t>Réactovigilance</a:t>
            </a:r>
          </a:p>
          <a:p>
            <a:pPr algn="just"/>
            <a:r>
              <a:rPr lang="fr-FR" sz="1100" dirty="0">
                <a:solidFill>
                  <a:schemeClr val="tx1">
                    <a:lumMod val="85000"/>
                    <a:lumOff val="15000"/>
                  </a:schemeClr>
                </a:solidFill>
                <a:latin typeface="Arial" panose="020B0604020202020204" pitchFamily="34" charset="0"/>
                <a:cs typeface="Arial" panose="020B0604020202020204" pitchFamily="34" charset="0"/>
              </a:rPr>
              <a:t>Elle a pour objet la surveillance des incidents et risques d'incidents résultant de l'utilisation d'un </a:t>
            </a:r>
            <a:r>
              <a:rPr lang="fr-FR" sz="1100" b="1" dirty="0">
                <a:solidFill>
                  <a:schemeClr val="tx1">
                    <a:lumMod val="85000"/>
                    <a:lumOff val="15000"/>
                  </a:schemeClr>
                </a:solidFill>
                <a:latin typeface="Arial" panose="020B0604020202020204" pitchFamily="34" charset="0"/>
                <a:cs typeface="Arial" panose="020B0604020202020204" pitchFamily="34" charset="0"/>
              </a:rPr>
              <a:t>dispositif médical de diagnostic in vitro (ex. bandelettes de glycémie.)</a:t>
            </a:r>
          </a:p>
        </p:txBody>
      </p:sp>
      <p:sp>
        <p:nvSpPr>
          <p:cNvPr id="32" name="Rectangle 31">
            <a:extLst>
              <a:ext uri="{FF2B5EF4-FFF2-40B4-BE49-F238E27FC236}">
                <a16:creationId xmlns:a16="http://schemas.microsoft.com/office/drawing/2014/main" id="{E246AC4B-26D7-6A43-A75B-98B2C32AF491}"/>
              </a:ext>
            </a:extLst>
          </p:cNvPr>
          <p:cNvSpPr/>
          <p:nvPr/>
        </p:nvSpPr>
        <p:spPr>
          <a:xfrm>
            <a:off x="2848096" y="7336595"/>
            <a:ext cx="2260967" cy="1105280"/>
          </a:xfrm>
          <a:prstGeom prst="rect">
            <a:avLst/>
          </a:prstGeom>
          <a:noFill/>
          <a:ln>
            <a:solidFill>
              <a:schemeClr val="accent1">
                <a:lumMod val="75000"/>
              </a:schemeClr>
            </a:solidFill>
          </a:ln>
        </p:spPr>
        <p:style>
          <a:lnRef idx="2">
            <a:schemeClr val="accent5"/>
          </a:lnRef>
          <a:fillRef idx="1">
            <a:schemeClr val="lt1"/>
          </a:fillRef>
          <a:effectRef idx="0">
            <a:schemeClr val="accent5"/>
          </a:effectRef>
          <a:fontRef idx="minor">
            <a:schemeClr val="dk1"/>
          </a:fontRef>
        </p:style>
        <p:txBody>
          <a:bodyPr wrap="square">
            <a:noAutofit/>
          </a:bodyPr>
          <a:lstStyle/>
          <a:p>
            <a:pPr>
              <a:spcAft>
                <a:spcPts val="400"/>
              </a:spcAft>
            </a:pPr>
            <a:r>
              <a:rPr lang="fr-FR" sz="1600" b="1" dirty="0">
                <a:solidFill>
                  <a:srgbClr val="258BA4"/>
                </a:solidFill>
                <a:latin typeface="Arial" panose="020B0604020202020204" pitchFamily="34" charset="0"/>
                <a:ea typeface="Helvetica Neue" panose="02000503000000020004" pitchFamily="2" charset="0"/>
                <a:cs typeface="Arial" panose="020B0604020202020204" pitchFamily="34" charset="0"/>
              </a:rPr>
              <a:t>Produits de Tatouage</a:t>
            </a:r>
          </a:p>
          <a:p>
            <a:r>
              <a:rPr lang="fr-FR" sz="1100" dirty="0">
                <a:solidFill>
                  <a:schemeClr val="tx1">
                    <a:lumMod val="85000"/>
                    <a:lumOff val="15000"/>
                  </a:schemeClr>
                </a:solidFill>
                <a:latin typeface="Arial" panose="020B0604020202020204" pitchFamily="34" charset="0"/>
                <a:cs typeface="Arial" panose="020B0604020202020204" pitchFamily="34" charset="0"/>
              </a:rPr>
              <a:t>C’est la surveillance des effets indésirables résultant de l’utilisation de produits de tatouages.</a:t>
            </a:r>
          </a:p>
        </p:txBody>
      </p:sp>
      <p:sp>
        <p:nvSpPr>
          <p:cNvPr id="33" name="Rectangle 32">
            <a:extLst>
              <a:ext uri="{FF2B5EF4-FFF2-40B4-BE49-F238E27FC236}">
                <a16:creationId xmlns:a16="http://schemas.microsoft.com/office/drawing/2014/main" id="{A484C8FC-85D7-A044-935F-FA5E61C56FA4}"/>
              </a:ext>
            </a:extLst>
          </p:cNvPr>
          <p:cNvSpPr/>
          <p:nvPr/>
        </p:nvSpPr>
        <p:spPr>
          <a:xfrm>
            <a:off x="3279128" y="8517902"/>
            <a:ext cx="3928769" cy="928459"/>
          </a:xfrm>
          <a:prstGeom prst="rect">
            <a:avLst/>
          </a:prstGeom>
          <a:noFill/>
          <a:ln>
            <a:solidFill>
              <a:schemeClr val="accent1">
                <a:lumMod val="75000"/>
              </a:schemeClr>
            </a:solidFill>
          </a:ln>
        </p:spPr>
        <p:style>
          <a:lnRef idx="2">
            <a:schemeClr val="accent5"/>
          </a:lnRef>
          <a:fillRef idx="1">
            <a:schemeClr val="lt1"/>
          </a:fillRef>
          <a:effectRef idx="0">
            <a:schemeClr val="accent5"/>
          </a:effectRef>
          <a:fontRef idx="minor">
            <a:schemeClr val="dk1"/>
          </a:fontRef>
        </p:style>
        <p:txBody>
          <a:bodyPr wrap="square">
            <a:spAutoFit/>
          </a:bodyPr>
          <a:lstStyle/>
          <a:p>
            <a:pPr algn="just">
              <a:spcAft>
                <a:spcPts val="400"/>
              </a:spcAft>
            </a:pPr>
            <a:r>
              <a:rPr lang="fr-FR" b="1" dirty="0" err="1">
                <a:solidFill>
                  <a:srgbClr val="258BA4"/>
                </a:solidFill>
                <a:latin typeface="Arial" panose="020B0604020202020204" pitchFamily="34" charset="0"/>
                <a:ea typeface="Helvetica Neue" panose="02000503000000020004" pitchFamily="2" charset="0"/>
                <a:cs typeface="Arial" panose="020B0604020202020204" pitchFamily="34" charset="0"/>
              </a:rPr>
              <a:t>Nutrivigilance</a:t>
            </a:r>
            <a:endParaRPr lang="fr-FR" b="1" dirty="0">
              <a:solidFill>
                <a:srgbClr val="258BA4"/>
              </a:solidFill>
              <a:latin typeface="Arial" panose="020B0604020202020204" pitchFamily="34" charset="0"/>
              <a:ea typeface="Helvetica Neue" panose="02000503000000020004" pitchFamily="2" charset="0"/>
              <a:cs typeface="Arial" panose="020B0604020202020204" pitchFamily="34" charset="0"/>
            </a:endParaRPr>
          </a:p>
          <a:p>
            <a:pPr algn="just">
              <a:spcAft>
                <a:spcPts val="400"/>
              </a:spcAft>
            </a:pPr>
            <a:r>
              <a:rPr lang="fr-FR" sz="1100" dirty="0">
                <a:solidFill>
                  <a:schemeClr val="tx1">
                    <a:lumMod val="85000"/>
                    <a:lumOff val="15000"/>
                  </a:schemeClr>
                </a:solidFill>
                <a:latin typeface="Arial" panose="020B0604020202020204" pitchFamily="34" charset="0"/>
                <a:cs typeface="Arial" panose="020B0604020202020204" pitchFamily="34" charset="0"/>
              </a:rPr>
              <a:t>Concerne les </a:t>
            </a:r>
            <a:r>
              <a:rPr lang="fr-FR" sz="1100" b="1" dirty="0">
                <a:solidFill>
                  <a:schemeClr val="tx1">
                    <a:lumMod val="85000"/>
                    <a:lumOff val="15000"/>
                  </a:schemeClr>
                </a:solidFill>
                <a:latin typeface="Arial" panose="020B0604020202020204" pitchFamily="34" charset="0"/>
                <a:cs typeface="Arial" panose="020B0604020202020204" pitchFamily="34" charset="0"/>
              </a:rPr>
              <a:t>compléments alimentaires</a:t>
            </a:r>
            <a:r>
              <a:rPr lang="fr-FR" sz="1100" dirty="0">
                <a:solidFill>
                  <a:schemeClr val="tx1">
                    <a:lumMod val="85000"/>
                    <a:lumOff val="15000"/>
                  </a:schemeClr>
                </a:solidFill>
                <a:latin typeface="Arial" panose="020B0604020202020204" pitchFamily="34" charset="0"/>
                <a:cs typeface="Arial" panose="020B0604020202020204" pitchFamily="34" charset="0"/>
              </a:rPr>
              <a:t>, d’aliments ou de boissons enrichis en substances à but nutritionnel ou physiologique.</a:t>
            </a:r>
          </a:p>
        </p:txBody>
      </p:sp>
      <p:grpSp>
        <p:nvGrpSpPr>
          <p:cNvPr id="3" name="Groupe 2"/>
          <p:cNvGrpSpPr/>
          <p:nvPr/>
        </p:nvGrpSpPr>
        <p:grpSpPr>
          <a:xfrm>
            <a:off x="538092" y="3672824"/>
            <a:ext cx="6521227" cy="953415"/>
            <a:chOff x="83421" y="3520441"/>
            <a:chExt cx="6975898" cy="953415"/>
          </a:xfrm>
        </p:grpSpPr>
        <p:sp>
          <p:nvSpPr>
            <p:cNvPr id="9" name="Forme libre 8"/>
            <p:cNvSpPr/>
            <p:nvPr/>
          </p:nvSpPr>
          <p:spPr>
            <a:xfrm>
              <a:off x="5462956" y="3706150"/>
              <a:ext cx="1596363" cy="454030"/>
            </a:xfrm>
            <a:custGeom>
              <a:avLst/>
              <a:gdLst>
                <a:gd name="connsiteX0" fmla="*/ 0 w 1596363"/>
                <a:gd name="connsiteY0" fmla="*/ 56367 h 563670"/>
                <a:gd name="connsiteX1" fmla="*/ 56367 w 1596363"/>
                <a:gd name="connsiteY1" fmla="*/ 0 h 563670"/>
                <a:gd name="connsiteX2" fmla="*/ 1539996 w 1596363"/>
                <a:gd name="connsiteY2" fmla="*/ 0 h 563670"/>
                <a:gd name="connsiteX3" fmla="*/ 1596363 w 1596363"/>
                <a:gd name="connsiteY3" fmla="*/ 56367 h 563670"/>
                <a:gd name="connsiteX4" fmla="*/ 1596363 w 1596363"/>
                <a:gd name="connsiteY4" fmla="*/ 507303 h 563670"/>
                <a:gd name="connsiteX5" fmla="*/ 1539996 w 1596363"/>
                <a:gd name="connsiteY5" fmla="*/ 563670 h 563670"/>
                <a:gd name="connsiteX6" fmla="*/ 56367 w 1596363"/>
                <a:gd name="connsiteY6" fmla="*/ 563670 h 563670"/>
                <a:gd name="connsiteX7" fmla="*/ 0 w 1596363"/>
                <a:gd name="connsiteY7" fmla="*/ 507303 h 563670"/>
                <a:gd name="connsiteX8" fmla="*/ 0 w 1596363"/>
                <a:gd name="connsiteY8" fmla="*/ 56367 h 563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96363" h="563670">
                  <a:moveTo>
                    <a:pt x="0" y="56367"/>
                  </a:moveTo>
                  <a:cubicBezTo>
                    <a:pt x="0" y="25236"/>
                    <a:pt x="25236" y="0"/>
                    <a:pt x="56367" y="0"/>
                  </a:cubicBezTo>
                  <a:lnTo>
                    <a:pt x="1539996" y="0"/>
                  </a:lnTo>
                  <a:cubicBezTo>
                    <a:pt x="1571127" y="0"/>
                    <a:pt x="1596363" y="25236"/>
                    <a:pt x="1596363" y="56367"/>
                  </a:cubicBezTo>
                  <a:lnTo>
                    <a:pt x="1596363" y="507303"/>
                  </a:lnTo>
                  <a:cubicBezTo>
                    <a:pt x="1596363" y="538434"/>
                    <a:pt x="1571127" y="563670"/>
                    <a:pt x="1539996" y="563670"/>
                  </a:cubicBezTo>
                  <a:lnTo>
                    <a:pt x="56367" y="563670"/>
                  </a:lnTo>
                  <a:cubicBezTo>
                    <a:pt x="25236" y="563670"/>
                    <a:pt x="0" y="538434"/>
                    <a:pt x="0" y="507303"/>
                  </a:cubicBezTo>
                  <a:lnTo>
                    <a:pt x="0" y="56367"/>
                  </a:lnTo>
                  <a:close/>
                </a:path>
              </a:pathLst>
            </a:custGeom>
            <a:solidFill>
              <a:srgbClr val="258BA4"/>
            </a:solidFill>
          </p:spPr>
          <p:style>
            <a:lnRef idx="2">
              <a:schemeClr val="lt1">
                <a:hueOff val="0"/>
                <a:satOff val="0"/>
                <a:lumOff val="0"/>
                <a:alphaOff val="0"/>
              </a:schemeClr>
            </a:lnRef>
            <a:fillRef idx="1">
              <a:scrgbClr r="0" g="0" b="0"/>
            </a:fillRef>
            <a:effectRef idx="0">
              <a:schemeClr val="accent2">
                <a:shade val="60000"/>
                <a:hueOff val="0"/>
                <a:satOff val="0"/>
                <a:lumOff val="0"/>
                <a:alphaOff val="0"/>
              </a:schemeClr>
            </a:effectRef>
            <a:fontRef idx="minor">
              <a:schemeClr val="lt1"/>
            </a:fontRef>
          </p:style>
          <p:txBody>
            <a:bodyPr spcFirstLastPara="0" vert="horz" wrap="square" lIns="22224" tIns="22224" rIns="22224" bIns="22224" numCol="1" spcCol="1270" anchor="ctr" anchorCtr="0">
              <a:noAutofit/>
            </a:bodyPr>
            <a:lstStyle/>
            <a:p>
              <a:pPr lvl="0" algn="ctr" defTabSz="400050">
                <a:lnSpc>
                  <a:spcPct val="90000"/>
                </a:lnSpc>
                <a:spcBef>
                  <a:spcPct val="0"/>
                </a:spcBef>
                <a:spcAft>
                  <a:spcPct val="35000"/>
                </a:spcAft>
              </a:pPr>
              <a:r>
                <a:rPr lang="fr-FR" sz="900" b="1" u="none" kern="1200" dirty="0">
                  <a:latin typeface="Arial" panose="020B0604020202020204" pitchFamily="34" charset="0"/>
                  <a:cs typeface="Arial" panose="020B0604020202020204" pitchFamily="34" charset="0"/>
                </a:rPr>
                <a:t>Analyse à l’échelon national : </a:t>
              </a:r>
              <a:r>
                <a:rPr lang="fr-FR" sz="900" u="none" kern="1200" dirty="0">
                  <a:latin typeface="Arial" panose="020B0604020202020204" pitchFamily="34" charset="0"/>
                  <a:cs typeface="Arial" panose="020B0604020202020204" pitchFamily="34" charset="0"/>
                </a:rPr>
                <a:t>L'ANSM</a:t>
              </a:r>
            </a:p>
          </p:txBody>
        </p:sp>
        <p:sp>
          <p:nvSpPr>
            <p:cNvPr id="10" name="Forme libre 9"/>
            <p:cNvSpPr/>
            <p:nvPr/>
          </p:nvSpPr>
          <p:spPr>
            <a:xfrm rot="33599">
              <a:off x="5155294" y="3898769"/>
              <a:ext cx="320426" cy="75966"/>
            </a:xfrm>
            <a:custGeom>
              <a:avLst/>
              <a:gdLst>
                <a:gd name="connsiteX0" fmla="*/ 0 w 307288"/>
                <a:gd name="connsiteY0" fmla="*/ 38502 h 77004"/>
                <a:gd name="connsiteX1" fmla="*/ 307288 w 307288"/>
                <a:gd name="connsiteY1" fmla="*/ 38502 h 77004"/>
              </a:gdLst>
              <a:ahLst/>
              <a:cxnLst>
                <a:cxn ang="0">
                  <a:pos x="connsiteX0" y="connsiteY0"/>
                </a:cxn>
                <a:cxn ang="0">
                  <a:pos x="connsiteX1" y="connsiteY1"/>
                </a:cxn>
              </a:cxnLst>
              <a:rect l="l" t="t" r="r" b="b"/>
              <a:pathLst>
                <a:path w="307288" h="77004">
                  <a:moveTo>
                    <a:pt x="0" y="38502"/>
                  </a:moveTo>
                  <a:lnTo>
                    <a:pt x="307288" y="38502"/>
                  </a:lnTo>
                </a:path>
              </a:pathLst>
            </a:custGeom>
            <a:noFill/>
          </p:spPr>
          <p:style>
            <a:lnRef idx="2">
              <a:schemeClr val="accent2">
                <a:tint val="90000"/>
                <a:hueOff val="0"/>
                <a:satOff val="0"/>
                <a:lumOff val="0"/>
                <a:alphaOff val="0"/>
              </a:schemeClr>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txBody>
            <a:bodyPr spcFirstLastPara="0" vert="horz" wrap="square" lIns="158662" tIns="30820" rIns="158661" bIns="30819" numCol="1" spcCol="1270" anchor="ctr" anchorCtr="0">
              <a:noAutofit/>
            </a:bodyPr>
            <a:lstStyle/>
            <a:p>
              <a:pPr lvl="0" algn="ctr" defTabSz="355600">
                <a:lnSpc>
                  <a:spcPct val="90000"/>
                </a:lnSpc>
                <a:spcBef>
                  <a:spcPct val="0"/>
                </a:spcBef>
                <a:spcAft>
                  <a:spcPct val="35000"/>
                </a:spcAft>
              </a:pPr>
              <a:endParaRPr lang="fr-FR" sz="800" u="none" kern="1200">
                <a:solidFill>
                  <a:schemeClr val="bg1"/>
                </a:solidFill>
                <a:latin typeface="Arial" panose="020B0604020202020204" pitchFamily="34" charset="0"/>
                <a:cs typeface="Arial" panose="020B0604020202020204" pitchFamily="34" charset="0"/>
              </a:endParaRPr>
            </a:p>
          </p:txBody>
        </p:sp>
        <p:sp>
          <p:nvSpPr>
            <p:cNvPr id="11" name="Forme libre 10"/>
            <p:cNvSpPr/>
            <p:nvPr/>
          </p:nvSpPr>
          <p:spPr>
            <a:xfrm>
              <a:off x="2899325" y="3634084"/>
              <a:ext cx="2282276" cy="603768"/>
            </a:xfrm>
            <a:custGeom>
              <a:avLst/>
              <a:gdLst>
                <a:gd name="connsiteX0" fmla="*/ 0 w 2870903"/>
                <a:gd name="connsiteY0" fmla="*/ 60377 h 603768"/>
                <a:gd name="connsiteX1" fmla="*/ 60377 w 2870903"/>
                <a:gd name="connsiteY1" fmla="*/ 0 h 603768"/>
                <a:gd name="connsiteX2" fmla="*/ 2810526 w 2870903"/>
                <a:gd name="connsiteY2" fmla="*/ 0 h 603768"/>
                <a:gd name="connsiteX3" fmla="*/ 2870903 w 2870903"/>
                <a:gd name="connsiteY3" fmla="*/ 60377 h 603768"/>
                <a:gd name="connsiteX4" fmla="*/ 2870903 w 2870903"/>
                <a:gd name="connsiteY4" fmla="*/ 543391 h 603768"/>
                <a:gd name="connsiteX5" fmla="*/ 2810526 w 2870903"/>
                <a:gd name="connsiteY5" fmla="*/ 603768 h 603768"/>
                <a:gd name="connsiteX6" fmla="*/ 60377 w 2870903"/>
                <a:gd name="connsiteY6" fmla="*/ 603768 h 603768"/>
                <a:gd name="connsiteX7" fmla="*/ 0 w 2870903"/>
                <a:gd name="connsiteY7" fmla="*/ 543391 h 603768"/>
                <a:gd name="connsiteX8" fmla="*/ 0 w 2870903"/>
                <a:gd name="connsiteY8" fmla="*/ 60377 h 603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0903" h="603768">
                  <a:moveTo>
                    <a:pt x="0" y="60377"/>
                  </a:moveTo>
                  <a:cubicBezTo>
                    <a:pt x="0" y="27032"/>
                    <a:pt x="27032" y="0"/>
                    <a:pt x="60377" y="0"/>
                  </a:cubicBezTo>
                  <a:lnTo>
                    <a:pt x="2810526" y="0"/>
                  </a:lnTo>
                  <a:cubicBezTo>
                    <a:pt x="2843871" y="0"/>
                    <a:pt x="2870903" y="27032"/>
                    <a:pt x="2870903" y="60377"/>
                  </a:cubicBezTo>
                  <a:lnTo>
                    <a:pt x="2870903" y="543391"/>
                  </a:lnTo>
                  <a:cubicBezTo>
                    <a:pt x="2870903" y="576736"/>
                    <a:pt x="2843871" y="603768"/>
                    <a:pt x="2810526" y="603768"/>
                  </a:cubicBezTo>
                  <a:lnTo>
                    <a:pt x="60377" y="603768"/>
                  </a:lnTo>
                  <a:cubicBezTo>
                    <a:pt x="27032" y="603768"/>
                    <a:pt x="0" y="576736"/>
                    <a:pt x="0" y="543391"/>
                  </a:cubicBezTo>
                  <a:lnTo>
                    <a:pt x="0" y="60377"/>
                  </a:lnTo>
                  <a:close/>
                </a:path>
              </a:pathLst>
            </a:custGeom>
            <a:solidFill>
              <a:srgbClr val="258BA4"/>
            </a:solidFill>
          </p:spPr>
          <p:style>
            <a:lnRef idx="2">
              <a:schemeClr val="lt1">
                <a:hueOff val="0"/>
                <a:satOff val="0"/>
                <a:lumOff val="0"/>
                <a:alphaOff val="0"/>
              </a:schemeClr>
            </a:lnRef>
            <a:fillRef idx="1">
              <a:scrgbClr r="0" g="0" b="0"/>
            </a:fillRef>
            <a:effectRef idx="0">
              <a:schemeClr val="accent2">
                <a:shade val="80000"/>
                <a:hueOff val="0"/>
                <a:satOff val="0"/>
                <a:lumOff val="0"/>
                <a:alphaOff val="0"/>
              </a:schemeClr>
            </a:effectRef>
            <a:fontRef idx="minor">
              <a:schemeClr val="lt1"/>
            </a:fontRef>
          </p:style>
          <p:txBody>
            <a:bodyPr spcFirstLastPara="0" vert="horz" wrap="square" lIns="23399" tIns="23399" rIns="23399" bIns="23399" numCol="1" spcCol="1270" anchor="ctr" anchorCtr="0">
              <a:noAutofit/>
            </a:bodyPr>
            <a:lstStyle/>
            <a:p>
              <a:pPr lvl="0" algn="ctr" defTabSz="400050">
                <a:lnSpc>
                  <a:spcPct val="90000"/>
                </a:lnSpc>
                <a:spcBef>
                  <a:spcPct val="0"/>
                </a:spcBef>
                <a:spcAft>
                  <a:spcPct val="35000"/>
                </a:spcAft>
              </a:pPr>
              <a:r>
                <a:rPr lang="fr-FR" sz="900" b="1" u="none" kern="1200" dirty="0">
                  <a:latin typeface="Arial" panose="020B0604020202020204" pitchFamily="34" charset="0"/>
                  <a:cs typeface="Arial" panose="020B0604020202020204" pitchFamily="34" charset="0"/>
                </a:rPr>
                <a:t>Traitement Intermédiaire à l’échelon régional : </a:t>
              </a:r>
              <a:r>
                <a:rPr lang="fr-FR" sz="900" u="none" kern="1200" dirty="0">
                  <a:latin typeface="Arial" panose="020B0604020202020204" pitchFamily="34" charset="0"/>
                  <a:cs typeface="Arial" panose="020B0604020202020204" pitchFamily="34" charset="0"/>
                </a:rPr>
                <a:t>Les centres régionaux de pharmacovigilance (CRPV) </a:t>
              </a:r>
            </a:p>
          </p:txBody>
        </p:sp>
        <p:sp>
          <p:nvSpPr>
            <p:cNvPr id="12" name="Forme libre 11"/>
            <p:cNvSpPr/>
            <p:nvPr/>
          </p:nvSpPr>
          <p:spPr>
            <a:xfrm rot="22497021">
              <a:off x="1773807" y="3749784"/>
              <a:ext cx="1144894" cy="77005"/>
            </a:xfrm>
            <a:custGeom>
              <a:avLst/>
              <a:gdLst>
                <a:gd name="connsiteX0" fmla="*/ 0 w 1144894"/>
                <a:gd name="connsiteY0" fmla="*/ 38502 h 77004"/>
                <a:gd name="connsiteX1" fmla="*/ 1144894 w 1144894"/>
                <a:gd name="connsiteY1" fmla="*/ 38502 h 77004"/>
              </a:gdLst>
              <a:ahLst/>
              <a:cxnLst>
                <a:cxn ang="0">
                  <a:pos x="connsiteX0" y="connsiteY0"/>
                </a:cxn>
                <a:cxn ang="0">
                  <a:pos x="connsiteX1" y="connsiteY1"/>
                </a:cxn>
              </a:cxnLst>
              <a:rect l="l" t="t" r="r" b="b"/>
              <a:pathLst>
                <a:path w="1144894" h="77004">
                  <a:moveTo>
                    <a:pt x="1144894" y="38502"/>
                  </a:moveTo>
                  <a:lnTo>
                    <a:pt x="0" y="38502"/>
                  </a:lnTo>
                </a:path>
              </a:pathLst>
            </a:custGeom>
            <a:noFill/>
          </p:spPr>
          <p:style>
            <a:lnRef idx="2">
              <a:schemeClr val="accent2">
                <a:tint val="70000"/>
                <a:hueOff val="0"/>
                <a:satOff val="0"/>
                <a:lumOff val="0"/>
                <a:alphaOff val="0"/>
              </a:schemeClr>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txBody>
            <a:bodyPr spcFirstLastPara="0" vert="horz" wrap="square" lIns="556525" tIns="9880" rIns="556524" bIns="9880" numCol="1" spcCol="1270" anchor="ctr" anchorCtr="0">
              <a:noAutofit/>
            </a:bodyPr>
            <a:lstStyle/>
            <a:p>
              <a:pPr lvl="0" algn="ctr" defTabSz="355600">
                <a:lnSpc>
                  <a:spcPct val="90000"/>
                </a:lnSpc>
                <a:spcBef>
                  <a:spcPct val="0"/>
                </a:spcBef>
                <a:spcAft>
                  <a:spcPct val="35000"/>
                </a:spcAft>
              </a:pPr>
              <a:endParaRPr lang="fr-FR" sz="800" u="none" kern="1200">
                <a:solidFill>
                  <a:schemeClr val="bg1"/>
                </a:solidFill>
                <a:latin typeface="Arial" panose="020B0604020202020204" pitchFamily="34" charset="0"/>
                <a:cs typeface="Arial" panose="020B0604020202020204" pitchFamily="34" charset="0"/>
              </a:endParaRPr>
            </a:p>
          </p:txBody>
        </p:sp>
        <p:sp>
          <p:nvSpPr>
            <p:cNvPr id="13" name="Forme libre 12"/>
            <p:cNvSpPr/>
            <p:nvPr/>
          </p:nvSpPr>
          <p:spPr>
            <a:xfrm>
              <a:off x="83421" y="3520441"/>
              <a:ext cx="1709764" cy="240329"/>
            </a:xfrm>
            <a:custGeom>
              <a:avLst/>
              <a:gdLst>
                <a:gd name="connsiteX0" fmla="*/ 0 w 1709764"/>
                <a:gd name="connsiteY0" fmla="*/ 24033 h 240329"/>
                <a:gd name="connsiteX1" fmla="*/ 24033 w 1709764"/>
                <a:gd name="connsiteY1" fmla="*/ 0 h 240329"/>
                <a:gd name="connsiteX2" fmla="*/ 1685731 w 1709764"/>
                <a:gd name="connsiteY2" fmla="*/ 0 h 240329"/>
                <a:gd name="connsiteX3" fmla="*/ 1709764 w 1709764"/>
                <a:gd name="connsiteY3" fmla="*/ 24033 h 240329"/>
                <a:gd name="connsiteX4" fmla="*/ 1709764 w 1709764"/>
                <a:gd name="connsiteY4" fmla="*/ 216296 h 240329"/>
                <a:gd name="connsiteX5" fmla="*/ 1685731 w 1709764"/>
                <a:gd name="connsiteY5" fmla="*/ 240329 h 240329"/>
                <a:gd name="connsiteX6" fmla="*/ 24033 w 1709764"/>
                <a:gd name="connsiteY6" fmla="*/ 240329 h 240329"/>
                <a:gd name="connsiteX7" fmla="*/ 0 w 1709764"/>
                <a:gd name="connsiteY7" fmla="*/ 216296 h 240329"/>
                <a:gd name="connsiteX8" fmla="*/ 0 w 1709764"/>
                <a:gd name="connsiteY8" fmla="*/ 24033 h 240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09764" h="240329">
                  <a:moveTo>
                    <a:pt x="0" y="24033"/>
                  </a:moveTo>
                  <a:cubicBezTo>
                    <a:pt x="0" y="10760"/>
                    <a:pt x="10760" y="0"/>
                    <a:pt x="24033" y="0"/>
                  </a:cubicBezTo>
                  <a:lnTo>
                    <a:pt x="1685731" y="0"/>
                  </a:lnTo>
                  <a:cubicBezTo>
                    <a:pt x="1699004" y="0"/>
                    <a:pt x="1709764" y="10760"/>
                    <a:pt x="1709764" y="24033"/>
                  </a:cubicBezTo>
                  <a:lnTo>
                    <a:pt x="1709764" y="216296"/>
                  </a:lnTo>
                  <a:cubicBezTo>
                    <a:pt x="1709764" y="229569"/>
                    <a:pt x="1699004" y="240329"/>
                    <a:pt x="1685731" y="240329"/>
                  </a:cubicBezTo>
                  <a:lnTo>
                    <a:pt x="24033" y="240329"/>
                  </a:lnTo>
                  <a:cubicBezTo>
                    <a:pt x="10760" y="240329"/>
                    <a:pt x="0" y="229569"/>
                    <a:pt x="0" y="216296"/>
                  </a:cubicBezTo>
                  <a:lnTo>
                    <a:pt x="0" y="24033"/>
                  </a:lnTo>
                  <a:close/>
                </a:path>
              </a:pathLst>
            </a:custGeom>
            <a:solidFill>
              <a:srgbClr val="258BA4"/>
            </a:solidFill>
          </p:spPr>
          <p:style>
            <a:lnRef idx="2">
              <a:schemeClr val="lt1">
                <a:hueOff val="0"/>
                <a:satOff val="0"/>
                <a:lumOff val="0"/>
                <a:alphaOff val="0"/>
              </a:schemeClr>
            </a:lnRef>
            <a:fillRef idx="1">
              <a:scrgbClr r="0" g="0" b="0"/>
            </a:fillRef>
            <a:effectRef idx="0">
              <a:schemeClr val="accent2">
                <a:tint val="99000"/>
                <a:hueOff val="0"/>
                <a:satOff val="0"/>
                <a:lumOff val="0"/>
                <a:alphaOff val="0"/>
              </a:schemeClr>
            </a:effectRef>
            <a:fontRef idx="minor">
              <a:schemeClr val="lt1"/>
            </a:fontRef>
          </p:style>
          <p:txBody>
            <a:bodyPr spcFirstLastPara="0" vert="horz" wrap="square" lIns="12754" tIns="12754" rIns="12754" bIns="12754" numCol="1" spcCol="1270" anchor="ctr" anchorCtr="0">
              <a:noAutofit/>
            </a:bodyPr>
            <a:lstStyle/>
            <a:p>
              <a:pPr lvl="0" algn="ctr" defTabSz="400050">
                <a:lnSpc>
                  <a:spcPct val="90000"/>
                </a:lnSpc>
                <a:spcBef>
                  <a:spcPct val="0"/>
                </a:spcBef>
                <a:spcAft>
                  <a:spcPct val="35000"/>
                </a:spcAft>
              </a:pPr>
              <a:r>
                <a:rPr lang="fr-FR" sz="900" u="none" kern="1200" dirty="0">
                  <a:latin typeface="Arial" panose="020B0604020202020204" pitchFamily="34" charset="0"/>
                  <a:cs typeface="Arial" panose="020B0604020202020204" pitchFamily="34" charset="0"/>
                </a:rPr>
                <a:t>Les professionnels de santé</a:t>
              </a:r>
            </a:p>
          </p:txBody>
        </p:sp>
        <p:sp>
          <p:nvSpPr>
            <p:cNvPr id="14" name="Forme libre 13"/>
            <p:cNvSpPr/>
            <p:nvPr/>
          </p:nvSpPr>
          <p:spPr>
            <a:xfrm rot="21580570">
              <a:off x="1793176" y="3900591"/>
              <a:ext cx="1106157" cy="77005"/>
            </a:xfrm>
            <a:custGeom>
              <a:avLst/>
              <a:gdLst>
                <a:gd name="connsiteX0" fmla="*/ 0 w 1106157"/>
                <a:gd name="connsiteY0" fmla="*/ 38502 h 77004"/>
                <a:gd name="connsiteX1" fmla="*/ 1106157 w 1106157"/>
                <a:gd name="connsiteY1" fmla="*/ 38502 h 77004"/>
              </a:gdLst>
              <a:ahLst/>
              <a:cxnLst>
                <a:cxn ang="0">
                  <a:pos x="connsiteX0" y="connsiteY0"/>
                </a:cxn>
                <a:cxn ang="0">
                  <a:pos x="connsiteX1" y="connsiteY1"/>
                </a:cxn>
              </a:cxnLst>
              <a:rect l="l" t="t" r="r" b="b"/>
              <a:pathLst>
                <a:path w="1106157" h="77004">
                  <a:moveTo>
                    <a:pt x="1106157" y="38502"/>
                  </a:moveTo>
                  <a:lnTo>
                    <a:pt x="0" y="38502"/>
                  </a:lnTo>
                </a:path>
              </a:pathLst>
            </a:custGeom>
            <a:noFill/>
          </p:spPr>
          <p:style>
            <a:lnRef idx="2">
              <a:schemeClr val="accent2">
                <a:tint val="70000"/>
                <a:hueOff val="0"/>
                <a:satOff val="0"/>
                <a:lumOff val="0"/>
                <a:alphaOff val="0"/>
              </a:schemeClr>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txBody>
            <a:bodyPr spcFirstLastPara="0" vert="horz" wrap="square" lIns="538124" tIns="10849" rIns="538125" bIns="10848" numCol="1" spcCol="1270" anchor="ctr" anchorCtr="0">
              <a:noAutofit/>
            </a:bodyPr>
            <a:lstStyle/>
            <a:p>
              <a:pPr lvl="0" algn="ctr" defTabSz="355600">
                <a:lnSpc>
                  <a:spcPct val="90000"/>
                </a:lnSpc>
                <a:spcBef>
                  <a:spcPct val="0"/>
                </a:spcBef>
                <a:spcAft>
                  <a:spcPct val="35000"/>
                </a:spcAft>
              </a:pPr>
              <a:endParaRPr lang="fr-FR" sz="800" u="none" kern="1200">
                <a:solidFill>
                  <a:schemeClr val="bg1"/>
                </a:solidFill>
                <a:latin typeface="Arial" panose="020B0604020202020204" pitchFamily="34" charset="0"/>
                <a:cs typeface="Arial" panose="020B0604020202020204" pitchFamily="34" charset="0"/>
              </a:endParaRPr>
            </a:p>
          </p:txBody>
        </p:sp>
        <p:sp>
          <p:nvSpPr>
            <p:cNvPr id="15" name="Forme libre 14"/>
            <p:cNvSpPr/>
            <p:nvPr/>
          </p:nvSpPr>
          <p:spPr>
            <a:xfrm>
              <a:off x="83421" y="3835109"/>
              <a:ext cx="1709764" cy="214222"/>
            </a:xfrm>
            <a:custGeom>
              <a:avLst/>
              <a:gdLst>
                <a:gd name="connsiteX0" fmla="*/ 0 w 1709764"/>
                <a:gd name="connsiteY0" fmla="*/ 21422 h 214222"/>
                <a:gd name="connsiteX1" fmla="*/ 21422 w 1709764"/>
                <a:gd name="connsiteY1" fmla="*/ 0 h 214222"/>
                <a:gd name="connsiteX2" fmla="*/ 1688342 w 1709764"/>
                <a:gd name="connsiteY2" fmla="*/ 0 h 214222"/>
                <a:gd name="connsiteX3" fmla="*/ 1709764 w 1709764"/>
                <a:gd name="connsiteY3" fmla="*/ 21422 h 214222"/>
                <a:gd name="connsiteX4" fmla="*/ 1709764 w 1709764"/>
                <a:gd name="connsiteY4" fmla="*/ 192800 h 214222"/>
                <a:gd name="connsiteX5" fmla="*/ 1688342 w 1709764"/>
                <a:gd name="connsiteY5" fmla="*/ 214222 h 214222"/>
                <a:gd name="connsiteX6" fmla="*/ 21422 w 1709764"/>
                <a:gd name="connsiteY6" fmla="*/ 214222 h 214222"/>
                <a:gd name="connsiteX7" fmla="*/ 0 w 1709764"/>
                <a:gd name="connsiteY7" fmla="*/ 192800 h 214222"/>
                <a:gd name="connsiteX8" fmla="*/ 0 w 1709764"/>
                <a:gd name="connsiteY8" fmla="*/ 21422 h 214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09764" h="214222">
                  <a:moveTo>
                    <a:pt x="0" y="21422"/>
                  </a:moveTo>
                  <a:cubicBezTo>
                    <a:pt x="0" y="9591"/>
                    <a:pt x="9591" y="0"/>
                    <a:pt x="21422" y="0"/>
                  </a:cubicBezTo>
                  <a:lnTo>
                    <a:pt x="1688342" y="0"/>
                  </a:lnTo>
                  <a:cubicBezTo>
                    <a:pt x="1700173" y="0"/>
                    <a:pt x="1709764" y="9591"/>
                    <a:pt x="1709764" y="21422"/>
                  </a:cubicBezTo>
                  <a:lnTo>
                    <a:pt x="1709764" y="192800"/>
                  </a:lnTo>
                  <a:cubicBezTo>
                    <a:pt x="1709764" y="204631"/>
                    <a:pt x="1700173" y="214222"/>
                    <a:pt x="1688342" y="214222"/>
                  </a:cubicBezTo>
                  <a:lnTo>
                    <a:pt x="21422" y="214222"/>
                  </a:lnTo>
                  <a:cubicBezTo>
                    <a:pt x="9591" y="214222"/>
                    <a:pt x="0" y="204631"/>
                    <a:pt x="0" y="192800"/>
                  </a:cubicBezTo>
                  <a:lnTo>
                    <a:pt x="0" y="21422"/>
                  </a:lnTo>
                  <a:close/>
                </a:path>
              </a:pathLst>
            </a:custGeom>
            <a:solidFill>
              <a:srgbClr val="258BA4"/>
            </a:solidFill>
          </p:spPr>
          <p:style>
            <a:lnRef idx="2">
              <a:schemeClr val="lt1">
                <a:hueOff val="0"/>
                <a:satOff val="0"/>
                <a:lumOff val="0"/>
                <a:alphaOff val="0"/>
              </a:schemeClr>
            </a:lnRef>
            <a:fillRef idx="1">
              <a:scrgbClr r="0" g="0" b="0"/>
            </a:fillRef>
            <a:effectRef idx="0">
              <a:schemeClr val="accent2">
                <a:tint val="99000"/>
                <a:hueOff val="0"/>
                <a:satOff val="0"/>
                <a:lumOff val="0"/>
                <a:alphaOff val="0"/>
              </a:schemeClr>
            </a:effectRef>
            <a:fontRef idx="minor">
              <a:schemeClr val="lt1"/>
            </a:fontRef>
          </p:style>
          <p:txBody>
            <a:bodyPr spcFirstLastPara="0" vert="horz" wrap="square" lIns="11989" tIns="11989" rIns="11989" bIns="11989" numCol="1" spcCol="1270" anchor="ctr" anchorCtr="0">
              <a:noAutofit/>
            </a:bodyPr>
            <a:lstStyle/>
            <a:p>
              <a:pPr lvl="0" algn="ctr" defTabSz="400050">
                <a:lnSpc>
                  <a:spcPct val="90000"/>
                </a:lnSpc>
                <a:spcBef>
                  <a:spcPct val="0"/>
                </a:spcBef>
                <a:spcAft>
                  <a:spcPct val="35000"/>
                </a:spcAft>
              </a:pPr>
              <a:r>
                <a:rPr lang="fr-FR" sz="900" u="none" kern="1200" dirty="0">
                  <a:latin typeface="Arial" panose="020B0604020202020204" pitchFamily="34" charset="0"/>
                  <a:cs typeface="Arial" panose="020B0604020202020204" pitchFamily="34" charset="0"/>
                </a:rPr>
                <a:t>Les patients</a:t>
              </a:r>
            </a:p>
          </p:txBody>
        </p:sp>
        <p:sp>
          <p:nvSpPr>
            <p:cNvPr id="16" name="Forme libre 15"/>
            <p:cNvSpPr/>
            <p:nvPr/>
          </p:nvSpPr>
          <p:spPr>
            <a:xfrm rot="20684868">
              <a:off x="1772993" y="4048272"/>
              <a:ext cx="1146523" cy="77005"/>
            </a:xfrm>
            <a:custGeom>
              <a:avLst/>
              <a:gdLst>
                <a:gd name="connsiteX0" fmla="*/ 0 w 1146523"/>
                <a:gd name="connsiteY0" fmla="*/ 38502 h 77004"/>
                <a:gd name="connsiteX1" fmla="*/ 1146523 w 1146523"/>
                <a:gd name="connsiteY1" fmla="*/ 38502 h 77004"/>
              </a:gdLst>
              <a:ahLst/>
              <a:cxnLst>
                <a:cxn ang="0">
                  <a:pos x="connsiteX0" y="connsiteY0"/>
                </a:cxn>
                <a:cxn ang="0">
                  <a:pos x="connsiteX1" y="connsiteY1"/>
                </a:cxn>
              </a:cxnLst>
              <a:rect l="l" t="t" r="r" b="b"/>
              <a:pathLst>
                <a:path w="1146523" h="77004">
                  <a:moveTo>
                    <a:pt x="1146523" y="38502"/>
                  </a:moveTo>
                  <a:lnTo>
                    <a:pt x="0" y="38502"/>
                  </a:lnTo>
                </a:path>
              </a:pathLst>
            </a:custGeom>
            <a:noFill/>
          </p:spPr>
          <p:style>
            <a:lnRef idx="2">
              <a:schemeClr val="accent2">
                <a:tint val="70000"/>
                <a:hueOff val="0"/>
                <a:satOff val="0"/>
                <a:lumOff val="0"/>
                <a:alphaOff val="0"/>
              </a:schemeClr>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txBody>
            <a:bodyPr spcFirstLastPara="0" vert="horz" wrap="square" lIns="557298" tIns="9840" rIns="557298" bIns="9838" numCol="1" spcCol="1270" anchor="ctr" anchorCtr="0">
              <a:noAutofit/>
            </a:bodyPr>
            <a:lstStyle/>
            <a:p>
              <a:pPr lvl="0" algn="ctr" defTabSz="355600">
                <a:lnSpc>
                  <a:spcPct val="90000"/>
                </a:lnSpc>
                <a:spcBef>
                  <a:spcPct val="0"/>
                </a:spcBef>
                <a:spcAft>
                  <a:spcPct val="35000"/>
                </a:spcAft>
              </a:pPr>
              <a:endParaRPr lang="fr-FR" sz="800" u="none" kern="1200">
                <a:solidFill>
                  <a:schemeClr val="bg1"/>
                </a:solidFill>
                <a:latin typeface="Arial" panose="020B0604020202020204" pitchFamily="34" charset="0"/>
                <a:cs typeface="Arial" panose="020B0604020202020204" pitchFamily="34" charset="0"/>
              </a:endParaRPr>
            </a:p>
          </p:txBody>
        </p:sp>
        <p:sp>
          <p:nvSpPr>
            <p:cNvPr id="17" name="Forme libre 16"/>
            <p:cNvSpPr/>
            <p:nvPr/>
          </p:nvSpPr>
          <p:spPr>
            <a:xfrm>
              <a:off x="83421" y="4123668"/>
              <a:ext cx="1709764" cy="350188"/>
            </a:xfrm>
            <a:custGeom>
              <a:avLst/>
              <a:gdLst>
                <a:gd name="connsiteX0" fmla="*/ 0 w 1709764"/>
                <a:gd name="connsiteY0" fmla="*/ 22783 h 227826"/>
                <a:gd name="connsiteX1" fmla="*/ 22783 w 1709764"/>
                <a:gd name="connsiteY1" fmla="*/ 0 h 227826"/>
                <a:gd name="connsiteX2" fmla="*/ 1686981 w 1709764"/>
                <a:gd name="connsiteY2" fmla="*/ 0 h 227826"/>
                <a:gd name="connsiteX3" fmla="*/ 1709764 w 1709764"/>
                <a:gd name="connsiteY3" fmla="*/ 22783 h 227826"/>
                <a:gd name="connsiteX4" fmla="*/ 1709764 w 1709764"/>
                <a:gd name="connsiteY4" fmla="*/ 205043 h 227826"/>
                <a:gd name="connsiteX5" fmla="*/ 1686981 w 1709764"/>
                <a:gd name="connsiteY5" fmla="*/ 227826 h 227826"/>
                <a:gd name="connsiteX6" fmla="*/ 22783 w 1709764"/>
                <a:gd name="connsiteY6" fmla="*/ 227826 h 227826"/>
                <a:gd name="connsiteX7" fmla="*/ 0 w 1709764"/>
                <a:gd name="connsiteY7" fmla="*/ 205043 h 227826"/>
                <a:gd name="connsiteX8" fmla="*/ 0 w 1709764"/>
                <a:gd name="connsiteY8" fmla="*/ 22783 h 227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09764" h="227826">
                  <a:moveTo>
                    <a:pt x="0" y="22783"/>
                  </a:moveTo>
                  <a:cubicBezTo>
                    <a:pt x="0" y="10200"/>
                    <a:pt x="10200" y="0"/>
                    <a:pt x="22783" y="0"/>
                  </a:cubicBezTo>
                  <a:lnTo>
                    <a:pt x="1686981" y="0"/>
                  </a:lnTo>
                  <a:cubicBezTo>
                    <a:pt x="1699564" y="0"/>
                    <a:pt x="1709764" y="10200"/>
                    <a:pt x="1709764" y="22783"/>
                  </a:cubicBezTo>
                  <a:lnTo>
                    <a:pt x="1709764" y="205043"/>
                  </a:lnTo>
                  <a:cubicBezTo>
                    <a:pt x="1709764" y="217626"/>
                    <a:pt x="1699564" y="227826"/>
                    <a:pt x="1686981" y="227826"/>
                  </a:cubicBezTo>
                  <a:lnTo>
                    <a:pt x="22783" y="227826"/>
                  </a:lnTo>
                  <a:cubicBezTo>
                    <a:pt x="10200" y="227826"/>
                    <a:pt x="0" y="217626"/>
                    <a:pt x="0" y="205043"/>
                  </a:cubicBezTo>
                  <a:lnTo>
                    <a:pt x="0" y="22783"/>
                  </a:lnTo>
                  <a:close/>
                </a:path>
              </a:pathLst>
            </a:custGeom>
            <a:solidFill>
              <a:srgbClr val="258BA4"/>
            </a:solidFill>
          </p:spPr>
          <p:style>
            <a:lnRef idx="2">
              <a:schemeClr val="lt1">
                <a:hueOff val="0"/>
                <a:satOff val="0"/>
                <a:lumOff val="0"/>
                <a:alphaOff val="0"/>
              </a:schemeClr>
            </a:lnRef>
            <a:fillRef idx="1">
              <a:scrgbClr r="0" g="0" b="0"/>
            </a:fillRef>
            <a:effectRef idx="0">
              <a:schemeClr val="accent2">
                <a:tint val="99000"/>
                <a:hueOff val="0"/>
                <a:satOff val="0"/>
                <a:lumOff val="0"/>
                <a:alphaOff val="0"/>
              </a:schemeClr>
            </a:effectRef>
            <a:fontRef idx="minor">
              <a:schemeClr val="lt1"/>
            </a:fontRef>
          </p:style>
          <p:txBody>
            <a:bodyPr spcFirstLastPara="0" vert="horz" wrap="square" lIns="12388" tIns="12388" rIns="12388" bIns="12388" numCol="1" spcCol="1270" anchor="ctr" anchorCtr="0">
              <a:noAutofit/>
            </a:bodyPr>
            <a:lstStyle/>
            <a:p>
              <a:pPr lvl="0" algn="ctr" defTabSz="400050">
                <a:lnSpc>
                  <a:spcPct val="90000"/>
                </a:lnSpc>
                <a:spcBef>
                  <a:spcPct val="0"/>
                </a:spcBef>
                <a:spcAft>
                  <a:spcPct val="35000"/>
                </a:spcAft>
              </a:pPr>
              <a:r>
                <a:rPr lang="fr-FR" sz="900" u="none" kern="1200" dirty="0">
                  <a:latin typeface="Arial" panose="020B0604020202020204" pitchFamily="34" charset="0"/>
                  <a:cs typeface="Arial" panose="020B0604020202020204" pitchFamily="34" charset="0"/>
                </a:rPr>
                <a:t>Les entreprises du médicament</a:t>
              </a:r>
            </a:p>
          </p:txBody>
        </p:sp>
      </p:grpSp>
      <p:sp>
        <p:nvSpPr>
          <p:cNvPr id="20" name="Espace réservé du pied de page 29">
            <a:extLst>
              <a:ext uri="{FF2B5EF4-FFF2-40B4-BE49-F238E27FC236}">
                <a16:creationId xmlns:a16="http://schemas.microsoft.com/office/drawing/2014/main" id="{6D1954D0-F1E8-BC9A-14A1-A49C9365635C}"/>
              </a:ext>
            </a:extLst>
          </p:cNvPr>
          <p:cNvSpPr>
            <a:spLocks noGrp="1"/>
          </p:cNvSpPr>
          <p:nvPr>
            <p:ph type="ftr" sz="quarter" idx="11"/>
          </p:nvPr>
        </p:nvSpPr>
        <p:spPr>
          <a:xfrm>
            <a:off x="665603" y="9979818"/>
            <a:ext cx="2131036" cy="409702"/>
          </a:xfrm>
        </p:spPr>
        <p:txBody>
          <a:bodyPr/>
          <a:lstStyle/>
          <a:p>
            <a:r>
              <a:rPr lang="en-US" dirty="0" smtClean="0"/>
              <a:t>Sous-</a:t>
            </a:r>
            <a:r>
              <a:rPr lang="en-US" dirty="0" err="1" smtClean="0"/>
              <a:t>thèmes</a:t>
            </a:r>
            <a:r>
              <a:rPr lang="en-US" dirty="0" smtClean="0"/>
              <a:t> </a:t>
            </a:r>
            <a:r>
              <a:rPr lang="en-US" dirty="0" smtClean="0"/>
              <a:t>: </a:t>
            </a:r>
          </a:p>
          <a:p>
            <a:r>
              <a:rPr lang="fr-FR" b="0" dirty="0"/>
              <a:t>4.1 Gestion des veilles, vigilances et alertes</a:t>
            </a:r>
            <a:endParaRPr lang="en-US" b="0" dirty="0"/>
          </a:p>
        </p:txBody>
      </p:sp>
      <p:sp>
        <p:nvSpPr>
          <p:cNvPr id="21" name="Espace réservé du pied de page 29">
            <a:extLst>
              <a:ext uri="{FF2B5EF4-FFF2-40B4-BE49-F238E27FC236}">
                <a16:creationId xmlns:a16="http://schemas.microsoft.com/office/drawing/2014/main" id="{D3434E79-A65F-A99C-4B77-9B29037F4446}"/>
              </a:ext>
            </a:extLst>
          </p:cNvPr>
          <p:cNvSpPr txBox="1">
            <a:spLocks/>
          </p:cNvSpPr>
          <p:nvPr/>
        </p:nvSpPr>
        <p:spPr>
          <a:xfrm>
            <a:off x="2988389" y="9979818"/>
            <a:ext cx="4070930"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 : </a:t>
            </a:r>
          </a:p>
          <a:p>
            <a:r>
              <a:rPr lang="en-US" dirty="0" smtClean="0">
                <a:latin typeface="Arial" panose="020B0604020202020204" pitchFamily="34" charset="0"/>
                <a:cs typeface="Arial" panose="020B0604020202020204" pitchFamily="34" charset="0"/>
              </a:rPr>
              <a:t>Principe 28 : </a:t>
            </a:r>
            <a:r>
              <a:rPr lang="en-US" dirty="0" err="1" smtClean="0">
                <a:latin typeface="Arial" panose="020B0604020202020204" pitchFamily="34" charset="0"/>
                <a:cs typeface="Arial" panose="020B0604020202020204" pitchFamily="34" charset="0"/>
              </a:rPr>
              <a:t>Gestion</a:t>
            </a:r>
            <a:r>
              <a:rPr lang="en-US" dirty="0" smtClean="0">
                <a:latin typeface="Arial" panose="020B0604020202020204" pitchFamily="34" charset="0"/>
                <a:cs typeface="Arial" panose="020B0604020202020204" pitchFamily="34" charset="0"/>
              </a:rPr>
              <a:t> des vigilances</a:t>
            </a:r>
            <a:endParaRPr lang="en-US" dirty="0">
              <a:latin typeface="Arial" panose="020B0604020202020204" pitchFamily="34" charset="0"/>
              <a:cs typeface="Arial" panose="020B0604020202020204" pitchFamily="34" charset="0"/>
            </a:endParaRPr>
          </a:p>
        </p:txBody>
      </p:sp>
      <p:sp>
        <p:nvSpPr>
          <p:cNvPr id="30" name="Rectangle 29">
            <a:extLst>
              <a:ext uri="{FF2B5EF4-FFF2-40B4-BE49-F238E27FC236}">
                <a16:creationId xmlns:a16="http://schemas.microsoft.com/office/drawing/2014/main" id="{CC505AEA-CFA7-9043-8A49-DACA1E487F2C}"/>
              </a:ext>
            </a:extLst>
          </p:cNvPr>
          <p:cNvSpPr/>
          <p:nvPr/>
        </p:nvSpPr>
        <p:spPr>
          <a:xfrm>
            <a:off x="351825" y="7336595"/>
            <a:ext cx="2423734" cy="1105280"/>
          </a:xfrm>
          <a:prstGeom prst="rect">
            <a:avLst/>
          </a:prstGeom>
          <a:noFill/>
          <a:ln>
            <a:solidFill>
              <a:schemeClr val="accent1">
                <a:lumMod val="75000"/>
              </a:schemeClr>
            </a:solidFill>
          </a:ln>
        </p:spPr>
        <p:style>
          <a:lnRef idx="2">
            <a:schemeClr val="accent5"/>
          </a:lnRef>
          <a:fillRef idx="1">
            <a:schemeClr val="lt1"/>
          </a:fillRef>
          <a:effectRef idx="0">
            <a:schemeClr val="accent5"/>
          </a:effectRef>
          <a:fontRef idx="minor">
            <a:schemeClr val="dk1"/>
          </a:fontRef>
        </p:style>
        <p:txBody>
          <a:bodyPr wrap="square">
            <a:noAutofit/>
          </a:bodyPr>
          <a:lstStyle/>
          <a:p>
            <a:pPr algn="just">
              <a:spcAft>
                <a:spcPts val="400"/>
              </a:spcAft>
            </a:pPr>
            <a:r>
              <a:rPr lang="fr-FR" sz="1600" b="1" dirty="0">
                <a:solidFill>
                  <a:srgbClr val="258BA4"/>
                </a:solidFill>
                <a:latin typeface="Arial" panose="020B0604020202020204" pitchFamily="34" charset="0"/>
                <a:ea typeface="Helvetica Neue" panose="02000503000000020004" pitchFamily="2" charset="0"/>
                <a:cs typeface="Arial" panose="020B0604020202020204" pitchFamily="34" charset="0"/>
              </a:rPr>
              <a:t>Hémovigilance</a:t>
            </a:r>
            <a:endParaRPr lang="fr-FR" sz="1600" b="1" dirty="0">
              <a:solidFill>
                <a:srgbClr val="258BA4"/>
              </a:solidFill>
              <a:latin typeface="Arial" panose="020B0604020202020204" pitchFamily="34" charset="0"/>
              <a:ea typeface="Helvetica Neue" panose="02000503000000020004" pitchFamily="2" charset="0"/>
              <a:cs typeface="Arial" panose="020B0604020202020204" pitchFamily="34" charset="0"/>
            </a:endParaRPr>
          </a:p>
          <a:p>
            <a:pPr algn="just"/>
            <a:r>
              <a:rPr lang="fr-FR" sz="1100" b="1" dirty="0" smtClean="0">
                <a:solidFill>
                  <a:schemeClr val="tx1"/>
                </a:solidFill>
                <a:latin typeface="Arial" panose="020B0604020202020204" pitchFamily="34" charset="0"/>
                <a:cs typeface="Arial" panose="020B0604020202020204" pitchFamily="34" charset="0"/>
              </a:rPr>
              <a:t>Les </a:t>
            </a:r>
            <a:r>
              <a:rPr lang="fr-FR" sz="1100" b="1" dirty="0">
                <a:solidFill>
                  <a:schemeClr val="tx1"/>
                </a:solidFill>
                <a:latin typeface="Arial" panose="020B0604020202020204" pitchFamily="34" charset="0"/>
                <a:cs typeface="Arial" panose="020B0604020202020204" pitchFamily="34" charset="0"/>
              </a:rPr>
              <a:t>produits sanguins labiles relèvent de l'hémovigilance </a:t>
            </a:r>
            <a:r>
              <a:rPr lang="fr-FR" sz="1100" dirty="0">
                <a:solidFill>
                  <a:schemeClr val="tx1"/>
                </a:solidFill>
                <a:latin typeface="Arial" panose="020B0604020202020204" pitchFamily="34" charset="0"/>
                <a:cs typeface="Arial" panose="020B0604020202020204" pitchFamily="34" charset="0"/>
              </a:rPr>
              <a:t>qui fait également partie des vigilances devant être pratiquées à l’officine.</a:t>
            </a:r>
          </a:p>
        </p:txBody>
      </p:sp>
    </p:spTree>
    <p:extLst>
      <p:ext uri="{BB962C8B-B14F-4D97-AF65-F5344CB8AC3E}">
        <p14:creationId xmlns:p14="http://schemas.microsoft.com/office/powerpoint/2010/main" val="1812857944"/>
      </p:ext>
    </p:extLst>
  </p:cSld>
  <p:clrMapOvr>
    <a:masterClrMapping/>
  </p:clrMapOvr>
</p:sld>
</file>

<file path=ppt/theme/theme1.xml><?xml version="1.0" encoding="utf-8"?>
<a:theme xmlns:a="http://schemas.openxmlformats.org/drawingml/2006/main" name="Thème Office">
  <a:themeElements>
    <a:clrScheme name="CNOP">
      <a:dk1>
        <a:srgbClr val="000000"/>
      </a:dk1>
      <a:lt1>
        <a:srgbClr val="FFFFFF"/>
      </a:lt1>
      <a:dk2>
        <a:srgbClr val="239B38"/>
      </a:dk2>
      <a:lt2>
        <a:srgbClr val="D25D30"/>
      </a:lt2>
      <a:accent1>
        <a:srgbClr val="248BA3"/>
      </a:accent1>
      <a:accent2>
        <a:srgbClr val="832A4E"/>
      </a:accent2>
      <a:accent3>
        <a:srgbClr val="376159"/>
      </a:accent3>
      <a:accent4>
        <a:srgbClr val="FFFFFF"/>
      </a:accent4>
      <a:accent5>
        <a:srgbClr val="FFFFFF"/>
      </a:accent5>
      <a:accent6>
        <a:srgbClr val="FFFFFF"/>
      </a:accent6>
      <a:hlink>
        <a:srgbClr val="467886"/>
      </a:hlink>
      <a:folHlink>
        <a:srgbClr val="96607D"/>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747</TotalTime>
  <Words>772</Words>
  <Application>Microsoft Office PowerPoint</Application>
  <PresentationFormat>Personnalisé</PresentationFormat>
  <Paragraphs>67</Paragraphs>
  <Slides>2</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vt:i4>
      </vt:variant>
    </vt:vector>
  </HeadingPairs>
  <TitlesOfParts>
    <vt:vector size="9" baseType="lpstr">
      <vt:lpstr>Aptos</vt:lpstr>
      <vt:lpstr>Arial</vt:lpstr>
      <vt:lpstr>Azo Sans</vt:lpstr>
      <vt:lpstr>Courier New</vt:lpstr>
      <vt:lpstr>Helvetica Neue</vt:lpstr>
      <vt:lpstr>Wingdings</vt:lpstr>
      <vt:lpstr>Thème Office</vt:lpstr>
      <vt:lpstr>mémo</vt:lpstr>
      <vt:lpstr>mémo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mémo</dc:title>
  <dc:creator>Sébastien QUESSON</dc:creator>
  <cp:lastModifiedBy>Cécile LUGAND</cp:lastModifiedBy>
  <cp:revision>142</cp:revision>
  <dcterms:created xsi:type="dcterms:W3CDTF">2025-12-16T10:16:15Z</dcterms:created>
  <dcterms:modified xsi:type="dcterms:W3CDTF">2026-02-10T09:11:26Z</dcterms:modified>
</cp:coreProperties>
</file>