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0" r:id="rId2"/>
    <p:sldId id="261"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8BA4"/>
    <a:srgbClr val="CCE6EB"/>
    <a:srgbClr val="2C6672"/>
    <a:srgbClr val="595959"/>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66" autoAdjust="0"/>
    <p:restoredTop sz="94660"/>
  </p:normalViewPr>
  <p:slideViewPr>
    <p:cSldViewPr snapToGrid="0">
      <p:cViewPr varScale="1">
        <p:scale>
          <a:sx n="78" d="100"/>
          <a:sy n="78" d="100"/>
        </p:scale>
        <p:origin x="2304" y="132"/>
      </p:cViewPr>
      <p:guideLst/>
    </p:cSldViewPr>
  </p:slideViewPr>
  <p:notesTextViewPr>
    <p:cViewPr>
      <p:scale>
        <a:sx n="1" d="1"/>
        <a:sy n="1" d="1"/>
      </p:scale>
      <p:origin x="0" y="0"/>
    </p:cViewPr>
  </p:notesTextViewPr>
  <p:notesViewPr>
    <p:cSldViewPr snapToGrid="0">
      <p:cViewPr varScale="1">
        <p:scale>
          <a:sx n="84" d="100"/>
          <a:sy n="84" d="100"/>
        </p:scale>
        <p:origin x="233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27DDD0-F9E6-4074-B2C9-1CC7DCDC0588}" type="doc">
      <dgm:prSet loTypeId="urn:microsoft.com/office/officeart/2005/8/layout/hProcess9" loCatId="process" qsTypeId="urn:microsoft.com/office/officeart/2005/8/quickstyle/simple1" qsCatId="simple" csTypeId="urn:microsoft.com/office/officeart/2005/8/colors/accent2_1" csCatId="accent2" phldr="1"/>
      <dgm:spPr/>
    </dgm:pt>
    <dgm:pt modelId="{D76A37B0-DF7E-465B-B20E-02F253FF7963}">
      <dgm:prSet phldrT="[Texte]" custT="1"/>
      <dgm:spPr>
        <a:ln>
          <a:solidFill>
            <a:srgbClr val="258BA4"/>
          </a:solidFill>
        </a:ln>
      </dgm:spPr>
      <dgm:t>
        <a:bodyPr/>
        <a:lstStyle/>
        <a:p>
          <a:r>
            <a:rPr lang="fr-FR" sz="1000" dirty="0"/>
            <a:t>Recenser les fichiers contenant des données à protéger</a:t>
          </a:r>
        </a:p>
      </dgm:t>
    </dgm:pt>
    <dgm:pt modelId="{D0AD91B8-CC8C-49F8-BF0B-10C1D85C879C}" type="parTrans" cxnId="{9B327D08-6BCA-4B82-9077-ADFEE3530EF7}">
      <dgm:prSet/>
      <dgm:spPr/>
      <dgm:t>
        <a:bodyPr/>
        <a:lstStyle/>
        <a:p>
          <a:endParaRPr lang="fr-FR" sz="2400"/>
        </a:p>
      </dgm:t>
    </dgm:pt>
    <dgm:pt modelId="{32A26E87-28C2-4737-8E4F-7952F7182D48}" type="sibTrans" cxnId="{9B327D08-6BCA-4B82-9077-ADFEE3530EF7}">
      <dgm:prSet/>
      <dgm:spPr/>
      <dgm:t>
        <a:bodyPr/>
        <a:lstStyle/>
        <a:p>
          <a:endParaRPr lang="fr-FR" sz="2400"/>
        </a:p>
      </dgm:t>
    </dgm:pt>
    <dgm:pt modelId="{D6FDD4B0-4684-4B0C-85F3-4CA1483832C1}">
      <dgm:prSet custT="1"/>
      <dgm:spPr>
        <a:ln>
          <a:solidFill>
            <a:srgbClr val="258BA4"/>
          </a:solidFill>
        </a:ln>
      </dgm:spPr>
      <dgm:t>
        <a:bodyPr/>
        <a:lstStyle/>
        <a:p>
          <a:r>
            <a:rPr lang="fr-FR" sz="1000" dirty="0"/>
            <a:t>Identifier les supports de stockage </a:t>
          </a:r>
          <a:r>
            <a:rPr lang="fr-FR" sz="800" dirty="0"/>
            <a:t>(matériels, logiciels, canaux de transmission…)</a:t>
          </a:r>
          <a:endParaRPr lang="fr-FR" sz="1000" dirty="0"/>
        </a:p>
      </dgm:t>
    </dgm:pt>
    <dgm:pt modelId="{DEC3DB41-7DD8-4A54-BD0C-F6619742E804}" type="parTrans" cxnId="{7F054D47-93F3-42DA-802C-E5579D3DF863}">
      <dgm:prSet/>
      <dgm:spPr/>
      <dgm:t>
        <a:bodyPr/>
        <a:lstStyle/>
        <a:p>
          <a:endParaRPr lang="fr-FR" sz="2400"/>
        </a:p>
      </dgm:t>
    </dgm:pt>
    <dgm:pt modelId="{4CAB0EA7-5A4C-4DF7-9A20-D3A0FAE2AC30}" type="sibTrans" cxnId="{7F054D47-93F3-42DA-802C-E5579D3DF863}">
      <dgm:prSet/>
      <dgm:spPr/>
      <dgm:t>
        <a:bodyPr/>
        <a:lstStyle/>
        <a:p>
          <a:endParaRPr lang="fr-FR" sz="2400"/>
        </a:p>
      </dgm:t>
    </dgm:pt>
    <dgm:pt modelId="{6D5A5602-B54A-4E50-AB47-5891F4AFDDEB}">
      <dgm:prSet custT="1"/>
      <dgm:spPr>
        <a:ln>
          <a:solidFill>
            <a:srgbClr val="258BA4"/>
          </a:solidFill>
        </a:ln>
      </dgm:spPr>
      <dgm:t>
        <a:bodyPr/>
        <a:lstStyle/>
        <a:p>
          <a:r>
            <a:rPr lang="fr-FR" sz="1000" dirty="0"/>
            <a:t>Déterminer les risques (violation, détérioration, perte…)</a:t>
          </a:r>
        </a:p>
      </dgm:t>
    </dgm:pt>
    <dgm:pt modelId="{FCA27B91-57E3-4C42-9C1A-1273FA476BAD}" type="parTrans" cxnId="{0384BA73-5B55-4484-A780-7CCD878CF310}">
      <dgm:prSet/>
      <dgm:spPr/>
      <dgm:t>
        <a:bodyPr/>
        <a:lstStyle/>
        <a:p>
          <a:endParaRPr lang="fr-FR" sz="2400"/>
        </a:p>
      </dgm:t>
    </dgm:pt>
    <dgm:pt modelId="{4A819735-2E8D-4D7A-9224-C057F9EDE6AF}" type="sibTrans" cxnId="{0384BA73-5B55-4484-A780-7CCD878CF310}">
      <dgm:prSet/>
      <dgm:spPr/>
      <dgm:t>
        <a:bodyPr/>
        <a:lstStyle/>
        <a:p>
          <a:endParaRPr lang="fr-FR" sz="2400"/>
        </a:p>
      </dgm:t>
    </dgm:pt>
    <dgm:pt modelId="{9F1CA570-B0A7-46E6-BE33-D7756B4BA743}">
      <dgm:prSet custT="1"/>
      <dgm:spPr>
        <a:ln>
          <a:solidFill>
            <a:srgbClr val="258BA4"/>
          </a:solidFill>
        </a:ln>
      </dgm:spPr>
      <dgm:t>
        <a:bodyPr/>
        <a:lstStyle/>
        <a:p>
          <a:r>
            <a:rPr lang="fr-FR" sz="1000" dirty="0"/>
            <a:t>Déterminer les mesures de sécurité</a:t>
          </a:r>
        </a:p>
      </dgm:t>
    </dgm:pt>
    <dgm:pt modelId="{94FE8FCD-83F5-4647-9E9F-72CB4234B7C9}" type="parTrans" cxnId="{481CDDE5-60BA-4CC6-8BFB-E31388BF90E2}">
      <dgm:prSet/>
      <dgm:spPr/>
      <dgm:t>
        <a:bodyPr/>
        <a:lstStyle/>
        <a:p>
          <a:endParaRPr lang="fr-FR" sz="2400"/>
        </a:p>
      </dgm:t>
    </dgm:pt>
    <dgm:pt modelId="{A3CA0830-48C6-413F-832C-71B8AC93FCFE}" type="sibTrans" cxnId="{481CDDE5-60BA-4CC6-8BFB-E31388BF90E2}">
      <dgm:prSet/>
      <dgm:spPr/>
      <dgm:t>
        <a:bodyPr/>
        <a:lstStyle/>
        <a:p>
          <a:endParaRPr lang="fr-FR" sz="2400"/>
        </a:p>
      </dgm:t>
    </dgm:pt>
    <dgm:pt modelId="{A11B4157-AE00-4AF4-8E55-71E274010A0D}" type="pres">
      <dgm:prSet presAssocID="{3C27DDD0-F9E6-4074-B2C9-1CC7DCDC0588}" presName="CompostProcess" presStyleCnt="0">
        <dgm:presLayoutVars>
          <dgm:dir/>
          <dgm:resizeHandles val="exact"/>
        </dgm:presLayoutVars>
      </dgm:prSet>
      <dgm:spPr/>
    </dgm:pt>
    <dgm:pt modelId="{686DB811-BD7F-4D3D-AE50-0E5446EE1BB6}" type="pres">
      <dgm:prSet presAssocID="{3C27DDD0-F9E6-4074-B2C9-1CC7DCDC0588}" presName="arrow" presStyleLbl="bgShp" presStyleIdx="0" presStyleCnt="1" custLinFactNeighborX="0" custLinFactNeighborY="-10451"/>
      <dgm:spPr/>
    </dgm:pt>
    <dgm:pt modelId="{37D06706-840B-4DE2-AEDB-5231E81241D3}" type="pres">
      <dgm:prSet presAssocID="{3C27DDD0-F9E6-4074-B2C9-1CC7DCDC0588}" presName="linearProcess" presStyleCnt="0"/>
      <dgm:spPr/>
    </dgm:pt>
    <dgm:pt modelId="{B85D2E9C-59F5-4572-9C6C-1A5C2B3B4D8F}" type="pres">
      <dgm:prSet presAssocID="{D76A37B0-DF7E-465B-B20E-02F253FF7963}" presName="textNode" presStyleLbl="node1" presStyleIdx="0" presStyleCnt="4" custScaleY="136052">
        <dgm:presLayoutVars>
          <dgm:bulletEnabled val="1"/>
        </dgm:presLayoutVars>
      </dgm:prSet>
      <dgm:spPr/>
      <dgm:t>
        <a:bodyPr/>
        <a:lstStyle/>
        <a:p>
          <a:endParaRPr lang="fr-FR"/>
        </a:p>
      </dgm:t>
    </dgm:pt>
    <dgm:pt modelId="{A3BD1C35-470C-4BB0-9C8B-C2EFC28C3158}" type="pres">
      <dgm:prSet presAssocID="{32A26E87-28C2-4737-8E4F-7952F7182D48}" presName="sibTrans" presStyleCnt="0"/>
      <dgm:spPr/>
    </dgm:pt>
    <dgm:pt modelId="{7441F9E9-E6FF-490B-9A76-EC59E22975EA}" type="pres">
      <dgm:prSet presAssocID="{D6FDD4B0-4684-4B0C-85F3-4CA1483832C1}" presName="textNode" presStyleLbl="node1" presStyleIdx="1" presStyleCnt="4" custScaleY="136052">
        <dgm:presLayoutVars>
          <dgm:bulletEnabled val="1"/>
        </dgm:presLayoutVars>
      </dgm:prSet>
      <dgm:spPr/>
      <dgm:t>
        <a:bodyPr/>
        <a:lstStyle/>
        <a:p>
          <a:endParaRPr lang="fr-FR"/>
        </a:p>
      </dgm:t>
    </dgm:pt>
    <dgm:pt modelId="{049222E5-A92C-4EE0-A4FB-590D3019EC95}" type="pres">
      <dgm:prSet presAssocID="{4CAB0EA7-5A4C-4DF7-9A20-D3A0FAE2AC30}" presName="sibTrans" presStyleCnt="0"/>
      <dgm:spPr/>
    </dgm:pt>
    <dgm:pt modelId="{DDDCAF6F-C75B-4860-A351-7C8037C1BAA4}" type="pres">
      <dgm:prSet presAssocID="{6D5A5602-B54A-4E50-AB47-5891F4AFDDEB}" presName="textNode" presStyleLbl="node1" presStyleIdx="2" presStyleCnt="4" custScaleY="136052">
        <dgm:presLayoutVars>
          <dgm:bulletEnabled val="1"/>
        </dgm:presLayoutVars>
      </dgm:prSet>
      <dgm:spPr/>
      <dgm:t>
        <a:bodyPr/>
        <a:lstStyle/>
        <a:p>
          <a:endParaRPr lang="fr-FR"/>
        </a:p>
      </dgm:t>
    </dgm:pt>
    <dgm:pt modelId="{2A082972-03B8-428C-A0D6-A83117F76125}" type="pres">
      <dgm:prSet presAssocID="{4A819735-2E8D-4D7A-9224-C057F9EDE6AF}" presName="sibTrans" presStyleCnt="0"/>
      <dgm:spPr/>
    </dgm:pt>
    <dgm:pt modelId="{85E3DB1A-C570-4073-B6A2-3F5B648ABE05}" type="pres">
      <dgm:prSet presAssocID="{9F1CA570-B0A7-46E6-BE33-D7756B4BA743}" presName="textNode" presStyleLbl="node1" presStyleIdx="3" presStyleCnt="4" custScaleY="136052">
        <dgm:presLayoutVars>
          <dgm:bulletEnabled val="1"/>
        </dgm:presLayoutVars>
      </dgm:prSet>
      <dgm:spPr/>
      <dgm:t>
        <a:bodyPr/>
        <a:lstStyle/>
        <a:p>
          <a:endParaRPr lang="fr-FR"/>
        </a:p>
      </dgm:t>
    </dgm:pt>
  </dgm:ptLst>
  <dgm:cxnLst>
    <dgm:cxn modelId="{7F054D47-93F3-42DA-802C-E5579D3DF863}" srcId="{3C27DDD0-F9E6-4074-B2C9-1CC7DCDC0588}" destId="{D6FDD4B0-4684-4B0C-85F3-4CA1483832C1}" srcOrd="1" destOrd="0" parTransId="{DEC3DB41-7DD8-4A54-BD0C-F6619742E804}" sibTransId="{4CAB0EA7-5A4C-4DF7-9A20-D3A0FAE2AC30}"/>
    <dgm:cxn modelId="{B44CD3B3-A50A-4301-A497-06D2BF0D7973}" type="presOf" srcId="{D6FDD4B0-4684-4B0C-85F3-4CA1483832C1}" destId="{7441F9E9-E6FF-490B-9A76-EC59E22975EA}" srcOrd="0" destOrd="0" presId="urn:microsoft.com/office/officeart/2005/8/layout/hProcess9"/>
    <dgm:cxn modelId="{FEA66E41-2268-4F55-A711-1E29840456E3}" type="presOf" srcId="{3C27DDD0-F9E6-4074-B2C9-1CC7DCDC0588}" destId="{A11B4157-AE00-4AF4-8E55-71E274010A0D}" srcOrd="0" destOrd="0" presId="urn:microsoft.com/office/officeart/2005/8/layout/hProcess9"/>
    <dgm:cxn modelId="{CC133FD6-B9EA-4198-B778-86FDDC565EB7}" type="presOf" srcId="{9F1CA570-B0A7-46E6-BE33-D7756B4BA743}" destId="{85E3DB1A-C570-4073-B6A2-3F5B648ABE05}" srcOrd="0" destOrd="0" presId="urn:microsoft.com/office/officeart/2005/8/layout/hProcess9"/>
    <dgm:cxn modelId="{481CDDE5-60BA-4CC6-8BFB-E31388BF90E2}" srcId="{3C27DDD0-F9E6-4074-B2C9-1CC7DCDC0588}" destId="{9F1CA570-B0A7-46E6-BE33-D7756B4BA743}" srcOrd="3" destOrd="0" parTransId="{94FE8FCD-83F5-4647-9E9F-72CB4234B7C9}" sibTransId="{A3CA0830-48C6-413F-832C-71B8AC93FCFE}"/>
    <dgm:cxn modelId="{9B327D08-6BCA-4B82-9077-ADFEE3530EF7}" srcId="{3C27DDD0-F9E6-4074-B2C9-1CC7DCDC0588}" destId="{D76A37B0-DF7E-465B-B20E-02F253FF7963}" srcOrd="0" destOrd="0" parTransId="{D0AD91B8-CC8C-49F8-BF0B-10C1D85C879C}" sibTransId="{32A26E87-28C2-4737-8E4F-7952F7182D48}"/>
    <dgm:cxn modelId="{8258E9B9-9BD3-4B64-B6B0-61B4AFC95EE8}" type="presOf" srcId="{6D5A5602-B54A-4E50-AB47-5891F4AFDDEB}" destId="{DDDCAF6F-C75B-4860-A351-7C8037C1BAA4}" srcOrd="0" destOrd="0" presId="urn:microsoft.com/office/officeart/2005/8/layout/hProcess9"/>
    <dgm:cxn modelId="{0384BA73-5B55-4484-A780-7CCD878CF310}" srcId="{3C27DDD0-F9E6-4074-B2C9-1CC7DCDC0588}" destId="{6D5A5602-B54A-4E50-AB47-5891F4AFDDEB}" srcOrd="2" destOrd="0" parTransId="{FCA27B91-57E3-4C42-9C1A-1273FA476BAD}" sibTransId="{4A819735-2E8D-4D7A-9224-C057F9EDE6AF}"/>
    <dgm:cxn modelId="{EA32D918-B148-4A41-A6C7-133776E05DD7}" type="presOf" srcId="{D76A37B0-DF7E-465B-B20E-02F253FF7963}" destId="{B85D2E9C-59F5-4572-9C6C-1A5C2B3B4D8F}" srcOrd="0" destOrd="0" presId="urn:microsoft.com/office/officeart/2005/8/layout/hProcess9"/>
    <dgm:cxn modelId="{AC7120CD-EB3A-4036-B90D-15BBDC34D106}" type="presParOf" srcId="{A11B4157-AE00-4AF4-8E55-71E274010A0D}" destId="{686DB811-BD7F-4D3D-AE50-0E5446EE1BB6}" srcOrd="0" destOrd="0" presId="urn:microsoft.com/office/officeart/2005/8/layout/hProcess9"/>
    <dgm:cxn modelId="{8E4C34A3-49C5-44CC-ABB6-A736D2BDBA47}" type="presParOf" srcId="{A11B4157-AE00-4AF4-8E55-71E274010A0D}" destId="{37D06706-840B-4DE2-AEDB-5231E81241D3}" srcOrd="1" destOrd="0" presId="urn:microsoft.com/office/officeart/2005/8/layout/hProcess9"/>
    <dgm:cxn modelId="{F6DF2AC6-AB17-40F9-894C-BC42CF826EE6}" type="presParOf" srcId="{37D06706-840B-4DE2-AEDB-5231E81241D3}" destId="{B85D2E9C-59F5-4572-9C6C-1A5C2B3B4D8F}" srcOrd="0" destOrd="0" presId="urn:microsoft.com/office/officeart/2005/8/layout/hProcess9"/>
    <dgm:cxn modelId="{84B063E5-1026-4166-9496-89F9165AFD0D}" type="presParOf" srcId="{37D06706-840B-4DE2-AEDB-5231E81241D3}" destId="{A3BD1C35-470C-4BB0-9C8B-C2EFC28C3158}" srcOrd="1" destOrd="0" presId="urn:microsoft.com/office/officeart/2005/8/layout/hProcess9"/>
    <dgm:cxn modelId="{6C52FE76-51C1-4B7A-8910-CFD9E820A11A}" type="presParOf" srcId="{37D06706-840B-4DE2-AEDB-5231E81241D3}" destId="{7441F9E9-E6FF-490B-9A76-EC59E22975EA}" srcOrd="2" destOrd="0" presId="urn:microsoft.com/office/officeart/2005/8/layout/hProcess9"/>
    <dgm:cxn modelId="{9FD85B8D-6303-4CDB-871D-FA4DD5900D07}" type="presParOf" srcId="{37D06706-840B-4DE2-AEDB-5231E81241D3}" destId="{049222E5-A92C-4EE0-A4FB-590D3019EC95}" srcOrd="3" destOrd="0" presId="urn:microsoft.com/office/officeart/2005/8/layout/hProcess9"/>
    <dgm:cxn modelId="{947413C8-7465-41A1-9FE3-D0366208C32E}" type="presParOf" srcId="{37D06706-840B-4DE2-AEDB-5231E81241D3}" destId="{DDDCAF6F-C75B-4860-A351-7C8037C1BAA4}" srcOrd="4" destOrd="0" presId="urn:microsoft.com/office/officeart/2005/8/layout/hProcess9"/>
    <dgm:cxn modelId="{83C50574-0981-40EE-BB18-9114E96E5BBF}" type="presParOf" srcId="{37D06706-840B-4DE2-AEDB-5231E81241D3}" destId="{2A082972-03B8-428C-A0D6-A83117F76125}" srcOrd="5" destOrd="0" presId="urn:microsoft.com/office/officeart/2005/8/layout/hProcess9"/>
    <dgm:cxn modelId="{78EE0345-DF81-40D8-B989-0288441C8E93}" type="presParOf" srcId="{37D06706-840B-4DE2-AEDB-5231E81241D3}" destId="{85E3DB1A-C570-4073-B6A2-3F5B648ABE05}"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6DB811-BD7F-4D3D-AE50-0E5446EE1BB6}">
      <dsp:nvSpPr>
        <dsp:cNvPr id="0" name=""/>
        <dsp:cNvSpPr/>
      </dsp:nvSpPr>
      <dsp:spPr>
        <a:xfrm>
          <a:off x="463910" y="0"/>
          <a:ext cx="5257656" cy="112003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5D2E9C-59F5-4572-9C6C-1A5C2B3B4D8F}">
      <dsp:nvSpPr>
        <dsp:cNvPr id="0" name=""/>
        <dsp:cNvSpPr/>
      </dsp:nvSpPr>
      <dsp:spPr>
        <a:xfrm>
          <a:off x="3133" y="255250"/>
          <a:ext cx="1392581" cy="609529"/>
        </a:xfrm>
        <a:prstGeom prst="roundRect">
          <a:avLst/>
        </a:prstGeom>
        <a:solidFill>
          <a:schemeClr val="lt1">
            <a:hueOff val="0"/>
            <a:satOff val="0"/>
            <a:lumOff val="0"/>
            <a:alphaOff val="0"/>
          </a:schemeClr>
        </a:solidFill>
        <a:ln w="12700" cap="flat" cmpd="sng" algn="ctr">
          <a:solidFill>
            <a:srgbClr val="258BA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a:t>Recenser les fichiers contenant des données à protéger</a:t>
          </a:r>
        </a:p>
      </dsp:txBody>
      <dsp:txXfrm>
        <a:off x="32888" y="285005"/>
        <a:ext cx="1333071" cy="550019"/>
      </dsp:txXfrm>
    </dsp:sp>
    <dsp:sp modelId="{7441F9E9-E6FF-490B-9A76-EC59E22975EA}">
      <dsp:nvSpPr>
        <dsp:cNvPr id="0" name=""/>
        <dsp:cNvSpPr/>
      </dsp:nvSpPr>
      <dsp:spPr>
        <a:xfrm>
          <a:off x="1598676" y="255250"/>
          <a:ext cx="1392581" cy="609529"/>
        </a:xfrm>
        <a:prstGeom prst="roundRect">
          <a:avLst/>
        </a:prstGeom>
        <a:solidFill>
          <a:schemeClr val="lt1">
            <a:hueOff val="0"/>
            <a:satOff val="0"/>
            <a:lumOff val="0"/>
            <a:alphaOff val="0"/>
          </a:schemeClr>
        </a:solidFill>
        <a:ln w="12700" cap="flat" cmpd="sng" algn="ctr">
          <a:solidFill>
            <a:srgbClr val="258BA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a:t>Identifier les supports de stockage </a:t>
          </a:r>
          <a:r>
            <a:rPr lang="fr-FR" sz="800" kern="1200" dirty="0"/>
            <a:t>(matériels, logiciels, canaux de transmission…)</a:t>
          </a:r>
          <a:endParaRPr lang="fr-FR" sz="1000" kern="1200" dirty="0"/>
        </a:p>
      </dsp:txBody>
      <dsp:txXfrm>
        <a:off x="1628431" y="285005"/>
        <a:ext cx="1333071" cy="550019"/>
      </dsp:txXfrm>
    </dsp:sp>
    <dsp:sp modelId="{DDDCAF6F-C75B-4860-A351-7C8037C1BAA4}">
      <dsp:nvSpPr>
        <dsp:cNvPr id="0" name=""/>
        <dsp:cNvSpPr/>
      </dsp:nvSpPr>
      <dsp:spPr>
        <a:xfrm>
          <a:off x="3194219" y="255250"/>
          <a:ext cx="1392581" cy="609529"/>
        </a:xfrm>
        <a:prstGeom prst="roundRect">
          <a:avLst/>
        </a:prstGeom>
        <a:solidFill>
          <a:schemeClr val="lt1">
            <a:hueOff val="0"/>
            <a:satOff val="0"/>
            <a:lumOff val="0"/>
            <a:alphaOff val="0"/>
          </a:schemeClr>
        </a:solidFill>
        <a:ln w="12700" cap="flat" cmpd="sng" algn="ctr">
          <a:solidFill>
            <a:srgbClr val="258BA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a:t>Déterminer les risques (violation, détérioration, perte…)</a:t>
          </a:r>
        </a:p>
      </dsp:txBody>
      <dsp:txXfrm>
        <a:off x="3223974" y="285005"/>
        <a:ext cx="1333071" cy="550019"/>
      </dsp:txXfrm>
    </dsp:sp>
    <dsp:sp modelId="{85E3DB1A-C570-4073-B6A2-3F5B648ABE05}">
      <dsp:nvSpPr>
        <dsp:cNvPr id="0" name=""/>
        <dsp:cNvSpPr/>
      </dsp:nvSpPr>
      <dsp:spPr>
        <a:xfrm>
          <a:off x="4789762" y="255250"/>
          <a:ext cx="1392581" cy="609529"/>
        </a:xfrm>
        <a:prstGeom prst="roundRect">
          <a:avLst/>
        </a:prstGeom>
        <a:solidFill>
          <a:schemeClr val="lt1">
            <a:hueOff val="0"/>
            <a:satOff val="0"/>
            <a:lumOff val="0"/>
            <a:alphaOff val="0"/>
          </a:schemeClr>
        </a:solidFill>
        <a:ln w="12700" cap="flat" cmpd="sng" algn="ctr">
          <a:solidFill>
            <a:srgbClr val="258BA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a:t>Déterminer les mesures de sécurité</a:t>
          </a:r>
        </a:p>
      </dsp:txBody>
      <dsp:txXfrm>
        <a:off x="4819517" y="285005"/>
        <a:ext cx="1333071" cy="55001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583297-40DB-4B54-9CD5-BFCF647A4791}" type="datetimeFigureOut">
              <a:rPr lang="fr-FR" smtClean="0"/>
              <a:t>25/02/2020</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0E3D51-72BF-4A76-9D54-18825ED77ADD}" type="slidenum">
              <a:rPr lang="fr-FR" smtClean="0"/>
              <a:t>‹N°›</a:t>
            </a:fld>
            <a:endParaRPr lang="fr-FR"/>
          </a:p>
        </p:txBody>
      </p:sp>
    </p:spTree>
    <p:extLst>
      <p:ext uri="{BB962C8B-B14F-4D97-AF65-F5344CB8AC3E}">
        <p14:creationId xmlns:p14="http://schemas.microsoft.com/office/powerpoint/2010/main" val="436834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25/02/2020</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25/02/2020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25/02/2020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25/02/2020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25/02/2020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25/02/2020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364"/>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38DC53D4-B6E4-2F47-928D-2095ABFF5AF9}"/>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20">
            <a:extLst>
              <a:ext uri="{FF2B5EF4-FFF2-40B4-BE49-F238E27FC236}">
                <a16:creationId xmlns:a16="http://schemas.microsoft.com/office/drawing/2014/main" id="{E280A4A8-557C-4348-B4E9-47DB9A4657BA}"/>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14F0B8F-BE29-FC4F-A185-A5BD6AE84B17}"/>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20" name="Rectangle 19">
            <a:extLst>
              <a:ext uri="{FF2B5EF4-FFF2-40B4-BE49-F238E27FC236}">
                <a16:creationId xmlns:a16="http://schemas.microsoft.com/office/drawing/2014/main" id="{2DD6D595-1E7F-2A4C-AEEE-25170F2B3CB9}"/>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2.02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Février 2020</a:t>
            </a:r>
            <a:endParaRPr lang="fr-FR" sz="900" dirty="0">
              <a:solidFill>
                <a:schemeClr val="bg1"/>
              </a:solidFill>
            </a:endParaRPr>
          </a:p>
        </p:txBody>
      </p:sp>
      <p:pic>
        <p:nvPicPr>
          <p:cNvPr id="21" name="Image 20" descr="Une image contenant dessin&#10;&#10;Description générée automatiquement">
            <a:extLst>
              <a:ext uri="{FF2B5EF4-FFF2-40B4-BE49-F238E27FC236}">
                <a16:creationId xmlns:a16="http://schemas.microsoft.com/office/drawing/2014/main" id="{62884EE5-6A97-6043-9C8A-BF2008913ABF}"/>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390214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25/02/2020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25/02/2020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25/02/2020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25/02/2020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25/02/2020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25/02/2020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25/02/2020</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p:txBody>
          <a:bodyPr/>
          <a:lstStyle/>
          <a:p>
            <a:pPr algn="r"/>
            <a:r>
              <a:rPr lang="fr-FR" dirty="0"/>
              <a:t>M20. la protection des données DE SAnté</a:t>
            </a:r>
          </a:p>
        </p:txBody>
      </p:sp>
      <p:sp>
        <p:nvSpPr>
          <p:cNvPr id="13" name="Rectangle 12">
            <a:extLst>
              <a:ext uri="{FF2B5EF4-FFF2-40B4-BE49-F238E27FC236}">
                <a16:creationId xmlns:a16="http://schemas.microsoft.com/office/drawing/2014/main" id="{ABBC7AD6-C68A-453D-AE9F-BF48319C5123}"/>
              </a:ext>
            </a:extLst>
          </p:cNvPr>
          <p:cNvSpPr/>
          <p:nvPr/>
        </p:nvSpPr>
        <p:spPr>
          <a:xfrm>
            <a:off x="110573" y="1212824"/>
            <a:ext cx="6636853" cy="7948330"/>
          </a:xfrm>
          <a:prstGeom prst="rect">
            <a:avLst/>
          </a:prstGeom>
        </p:spPr>
        <p:txBody>
          <a:bodyPr wrap="square">
            <a:spAutoFit/>
          </a:bodyPr>
          <a:lstStyle/>
          <a:p>
            <a:pPr>
              <a:spcAft>
                <a:spcPts val="600"/>
              </a:spcAft>
            </a:pPr>
            <a:r>
              <a:rPr lang="fr-FR" dirty="0">
                <a:solidFill>
                  <a:srgbClr val="258BA4"/>
                </a:solidFill>
                <a:latin typeface="Helvetica Neue" panose="020B0604020202020204" pitchFamily="34" charset="0"/>
                <a:ea typeface="Helvetica Neue" panose="020B0604020202020204" pitchFamily="34" charset="0"/>
              </a:rPr>
              <a:t>Les Données de Santé à Protéger :</a:t>
            </a:r>
          </a:p>
          <a:p>
            <a:pPr>
              <a:spcAft>
                <a:spcPts val="300"/>
              </a:spcAft>
            </a:pPr>
            <a:r>
              <a:rPr lang="fr-FR" sz="1000" dirty="0"/>
              <a:t>Les données de santé sont considérées comme des « </a:t>
            </a:r>
            <a:r>
              <a:rPr lang="fr-FR" sz="1000" b="1" dirty="0"/>
              <a:t>données personnelles sensibles </a:t>
            </a:r>
            <a:r>
              <a:rPr lang="fr-FR" sz="1000" dirty="0"/>
              <a:t>» et dont l’utilisation est très encadrée . </a:t>
            </a:r>
          </a:p>
          <a:p>
            <a:pPr>
              <a:spcAft>
                <a:spcPts val="300"/>
              </a:spcAft>
            </a:pPr>
            <a:r>
              <a:rPr lang="fr-FR" sz="1000" dirty="0"/>
              <a:t>Conformément au RGPD, les données à caractère personnel concernant la santé sont les données se rapportant à l’état de santé physique ou mental passé, présent ou futur, d’une personne physique (y compris la prestation de services de soins de santé).</a:t>
            </a:r>
          </a:p>
          <a:p>
            <a:pPr>
              <a:spcAft>
                <a:spcPts val="300"/>
              </a:spcAft>
            </a:pPr>
            <a:r>
              <a:rPr lang="fr-FR" sz="1000" dirty="0"/>
              <a:t>Elles regroupent notamment  :</a:t>
            </a:r>
          </a:p>
          <a:p>
            <a:pPr marL="171450" indent="-171450">
              <a:spcAft>
                <a:spcPts val="300"/>
              </a:spcAft>
              <a:buClr>
                <a:srgbClr val="258BA4"/>
              </a:buClr>
              <a:buFont typeface="Wingdings" panose="05000000000000000000" pitchFamily="2" charset="2"/>
              <a:buChar char="l"/>
            </a:pPr>
            <a:r>
              <a:rPr lang="fr-FR" sz="1000" dirty="0"/>
              <a:t>Les </a:t>
            </a:r>
            <a:r>
              <a:rPr lang="fr-FR" sz="1000" b="1" dirty="0"/>
              <a:t>données à caractère personnel relatives à la santé des personnes </a:t>
            </a:r>
            <a:r>
              <a:rPr lang="fr-FR" sz="1000" dirty="0" smtClean="0"/>
              <a:t>telles </a:t>
            </a:r>
            <a:r>
              <a:rPr lang="fr-FR" sz="1000" dirty="0"/>
              <a:t>que les traitements en cours, pathologies, les données recueillies à l’occasion des activités de prévention ou de diagnostic, etc.</a:t>
            </a:r>
          </a:p>
          <a:p>
            <a:pPr marL="171450" indent="-171450">
              <a:spcAft>
                <a:spcPts val="300"/>
              </a:spcAft>
              <a:buClr>
                <a:srgbClr val="258BA4"/>
              </a:buClr>
              <a:buFont typeface="Wingdings" panose="05000000000000000000" pitchFamily="2" charset="2"/>
              <a:buChar char="l"/>
            </a:pPr>
            <a:r>
              <a:rPr lang="fr-FR" sz="1000" dirty="0"/>
              <a:t>Toutes autres </a:t>
            </a:r>
            <a:r>
              <a:rPr lang="fr-FR" sz="1000" b="1" dirty="0"/>
              <a:t>informations venues à la connaissance du professionnel de santé et permettant de révéler des informations sur l’état de santé du patient .</a:t>
            </a:r>
          </a:p>
          <a:p>
            <a:pPr>
              <a:spcAft>
                <a:spcPts val="300"/>
              </a:spcAft>
              <a:buClr>
                <a:srgbClr val="258BA4"/>
              </a:buClr>
            </a:pPr>
            <a:r>
              <a:rPr lang="fr-FR" sz="1000" b="1" dirty="0">
                <a:solidFill>
                  <a:srgbClr val="258BA4"/>
                </a:solidFill>
              </a:rPr>
              <a:t>Important : la protection des données s’applique aux données dématérialisées (informatiques) mais également à toutes les données matérielles (copies d’ordonnances par exemple).</a:t>
            </a:r>
            <a:endParaRPr lang="fr-FR" sz="1000" dirty="0">
              <a:solidFill>
                <a:srgbClr val="258BA4"/>
              </a:solidFill>
              <a:latin typeface="Helvetica Neue" panose="020B0604020202020204" pitchFamily="34" charset="0"/>
              <a:ea typeface="Helvetica Neue" panose="020B0604020202020204" pitchFamily="34" charset="0"/>
            </a:endParaRPr>
          </a:p>
          <a:p>
            <a:pPr>
              <a:spcBef>
                <a:spcPts val="1000"/>
              </a:spcBef>
              <a:spcAft>
                <a:spcPts val="600"/>
              </a:spcAft>
              <a:buClr>
                <a:srgbClr val="258BA4"/>
              </a:buClr>
            </a:pPr>
            <a:r>
              <a:rPr lang="fr-FR" dirty="0">
                <a:solidFill>
                  <a:srgbClr val="258BA4"/>
                </a:solidFill>
                <a:latin typeface="Helvetica Neue" panose="020B0604020202020204" pitchFamily="34" charset="0"/>
                <a:ea typeface="Helvetica Neue" panose="020B0604020202020204" pitchFamily="34" charset="0"/>
              </a:rPr>
              <a:t>Protection </a:t>
            </a:r>
            <a:r>
              <a:rPr lang="fr-FR" dirty="0" smtClean="0">
                <a:solidFill>
                  <a:srgbClr val="258BA4"/>
                </a:solidFill>
                <a:latin typeface="Helvetica Neue" panose="020B0604020202020204" pitchFamily="34" charset="0"/>
                <a:ea typeface="Helvetica Neue" panose="020B0604020202020204" pitchFamily="34" charset="0"/>
              </a:rPr>
              <a:t>: </a:t>
            </a:r>
            <a:endParaRPr lang="fr-FR" dirty="0">
              <a:solidFill>
                <a:srgbClr val="258BA4"/>
              </a:solidFill>
              <a:latin typeface="Helvetica Neue" panose="020B0604020202020204" pitchFamily="34" charset="0"/>
              <a:ea typeface="Helvetica Neue" panose="020B0604020202020204" pitchFamily="34" charset="0"/>
            </a:endParaRPr>
          </a:p>
          <a:p>
            <a:pPr>
              <a:spcAft>
                <a:spcPts val="300"/>
              </a:spcAft>
              <a:buClr>
                <a:srgbClr val="258BA4"/>
              </a:buClr>
            </a:pPr>
            <a:r>
              <a:rPr lang="fr-FR" sz="1000" dirty="0"/>
              <a:t>Il appartient à l’officine de garantir le respect de la confidentialité et de la sécurité de ces données : </a:t>
            </a:r>
          </a:p>
          <a:p>
            <a:pPr marL="171450" indent="-171450">
              <a:spcAft>
                <a:spcPts val="300"/>
              </a:spcAft>
              <a:buClr>
                <a:srgbClr val="258BA4"/>
              </a:buClr>
              <a:buFont typeface="Wingdings" panose="05000000000000000000" pitchFamily="2" charset="2"/>
              <a:buChar char="l"/>
            </a:pPr>
            <a:r>
              <a:rPr lang="fr-FR" sz="1000" b="1" dirty="0"/>
              <a:t>Le pharmacien titulaire est responsable des données de santé utilisées et stockées au sein de son officine.</a:t>
            </a:r>
          </a:p>
          <a:p>
            <a:pPr marL="190500" lvl="0" indent="-190500">
              <a:spcAft>
                <a:spcPts val="0"/>
              </a:spcAft>
              <a:buClr>
                <a:srgbClr val="258BA4"/>
              </a:buClr>
              <a:buFont typeface="Wingdings" pitchFamily="2" charset="2"/>
              <a:buChar char=""/>
              <a:tabLst>
                <a:tab pos="457200" algn="l"/>
              </a:tabLst>
            </a:pPr>
            <a:r>
              <a:rPr lang="fr-FR" sz="1000" b="1" dirty="0">
                <a:solidFill>
                  <a:srgbClr val="000000"/>
                </a:solidFill>
                <a:latin typeface="Helvetica Light" panose="020B0403020202020204" pitchFamily="34" charset="0"/>
              </a:rPr>
              <a:t>Le patient dont les données personnelles sont collectées</a:t>
            </a:r>
            <a:r>
              <a:rPr lang="fr-FR" sz="1000" dirty="0">
                <a:solidFill>
                  <a:srgbClr val="000000"/>
                </a:solidFill>
                <a:latin typeface="Helvetica Light" panose="020B0403020202020204" pitchFamily="34" charset="0"/>
              </a:rPr>
              <a:t> a notamment le droit d’exiger de </a:t>
            </a:r>
            <a:r>
              <a:rPr lang="fr-FR" sz="1000" b="1" dirty="0">
                <a:solidFill>
                  <a:srgbClr val="000000"/>
                </a:solidFill>
                <a:latin typeface="Helvetica Light" panose="020B0403020202020204" pitchFamily="34" charset="0"/>
              </a:rPr>
              <a:t>connaître les informations stockées le concernant</a:t>
            </a:r>
            <a:r>
              <a:rPr lang="fr-FR" sz="1000" dirty="0">
                <a:solidFill>
                  <a:srgbClr val="000000"/>
                </a:solidFill>
                <a:latin typeface="Helvetica Light" panose="020B0403020202020204" pitchFamily="34" charset="0"/>
              </a:rPr>
              <a:t>, de </a:t>
            </a:r>
            <a:r>
              <a:rPr lang="fr-FR" sz="1000" b="1" dirty="0">
                <a:solidFill>
                  <a:srgbClr val="000000"/>
                </a:solidFill>
                <a:latin typeface="Helvetica Light" panose="020B0403020202020204" pitchFamily="34" charset="0"/>
              </a:rPr>
              <a:t>demander qu’elles lui soient remises</a:t>
            </a:r>
            <a:r>
              <a:rPr lang="fr-FR" sz="1000" dirty="0">
                <a:solidFill>
                  <a:srgbClr val="000000"/>
                </a:solidFill>
                <a:latin typeface="Helvetica Light" panose="020B0403020202020204" pitchFamily="34" charset="0"/>
              </a:rPr>
              <a:t>, qu’elles soient </a:t>
            </a:r>
            <a:r>
              <a:rPr lang="fr-FR" sz="1000" b="1" dirty="0">
                <a:solidFill>
                  <a:srgbClr val="000000"/>
                </a:solidFill>
                <a:latin typeface="Helvetica Light" panose="020B0403020202020204" pitchFamily="34" charset="0"/>
              </a:rPr>
              <a:t>rectifiées</a:t>
            </a:r>
            <a:r>
              <a:rPr lang="fr-FR" sz="1000" dirty="0">
                <a:solidFill>
                  <a:srgbClr val="000000"/>
                </a:solidFill>
                <a:latin typeface="Helvetica Light" panose="020B0403020202020204" pitchFamily="34" charset="0"/>
              </a:rPr>
              <a:t> si besoin, et sous certaines conditions, </a:t>
            </a:r>
            <a:r>
              <a:rPr lang="fr-FR" sz="1000" b="1" dirty="0">
                <a:solidFill>
                  <a:srgbClr val="000000"/>
                </a:solidFill>
                <a:latin typeface="Helvetica Light" panose="020B0403020202020204" pitchFamily="34" charset="0"/>
              </a:rPr>
              <a:t>peut s’opposer à la collecte et aux traitements des données le concernant </a:t>
            </a:r>
            <a:r>
              <a:rPr lang="fr-FR" sz="1000" dirty="0">
                <a:solidFill>
                  <a:srgbClr val="000000"/>
                </a:solidFill>
                <a:latin typeface="Helvetica Light" panose="020B0403020202020204" pitchFamily="34" charset="0"/>
              </a:rPr>
              <a:t>(sauf les données dont la collecte est obligatoire telles que les données nécessaires pour la prise en charge des frais de santé par l’assurance maladie) et demander l’</a:t>
            </a:r>
            <a:r>
              <a:rPr lang="fr-FR" sz="1000" b="1" dirty="0">
                <a:solidFill>
                  <a:srgbClr val="000000"/>
                </a:solidFill>
                <a:latin typeface="Helvetica Light" panose="020B0403020202020204" pitchFamily="34" charset="0"/>
              </a:rPr>
              <a:t>effacement</a:t>
            </a:r>
            <a:r>
              <a:rPr lang="fr-FR" sz="1000" dirty="0">
                <a:solidFill>
                  <a:srgbClr val="000000"/>
                </a:solidFill>
                <a:latin typeface="Helvetica Light" panose="020B0403020202020204" pitchFamily="34" charset="0"/>
              </a:rPr>
              <a:t> de ses données. </a:t>
            </a:r>
            <a:endParaRPr lang="fr-FR" sz="1050" dirty="0">
              <a:latin typeface="Times New Roman" panose="02020603050405020304" pitchFamily="18" charset="0"/>
              <a:ea typeface="Times New Roman" panose="02020603050405020304" pitchFamily="18" charset="0"/>
            </a:endParaRPr>
          </a:p>
          <a:p>
            <a:pPr>
              <a:spcBef>
                <a:spcPts val="1000"/>
              </a:spcBef>
              <a:spcAft>
                <a:spcPts val="600"/>
              </a:spcAft>
              <a:buClr>
                <a:srgbClr val="258BA4"/>
              </a:buClr>
            </a:pPr>
            <a:r>
              <a:rPr lang="fr-FR" dirty="0">
                <a:solidFill>
                  <a:srgbClr val="258BA4"/>
                </a:solidFill>
                <a:latin typeface="Helvetica Neue" panose="020B0604020202020204" pitchFamily="34" charset="0"/>
                <a:ea typeface="Helvetica Neue" panose="020B0604020202020204" pitchFamily="34" charset="0"/>
              </a:rPr>
              <a:t>Réglementation Général pour la Protection des Données (RGPD) :</a:t>
            </a:r>
          </a:p>
          <a:p>
            <a:pPr>
              <a:spcAft>
                <a:spcPts val="600"/>
              </a:spcAft>
            </a:pPr>
            <a:r>
              <a:rPr lang="fr-FR" sz="600" dirty="0">
                <a:latin typeface="Calibri" panose="020F0502020204030204" pitchFamily="34" charset="0"/>
                <a:ea typeface="Calibri" panose="020F0502020204030204" pitchFamily="34" charset="0"/>
                <a:cs typeface="Times New Roman" panose="02020603050405020304" pitchFamily="18" charset="0"/>
              </a:rPr>
              <a:t> </a:t>
            </a:r>
            <a:r>
              <a:rPr lang="fr-FR" sz="1000" b="1" dirty="0">
                <a:solidFill>
                  <a:srgbClr val="000000"/>
                </a:solidFill>
                <a:latin typeface="Helvetica Light" panose="020B0403020202020204" pitchFamily="34" charset="0"/>
              </a:rPr>
              <a:t>Au titre de la protection des données, toute collecte ou traitement de données personnelles doit se faire en conformité avec le RGPD </a:t>
            </a:r>
            <a:r>
              <a:rPr lang="fr-FR" sz="1000" dirty="0">
                <a:solidFill>
                  <a:srgbClr val="000000"/>
                </a:solidFill>
                <a:latin typeface="Helvetica Light" panose="020B0403020202020204" pitchFamily="34" charset="0"/>
              </a:rPr>
              <a:t>(cf. site de l’Ordre) et avec la Loi informatique et libertés du 6 janvier 1978 modifiée.</a:t>
            </a:r>
            <a:endParaRPr lang="fr-FR" sz="1050" dirty="0">
              <a:latin typeface="Times New Roman" panose="02020603050405020304" pitchFamily="18" charset="0"/>
              <a:ea typeface="Times New Roman" panose="02020603050405020304" pitchFamily="18" charset="0"/>
            </a:endParaRPr>
          </a:p>
          <a:p>
            <a:r>
              <a:rPr lang="fr-FR" sz="800" dirty="0">
                <a:solidFill>
                  <a:srgbClr val="000000"/>
                </a:solidFill>
                <a:latin typeface="Helvetica Light" panose="020B0403020202020204" pitchFamily="34" charset="0"/>
              </a:rPr>
              <a:t>Jusqu’à présent, le titulaire d’officine pouvait s’engager auprès de la CNIL à être en conformité à la norme simplifiée 52 pour la gestion des données de son officine incluant les données de ses patients. </a:t>
            </a:r>
            <a:endParaRPr lang="fr-FR" sz="900" dirty="0">
              <a:latin typeface="Times New Roman" panose="02020603050405020304" pitchFamily="18" charset="0"/>
              <a:ea typeface="Times New Roman" panose="02020603050405020304" pitchFamily="18" charset="0"/>
            </a:endParaRPr>
          </a:p>
          <a:p>
            <a:r>
              <a:rPr lang="fr-FR" sz="800" dirty="0">
                <a:solidFill>
                  <a:srgbClr val="000000"/>
                </a:solidFill>
                <a:latin typeface="Helvetica Light" panose="020B0403020202020204" pitchFamily="34" charset="0"/>
              </a:rPr>
              <a:t>Depuis le 25 mai 2018, la norme simplifiée 52 a été supprimée. Le titulaire d’officine n’a plus de déclaration à effectuer sur le site de la CNIL, mais il doit toujours être en mesure de démontrer qu’il respecte les principes de protection des données énoncés dans la norme simplifiée 52, jusqu’à ce qu’elle soit transformée en référentiel par la CNIL.</a:t>
            </a:r>
            <a:endParaRPr lang="fr-FR" sz="900" dirty="0">
              <a:latin typeface="Times New Roman" panose="02020603050405020304" pitchFamily="18" charset="0"/>
              <a:ea typeface="Times New Roman" panose="02020603050405020304" pitchFamily="18" charset="0"/>
            </a:endParaRPr>
          </a:p>
          <a:p>
            <a:pPr>
              <a:spcBef>
                <a:spcPts val="1000"/>
              </a:spcBef>
              <a:spcAft>
                <a:spcPts val="600"/>
              </a:spcAft>
              <a:buClr>
                <a:srgbClr val="258BA4"/>
              </a:buClr>
            </a:pPr>
            <a:r>
              <a:rPr lang="fr-FR" dirty="0">
                <a:solidFill>
                  <a:srgbClr val="258BA4"/>
                </a:solidFill>
                <a:latin typeface="Helvetica Neue" panose="020B0604020202020204" pitchFamily="34" charset="0"/>
                <a:ea typeface="Helvetica Neue" panose="020B0604020202020204" pitchFamily="34" charset="0"/>
              </a:rPr>
              <a:t>L’Utilisation des Données de Santé :</a:t>
            </a:r>
          </a:p>
          <a:p>
            <a:pPr marL="177800" lvl="0" indent="-177800">
              <a:spcAft>
                <a:spcPts val="0"/>
              </a:spcAft>
              <a:buClr>
                <a:srgbClr val="258BA4"/>
              </a:buClr>
              <a:buFont typeface="Wingdings" pitchFamily="2" charset="2"/>
              <a:buChar char=""/>
              <a:tabLst>
                <a:tab pos="457200" algn="l"/>
              </a:tabLst>
            </a:pPr>
            <a:r>
              <a:rPr lang="fr-FR" sz="1050" b="1" dirty="0">
                <a:solidFill>
                  <a:srgbClr val="000000"/>
                </a:solidFill>
                <a:latin typeface="Helvetica Light" panose="020B0403020202020204" pitchFamily="34" charset="0"/>
              </a:rPr>
              <a:t>Traiter les données de manière licite, loyale et transparente </a:t>
            </a:r>
            <a:r>
              <a:rPr lang="fr-FR" sz="1050" dirty="0">
                <a:solidFill>
                  <a:srgbClr val="000000"/>
                </a:solidFill>
                <a:latin typeface="Helvetica Light" panose="020B0403020202020204" pitchFamily="34" charset="0"/>
              </a:rPr>
              <a:t>au regard des patients en les informant des règles d’exercice de leurs droits</a:t>
            </a:r>
            <a:endParaRPr lang="fr-FR" sz="1100" dirty="0">
              <a:latin typeface="Helvetica Light" panose="020B0403020202020204" pitchFamily="34" charset="0"/>
              <a:ea typeface="Times New Roman" panose="02020603050405020304" pitchFamily="18" charset="0"/>
            </a:endParaRPr>
          </a:p>
          <a:p>
            <a:pPr marL="177800" lvl="0" indent="-177800">
              <a:spcAft>
                <a:spcPts val="0"/>
              </a:spcAft>
              <a:buClr>
                <a:srgbClr val="258BA4"/>
              </a:buClr>
              <a:buFont typeface="Wingdings" pitchFamily="2" charset="2"/>
              <a:buChar char=""/>
              <a:tabLst>
                <a:tab pos="457200" algn="l"/>
              </a:tabLst>
            </a:pPr>
            <a:r>
              <a:rPr lang="fr-FR" sz="1050" b="1" dirty="0">
                <a:solidFill>
                  <a:srgbClr val="000000"/>
                </a:solidFill>
                <a:latin typeface="Helvetica Light" panose="020B0403020202020204" pitchFamily="34" charset="0"/>
              </a:rPr>
              <a:t>Respecter les principes de finalité et de </a:t>
            </a:r>
            <a:r>
              <a:rPr lang="fr-FR" sz="1050" b="1" u="sng" dirty="0">
                <a:solidFill>
                  <a:srgbClr val="000000"/>
                </a:solidFill>
                <a:latin typeface="Helvetica Light" panose="020B0403020202020204" pitchFamily="34" charset="0"/>
              </a:rPr>
              <a:t>conserver</a:t>
            </a:r>
            <a:r>
              <a:rPr lang="fr-FR" sz="1050" b="1" dirty="0">
                <a:solidFill>
                  <a:srgbClr val="000000"/>
                </a:solidFill>
                <a:latin typeface="Helvetica Light" panose="020B0403020202020204" pitchFamily="34" charset="0"/>
              </a:rPr>
              <a:t> uniquement  les données indispensables</a:t>
            </a:r>
            <a:r>
              <a:rPr lang="fr-FR" sz="1050" dirty="0">
                <a:solidFill>
                  <a:srgbClr val="000000"/>
                </a:solidFill>
                <a:latin typeface="Helvetica Light" panose="020B0403020202020204" pitchFamily="34" charset="0"/>
              </a:rPr>
              <a:t> pour le bon suivi des patients</a:t>
            </a:r>
            <a:endParaRPr lang="fr-FR" sz="1100" dirty="0">
              <a:latin typeface="Helvetica Light" panose="020B0403020202020204" pitchFamily="34" charset="0"/>
              <a:ea typeface="Times New Roman" panose="02020603050405020304" pitchFamily="18" charset="0"/>
            </a:endParaRPr>
          </a:p>
          <a:p>
            <a:pPr marL="177800" lvl="0" indent="-177800">
              <a:spcAft>
                <a:spcPts val="0"/>
              </a:spcAft>
              <a:buClr>
                <a:srgbClr val="258BA4"/>
              </a:buClr>
              <a:buFont typeface="Wingdings" pitchFamily="2" charset="2"/>
              <a:buChar char=""/>
              <a:tabLst>
                <a:tab pos="457200" algn="l"/>
              </a:tabLst>
            </a:pPr>
            <a:r>
              <a:rPr lang="fr-FR" sz="1050" b="1" dirty="0">
                <a:solidFill>
                  <a:srgbClr val="000000"/>
                </a:solidFill>
                <a:latin typeface="Helvetica Light" panose="020B0403020202020204" pitchFamily="34" charset="0"/>
              </a:rPr>
              <a:t>Ne conserver les données des patients que pendant la durée nécessaire </a:t>
            </a:r>
            <a:r>
              <a:rPr lang="fr-FR" sz="1050" dirty="0">
                <a:solidFill>
                  <a:srgbClr val="000000"/>
                </a:solidFill>
                <a:latin typeface="Helvetica Light" panose="020B0403020202020204" pitchFamily="34" charset="0"/>
              </a:rPr>
              <a:t>à la réalisation de l’objectif ayant conduit à la collecte de ces données</a:t>
            </a:r>
            <a:endParaRPr lang="fr-FR" sz="1100" dirty="0">
              <a:latin typeface="Helvetica Light" panose="020B0403020202020204" pitchFamily="34" charset="0"/>
              <a:ea typeface="Times New Roman" panose="02020603050405020304" pitchFamily="18" charset="0"/>
            </a:endParaRPr>
          </a:p>
          <a:p>
            <a:pPr marL="177800" lvl="0" indent="-177800">
              <a:spcAft>
                <a:spcPts val="0"/>
              </a:spcAft>
              <a:buClr>
                <a:srgbClr val="258BA4"/>
              </a:buClr>
              <a:buFont typeface="Wingdings" pitchFamily="2" charset="2"/>
              <a:buChar char=""/>
              <a:tabLst>
                <a:tab pos="457200" algn="l"/>
              </a:tabLst>
            </a:pPr>
            <a:r>
              <a:rPr lang="fr-FR" sz="1050" dirty="0">
                <a:solidFill>
                  <a:srgbClr val="000000"/>
                </a:solidFill>
                <a:latin typeface="Helvetica Light" panose="020B0403020202020204" pitchFamily="34" charset="0"/>
              </a:rPr>
              <a:t>Collecter des données exactes et, si nécessaire, tenues à jour</a:t>
            </a:r>
            <a:endParaRPr lang="fr-FR" sz="1100" dirty="0">
              <a:latin typeface="Helvetica Light" panose="020B0403020202020204" pitchFamily="34" charset="0"/>
              <a:ea typeface="Times New Roman" panose="02020603050405020304" pitchFamily="18" charset="0"/>
            </a:endParaRPr>
          </a:p>
          <a:p>
            <a:pPr marL="177800" lvl="0" indent="-177800">
              <a:spcAft>
                <a:spcPts val="0"/>
              </a:spcAft>
              <a:buClr>
                <a:srgbClr val="258BA4"/>
              </a:buClr>
              <a:buFont typeface="Wingdings" pitchFamily="2" charset="2"/>
              <a:buChar char=""/>
              <a:tabLst>
                <a:tab pos="457200" algn="l"/>
              </a:tabLst>
            </a:pPr>
            <a:r>
              <a:rPr lang="fr-FR" sz="1050" dirty="0">
                <a:solidFill>
                  <a:srgbClr val="000000"/>
                </a:solidFill>
                <a:latin typeface="Helvetica Light" panose="020B0403020202020204" pitchFamily="34" charset="0"/>
              </a:rPr>
              <a:t>Utiliser, si possible, une </a:t>
            </a:r>
            <a:r>
              <a:rPr lang="fr-FR" sz="1050" b="1" dirty="0">
                <a:solidFill>
                  <a:srgbClr val="000000"/>
                </a:solidFill>
                <a:latin typeface="Helvetica Light" panose="020B0403020202020204" pitchFamily="34" charset="0"/>
              </a:rPr>
              <a:t>messagerie sécurisée </a:t>
            </a:r>
            <a:r>
              <a:rPr lang="fr-FR" sz="1050" dirty="0">
                <a:solidFill>
                  <a:srgbClr val="000000"/>
                </a:solidFill>
                <a:latin typeface="Helvetica Light" panose="020B0403020202020204" pitchFamily="34" charset="0"/>
              </a:rPr>
              <a:t>(cf. verso)</a:t>
            </a:r>
            <a:endParaRPr lang="fr-FR" sz="1100" dirty="0">
              <a:latin typeface="Helvetica Light" panose="020B0403020202020204" pitchFamily="34" charset="0"/>
              <a:ea typeface="Times New Roman" panose="02020603050405020304" pitchFamily="18" charset="0"/>
            </a:endParaRPr>
          </a:p>
          <a:p>
            <a:pPr marL="171450" indent="-171450">
              <a:spcAft>
                <a:spcPts val="300"/>
              </a:spcAft>
              <a:buClr>
                <a:srgbClr val="258BA4"/>
              </a:buClr>
              <a:buFont typeface="Wingdings" panose="05000000000000000000" pitchFamily="2" charset="2"/>
              <a:buChar char="l"/>
            </a:pPr>
            <a:endParaRPr lang="fr-FR" sz="1050" dirty="0"/>
          </a:p>
        </p:txBody>
      </p:sp>
    </p:spTree>
    <p:extLst>
      <p:ext uri="{BB962C8B-B14F-4D97-AF65-F5344CB8AC3E}">
        <p14:creationId xmlns:p14="http://schemas.microsoft.com/office/powerpoint/2010/main" val="2980061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p:txBody>
          <a:bodyPr/>
          <a:lstStyle/>
          <a:p>
            <a:pPr algn="r"/>
            <a:r>
              <a:rPr lang="fr-FR" dirty="0"/>
              <a:t>M20. la protection des données DE SAnté</a:t>
            </a:r>
          </a:p>
        </p:txBody>
      </p:sp>
      <p:sp>
        <p:nvSpPr>
          <p:cNvPr id="13" name="Rectangle 12">
            <a:extLst>
              <a:ext uri="{FF2B5EF4-FFF2-40B4-BE49-F238E27FC236}">
                <a16:creationId xmlns:a16="http://schemas.microsoft.com/office/drawing/2014/main" id="{0719D274-342C-2249-A318-6ABE4879B684}"/>
              </a:ext>
            </a:extLst>
          </p:cNvPr>
          <p:cNvSpPr/>
          <p:nvPr/>
        </p:nvSpPr>
        <p:spPr>
          <a:xfrm>
            <a:off x="206732" y="1252297"/>
            <a:ext cx="6392849" cy="3434273"/>
          </a:xfrm>
          <a:prstGeom prst="rect">
            <a:avLst/>
          </a:prstGeom>
          <a:noFill/>
          <a:ln>
            <a:solidFill>
              <a:srgbClr val="CCE6EB"/>
            </a:solidFill>
          </a:ln>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400"/>
              </a:spcAft>
            </a:pPr>
            <a:r>
              <a:rPr lang="fr-FR" sz="14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Le stockage sécurisé des informations</a:t>
            </a:r>
          </a:p>
          <a:p>
            <a:pPr>
              <a:spcAft>
                <a:spcPts val="400"/>
              </a:spcAft>
            </a:pPr>
            <a:r>
              <a:rPr lang="fr-FR" sz="1000" dirty="0">
                <a:solidFill>
                  <a:schemeClr val="tx1">
                    <a:lumMod val="85000"/>
                    <a:lumOff val="15000"/>
                  </a:schemeClr>
                </a:solidFill>
                <a:latin typeface="+mj-lt"/>
              </a:rPr>
              <a:t>L’officine doit sécuriser les données dématérialisées et les données sur support papier.</a:t>
            </a:r>
          </a:p>
          <a:p>
            <a:pPr>
              <a:spcAft>
                <a:spcPts val="400"/>
              </a:spcAft>
            </a:pPr>
            <a:r>
              <a:rPr lang="fr-FR" sz="1000" dirty="0">
                <a:solidFill>
                  <a:schemeClr val="tx1">
                    <a:lumMod val="85000"/>
                    <a:lumOff val="15000"/>
                  </a:schemeClr>
                </a:solidFill>
                <a:latin typeface="+mj-lt"/>
              </a:rPr>
              <a:t>Pour les données dématérialisées, l’officine doit : </a:t>
            </a:r>
          </a:p>
          <a:p>
            <a:pPr marL="171450" indent="-171450">
              <a:spcAft>
                <a:spcPts val="400"/>
              </a:spcAft>
              <a:buClr>
                <a:srgbClr val="258BA4"/>
              </a:buClr>
              <a:buFont typeface="Wingdings" panose="05000000000000000000" pitchFamily="2" charset="2"/>
              <a:buChar char="l"/>
            </a:pPr>
            <a:r>
              <a:rPr lang="fr-FR" sz="1000" b="1" dirty="0">
                <a:solidFill>
                  <a:schemeClr val="tx1">
                    <a:lumMod val="85000"/>
                    <a:lumOff val="15000"/>
                  </a:schemeClr>
                </a:solidFill>
                <a:latin typeface="+mj-lt"/>
              </a:rPr>
              <a:t>Sécuriser les données </a:t>
            </a:r>
            <a:r>
              <a:rPr lang="fr-FR" sz="1000" dirty="0">
                <a:solidFill>
                  <a:schemeClr val="tx1">
                    <a:lumMod val="85000"/>
                    <a:lumOff val="15000"/>
                  </a:schemeClr>
                </a:solidFill>
                <a:latin typeface="+mj-lt"/>
              </a:rPr>
              <a:t>(chiffrement par l’utilisation par exemple de la carte CPS , authentification par mot de passe robuste, contrôle des accès via un historique…)</a:t>
            </a:r>
          </a:p>
          <a:p>
            <a:pPr marL="171450" indent="-171450">
              <a:spcAft>
                <a:spcPts val="400"/>
              </a:spcAft>
              <a:buClr>
                <a:srgbClr val="258BA4"/>
              </a:buClr>
              <a:buFont typeface="Wingdings" panose="05000000000000000000" pitchFamily="2" charset="2"/>
              <a:buChar char="l"/>
            </a:pPr>
            <a:r>
              <a:rPr lang="fr-FR" sz="1000" b="1" dirty="0">
                <a:solidFill>
                  <a:schemeClr val="tx1">
                    <a:lumMod val="85000"/>
                    <a:lumOff val="15000"/>
                  </a:schemeClr>
                </a:solidFill>
                <a:latin typeface="+mj-lt"/>
              </a:rPr>
              <a:t>Sécuriser le réseau </a:t>
            </a:r>
            <a:r>
              <a:rPr lang="fr-FR" sz="1000" dirty="0">
                <a:solidFill>
                  <a:schemeClr val="tx1">
                    <a:lumMod val="85000"/>
                    <a:lumOff val="15000"/>
                  </a:schemeClr>
                </a:solidFill>
                <a:latin typeface="+mj-lt"/>
              </a:rPr>
              <a:t>(pare-feu, antivirus)</a:t>
            </a:r>
          </a:p>
          <a:p>
            <a:pPr marL="171450" indent="-171450">
              <a:spcAft>
                <a:spcPts val="400"/>
              </a:spcAft>
              <a:buClr>
                <a:srgbClr val="258BA4"/>
              </a:buClr>
              <a:buFont typeface="Wingdings" panose="05000000000000000000" pitchFamily="2" charset="2"/>
              <a:buChar char="l"/>
            </a:pPr>
            <a:r>
              <a:rPr lang="fr-FR" sz="1000" b="1" dirty="0">
                <a:solidFill>
                  <a:schemeClr val="tx1">
                    <a:lumMod val="85000"/>
                    <a:lumOff val="15000"/>
                  </a:schemeClr>
                </a:solidFill>
                <a:latin typeface="+mj-lt"/>
              </a:rPr>
              <a:t>Recourir à un hébergeur agréé </a:t>
            </a:r>
            <a:r>
              <a:rPr lang="fr-FR" sz="1000" dirty="0">
                <a:solidFill>
                  <a:schemeClr val="tx1">
                    <a:lumMod val="85000"/>
                    <a:lumOff val="15000"/>
                  </a:schemeClr>
                </a:solidFill>
              </a:rPr>
              <a:t>(en cas d’externalisation des données) </a:t>
            </a:r>
            <a:r>
              <a:rPr lang="fr-FR" sz="1000" dirty="0">
                <a:solidFill>
                  <a:schemeClr val="tx1">
                    <a:lumMod val="85000"/>
                    <a:lumOff val="15000"/>
                  </a:schemeClr>
                </a:solidFill>
                <a:latin typeface="+mj-lt"/>
              </a:rPr>
              <a:t>qui garantit la protection des données</a:t>
            </a:r>
          </a:p>
          <a:p>
            <a:pPr marL="171450" indent="-171450">
              <a:spcAft>
                <a:spcPts val="400"/>
              </a:spcAft>
              <a:buClr>
                <a:srgbClr val="258BA4"/>
              </a:buClr>
              <a:buFont typeface="Wingdings" panose="05000000000000000000" pitchFamily="2" charset="2"/>
              <a:buChar char="l"/>
            </a:pPr>
            <a:r>
              <a:rPr lang="fr-FR" sz="1000" b="1" dirty="0">
                <a:solidFill>
                  <a:schemeClr val="tx1">
                    <a:lumMod val="85000"/>
                    <a:lumOff val="15000"/>
                  </a:schemeClr>
                </a:solidFill>
                <a:latin typeface="+mj-lt"/>
              </a:rPr>
              <a:t>Informer et former les collaborateurs aux règles à respecter pour protéger les données </a:t>
            </a:r>
            <a:r>
              <a:rPr lang="fr-FR" sz="1000" dirty="0">
                <a:solidFill>
                  <a:schemeClr val="tx1">
                    <a:lumMod val="85000"/>
                    <a:lumOff val="15000"/>
                  </a:schemeClr>
                </a:solidFill>
                <a:latin typeface="+mj-lt"/>
              </a:rPr>
              <a:t>(sites sensibles, accès aux mots de passe, outils de transmission...)</a:t>
            </a:r>
          </a:p>
          <a:p>
            <a:pPr>
              <a:spcAft>
                <a:spcPts val="400"/>
              </a:spcAft>
              <a:buClr>
                <a:srgbClr val="2C6672"/>
              </a:buClr>
            </a:pPr>
            <a:r>
              <a:rPr lang="fr-FR" sz="1000" dirty="0">
                <a:solidFill>
                  <a:schemeClr val="tx1">
                    <a:lumMod val="85000"/>
                    <a:lumOff val="15000"/>
                  </a:schemeClr>
                </a:solidFill>
                <a:latin typeface="+mj-lt"/>
              </a:rPr>
              <a:t>L’officine doit également </a:t>
            </a:r>
            <a:r>
              <a:rPr lang="fr-FR" sz="1000" b="1" dirty="0">
                <a:solidFill>
                  <a:schemeClr val="tx1">
                    <a:lumMod val="85000"/>
                    <a:lumOff val="15000"/>
                  </a:schemeClr>
                </a:solidFill>
                <a:latin typeface="+mj-lt"/>
              </a:rPr>
              <a:t>protéger les données de santé sur support papiers </a:t>
            </a:r>
            <a:r>
              <a:rPr lang="fr-FR" sz="1000" dirty="0">
                <a:solidFill>
                  <a:schemeClr val="tx1">
                    <a:lumMod val="85000"/>
                    <a:lumOff val="15000"/>
                  </a:schemeClr>
                </a:solidFill>
                <a:latin typeface="+mj-lt"/>
              </a:rPr>
              <a:t>en ayant recours à des </a:t>
            </a:r>
            <a:r>
              <a:rPr lang="fr-FR" sz="1000" b="1" dirty="0">
                <a:solidFill>
                  <a:schemeClr val="tx1">
                    <a:lumMod val="85000"/>
                    <a:lumOff val="15000"/>
                  </a:schemeClr>
                </a:solidFill>
                <a:latin typeface="+mj-lt"/>
              </a:rPr>
              <a:t>moyens de destruction appropriés </a:t>
            </a:r>
            <a:r>
              <a:rPr lang="fr-FR" sz="1000" dirty="0">
                <a:solidFill>
                  <a:schemeClr val="tx1">
                    <a:lumMod val="85000"/>
                    <a:lumOff val="15000"/>
                  </a:schemeClr>
                </a:solidFill>
                <a:latin typeface="+mj-lt"/>
              </a:rPr>
              <a:t>(broyeur par ex.) et </a:t>
            </a:r>
            <a:r>
              <a:rPr lang="fr-FR" sz="1000" b="1" dirty="0">
                <a:solidFill>
                  <a:schemeClr val="tx1">
                    <a:lumMod val="85000"/>
                    <a:lumOff val="15000"/>
                  </a:schemeClr>
                </a:solidFill>
                <a:latin typeface="+mj-lt"/>
              </a:rPr>
              <a:t>en étant vigilant concernant leur conservation à l’officine </a:t>
            </a:r>
            <a:r>
              <a:rPr lang="fr-FR" sz="1000" dirty="0">
                <a:solidFill>
                  <a:schemeClr val="tx1">
                    <a:lumMod val="85000"/>
                    <a:lumOff val="15000"/>
                  </a:schemeClr>
                </a:solidFill>
                <a:latin typeface="+mj-lt"/>
              </a:rPr>
              <a:t>(ne pas laisser trainer des copies d’ordonnance sur le comptoir par ex.) </a:t>
            </a:r>
          </a:p>
          <a:p>
            <a:pPr>
              <a:spcAft>
                <a:spcPts val="400"/>
              </a:spcAft>
            </a:pPr>
            <a:r>
              <a:rPr lang="fr-FR" sz="1050" b="1" dirty="0">
                <a:solidFill>
                  <a:srgbClr val="258BA4"/>
                </a:solidFill>
                <a:latin typeface="Helvetica Neue" panose="020B0604020202020204" pitchFamily="34" charset="0"/>
                <a:ea typeface="Helvetica Neue" panose="020B0604020202020204" pitchFamily="34" charset="0"/>
              </a:rPr>
              <a:t>Identifier &amp; prévenir les risques :</a:t>
            </a:r>
          </a:p>
          <a:p>
            <a:pPr>
              <a:spcAft>
                <a:spcPts val="400"/>
              </a:spcAft>
            </a:pPr>
            <a:endParaRPr lang="fr-FR" sz="1200" b="1" dirty="0">
              <a:solidFill>
                <a:srgbClr val="2C6672"/>
              </a:solidFill>
              <a:latin typeface="Helvetica Neue" panose="020B0604020202020204" pitchFamily="34" charset="0"/>
              <a:ea typeface="Helvetica Neue" panose="020B0604020202020204" pitchFamily="34" charset="0"/>
            </a:endParaRPr>
          </a:p>
          <a:p>
            <a:pPr>
              <a:spcAft>
                <a:spcPts val="400"/>
              </a:spcAft>
            </a:pPr>
            <a:endParaRPr lang="fr-FR" sz="1200" b="1" dirty="0">
              <a:solidFill>
                <a:srgbClr val="2C6672"/>
              </a:solidFill>
              <a:latin typeface="Helvetica Neue" panose="020B0604020202020204" pitchFamily="34" charset="0"/>
              <a:ea typeface="Helvetica Neue" panose="020B0604020202020204" pitchFamily="34" charset="0"/>
            </a:endParaRPr>
          </a:p>
          <a:p>
            <a:pPr>
              <a:spcAft>
                <a:spcPts val="400"/>
              </a:spcAft>
            </a:pPr>
            <a:endParaRPr lang="fr-FR" sz="1200" b="1" dirty="0">
              <a:solidFill>
                <a:srgbClr val="2C6672"/>
              </a:solidFill>
              <a:latin typeface="Helvetica Neue" panose="020B0604020202020204" pitchFamily="34" charset="0"/>
              <a:ea typeface="Helvetica Neue" panose="020B0604020202020204" pitchFamily="34" charset="0"/>
            </a:endParaRPr>
          </a:p>
        </p:txBody>
      </p:sp>
      <p:sp>
        <p:nvSpPr>
          <p:cNvPr id="17" name="Rectangle 16">
            <a:extLst>
              <a:ext uri="{FF2B5EF4-FFF2-40B4-BE49-F238E27FC236}">
                <a16:creationId xmlns:a16="http://schemas.microsoft.com/office/drawing/2014/main" id="{42E9A1F1-F4D5-4199-A004-19F01CE0AE9C}"/>
              </a:ext>
            </a:extLst>
          </p:cNvPr>
          <p:cNvSpPr/>
          <p:nvPr/>
        </p:nvSpPr>
        <p:spPr>
          <a:xfrm>
            <a:off x="206732" y="7065859"/>
            <a:ext cx="6392849" cy="1795363"/>
          </a:xfrm>
          <a:prstGeom prst="rect">
            <a:avLst/>
          </a:prstGeom>
          <a:noFill/>
          <a:ln>
            <a:solidFill>
              <a:srgbClr val="CCE6EB"/>
            </a:solidFill>
          </a:ln>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400"/>
              </a:spcAft>
              <a:buClr>
                <a:srgbClr val="2C6672"/>
              </a:buClr>
            </a:pPr>
            <a:r>
              <a:rPr lang="fr-FR" sz="14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La transmission des données (messagerie sécurisée)</a:t>
            </a:r>
          </a:p>
          <a:p>
            <a:pPr>
              <a:spcAft>
                <a:spcPts val="400"/>
              </a:spcAft>
              <a:buClr>
                <a:srgbClr val="2C6672"/>
              </a:buClr>
            </a:pPr>
            <a:r>
              <a:rPr lang="fr-FR" sz="1000" dirty="0">
                <a:solidFill>
                  <a:schemeClr val="tx1">
                    <a:lumMod val="85000"/>
                    <a:lumOff val="15000"/>
                  </a:schemeClr>
                </a:solidFill>
                <a:latin typeface="+mj-lt"/>
              </a:rPr>
              <a:t>Dans le cas d’une transmission entre professionnels de santé (l’officine et un cabinet de médecin par exemple), </a:t>
            </a:r>
            <a:r>
              <a:rPr lang="fr-FR" sz="1000" dirty="0">
                <a:solidFill>
                  <a:schemeClr val="tx1">
                    <a:lumMod val="85000"/>
                    <a:lumOff val="15000"/>
                  </a:schemeClr>
                </a:solidFill>
                <a:latin typeface="+mj-lt"/>
              </a:rPr>
              <a:t>le pharmacien doit utiliser un service de messagerie sécurisé de santé conforme aux exigences de la loi  </a:t>
            </a:r>
            <a:r>
              <a:rPr lang="fr-FR" sz="1000" dirty="0">
                <a:solidFill>
                  <a:schemeClr val="tx1">
                    <a:lumMod val="85000"/>
                    <a:lumOff val="15000"/>
                  </a:schemeClr>
                </a:solidFill>
                <a:latin typeface="+mj-lt"/>
              </a:rPr>
              <a:t>:</a:t>
            </a:r>
          </a:p>
          <a:p>
            <a:pPr marL="171450" indent="-171450">
              <a:spcAft>
                <a:spcPts val="400"/>
              </a:spcAft>
              <a:buClr>
                <a:srgbClr val="258BA4"/>
              </a:buClr>
              <a:buFont typeface="Police système Courant"/>
              <a:buChar char="●"/>
            </a:pPr>
            <a:r>
              <a:rPr lang="fr-FR" sz="1000" dirty="0" smtClean="0">
                <a:solidFill>
                  <a:schemeClr val="tx1">
                    <a:lumMod val="85000"/>
                    <a:lumOff val="15000"/>
                  </a:schemeClr>
                </a:solidFill>
                <a:latin typeface="+mj-lt"/>
              </a:rPr>
              <a:t>Disposer </a:t>
            </a:r>
            <a:r>
              <a:rPr lang="fr-FR" sz="1000" dirty="0">
                <a:solidFill>
                  <a:schemeClr val="tx1">
                    <a:lumMod val="85000"/>
                    <a:lumOff val="15000"/>
                  </a:schemeClr>
                </a:solidFill>
                <a:latin typeface="+mj-lt"/>
              </a:rPr>
              <a:t>d’une messagerie qui garantit l’identification de l’émetteur et du destinataire (numéro RPPS)</a:t>
            </a:r>
          </a:p>
          <a:p>
            <a:pPr marL="171450" indent="-171450">
              <a:spcAft>
                <a:spcPts val="400"/>
              </a:spcAft>
              <a:buClr>
                <a:srgbClr val="258BA4"/>
              </a:buClr>
              <a:buFont typeface="Police système Courant"/>
              <a:buChar char="●"/>
            </a:pPr>
            <a:r>
              <a:rPr lang="fr-FR" sz="1000" dirty="0" smtClean="0">
                <a:solidFill>
                  <a:schemeClr val="tx1">
                    <a:lumMod val="85000"/>
                    <a:lumOff val="15000"/>
                  </a:schemeClr>
                </a:solidFill>
                <a:latin typeface="+mj-lt"/>
              </a:rPr>
              <a:t>Utiliser </a:t>
            </a:r>
            <a:r>
              <a:rPr lang="fr-FR" sz="1000" dirty="0">
                <a:solidFill>
                  <a:schemeClr val="tx1">
                    <a:lumMod val="85000"/>
                    <a:lumOff val="15000"/>
                  </a:schemeClr>
                </a:solidFill>
                <a:latin typeface="+mj-lt"/>
              </a:rPr>
              <a:t>un système d’authentification forte : CPS ou dispositif équivalent</a:t>
            </a:r>
          </a:p>
          <a:p>
            <a:pPr marL="171450" indent="-171450">
              <a:spcAft>
                <a:spcPts val="400"/>
              </a:spcAft>
              <a:buClr>
                <a:srgbClr val="258BA4"/>
              </a:buClr>
              <a:buFont typeface="Police système Courant"/>
              <a:buChar char="●"/>
            </a:pPr>
            <a:r>
              <a:rPr lang="fr-FR" sz="1000" dirty="0" smtClean="0">
                <a:solidFill>
                  <a:schemeClr val="tx1">
                    <a:lumMod val="85000"/>
                    <a:lumOff val="15000"/>
                  </a:schemeClr>
                </a:solidFill>
                <a:latin typeface="+mj-lt"/>
              </a:rPr>
              <a:t>Assurer </a:t>
            </a:r>
            <a:r>
              <a:rPr lang="fr-FR" sz="1000" dirty="0">
                <a:solidFill>
                  <a:schemeClr val="tx1">
                    <a:lumMod val="85000"/>
                    <a:lumOff val="15000"/>
                  </a:schemeClr>
                </a:solidFill>
                <a:latin typeface="+mj-lt"/>
              </a:rPr>
              <a:t>la sécurité des messages et des pièces jointes par le recours à des moyens de chiffrement</a:t>
            </a:r>
          </a:p>
          <a:p>
            <a:pPr marL="171450" indent="-171450">
              <a:spcAft>
                <a:spcPts val="400"/>
              </a:spcAft>
              <a:buClr>
                <a:srgbClr val="258BA4"/>
              </a:buClr>
              <a:buFont typeface="Police système Courant"/>
              <a:buChar char="●"/>
            </a:pPr>
            <a:r>
              <a:rPr lang="fr-FR" sz="1000" dirty="0" smtClean="0">
                <a:solidFill>
                  <a:schemeClr val="tx1">
                    <a:lumMod val="85000"/>
                    <a:lumOff val="15000"/>
                  </a:schemeClr>
                </a:solidFill>
                <a:latin typeface="+mj-lt"/>
              </a:rPr>
              <a:t>Conserver </a:t>
            </a:r>
            <a:r>
              <a:rPr lang="fr-FR" sz="1000" dirty="0">
                <a:solidFill>
                  <a:schemeClr val="tx1">
                    <a:lumMod val="85000"/>
                    <a:lumOff val="15000"/>
                  </a:schemeClr>
                </a:solidFill>
                <a:latin typeface="+mj-lt"/>
              </a:rPr>
              <a:t>sous une forme sécurisée les messages et les pièces jointes pour en assurer la disponibilité, l’intégrité et la traçabilité</a:t>
            </a:r>
            <a:r>
              <a:rPr lang="fr-FR" sz="1000" dirty="0" smtClean="0">
                <a:solidFill>
                  <a:schemeClr val="tx1">
                    <a:lumMod val="85000"/>
                    <a:lumOff val="15000"/>
                  </a:schemeClr>
                </a:solidFill>
                <a:latin typeface="+mj-lt"/>
              </a:rPr>
              <a:t>.</a:t>
            </a:r>
            <a:endParaRPr lang="fr-FR" sz="1000" dirty="0">
              <a:solidFill>
                <a:schemeClr val="tx1">
                  <a:lumMod val="85000"/>
                  <a:lumOff val="15000"/>
                </a:schemeClr>
              </a:solidFill>
              <a:latin typeface="+mj-lt"/>
            </a:endParaRPr>
          </a:p>
        </p:txBody>
      </p:sp>
      <p:graphicFrame>
        <p:nvGraphicFramePr>
          <p:cNvPr id="4" name="Diagramme 3">
            <a:extLst>
              <a:ext uri="{FF2B5EF4-FFF2-40B4-BE49-F238E27FC236}">
                <a16:creationId xmlns:a16="http://schemas.microsoft.com/office/drawing/2014/main" id="{D7926FFC-863E-4ABF-B268-D35C1800277C}"/>
              </a:ext>
            </a:extLst>
          </p:cNvPr>
          <p:cNvGraphicFramePr/>
          <p:nvPr>
            <p:extLst>
              <p:ext uri="{D42A27DB-BD31-4B8C-83A1-F6EECF244321}">
                <p14:modId xmlns:p14="http://schemas.microsoft.com/office/powerpoint/2010/main" val="72186103"/>
              </p:ext>
            </p:extLst>
          </p:nvPr>
        </p:nvGraphicFramePr>
        <p:xfrm>
          <a:off x="336261" y="3674645"/>
          <a:ext cx="6185478" cy="1120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Rectangle 17">
            <a:extLst>
              <a:ext uri="{FF2B5EF4-FFF2-40B4-BE49-F238E27FC236}">
                <a16:creationId xmlns:a16="http://schemas.microsoft.com/office/drawing/2014/main" id="{8CF0594F-62FD-4CB8-9FBC-A4B25F212B78}"/>
              </a:ext>
            </a:extLst>
          </p:cNvPr>
          <p:cNvSpPr/>
          <p:nvPr/>
        </p:nvSpPr>
        <p:spPr>
          <a:xfrm>
            <a:off x="206733" y="4801945"/>
            <a:ext cx="6392849" cy="2164695"/>
          </a:xfrm>
          <a:prstGeom prst="rect">
            <a:avLst/>
          </a:prstGeom>
          <a:noFill/>
          <a:ln>
            <a:solidFill>
              <a:srgbClr val="CCE6EB"/>
            </a:solidFill>
          </a:ln>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400"/>
              </a:spcAft>
            </a:pPr>
            <a:r>
              <a:rPr lang="fr-FR" sz="14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Les Sauvegardes &amp; Archivages </a:t>
            </a:r>
          </a:p>
          <a:p>
            <a:pPr>
              <a:spcAft>
                <a:spcPts val="400"/>
              </a:spcAft>
            </a:pPr>
            <a:r>
              <a:rPr lang="fr-FR" sz="1000" b="1" u="sng" dirty="0">
                <a:solidFill>
                  <a:schemeClr val="tx1">
                    <a:lumMod val="85000"/>
                    <a:lumOff val="15000"/>
                  </a:schemeClr>
                </a:solidFill>
                <a:latin typeface="+mj-lt"/>
              </a:rPr>
              <a:t>Les</a:t>
            </a:r>
            <a:r>
              <a:rPr lang="fr-FR" sz="1000" u="sng" dirty="0">
                <a:solidFill>
                  <a:schemeClr val="tx1">
                    <a:lumMod val="85000"/>
                    <a:lumOff val="15000"/>
                  </a:schemeClr>
                </a:solidFill>
                <a:latin typeface="+mj-lt"/>
              </a:rPr>
              <a:t> </a:t>
            </a:r>
            <a:r>
              <a:rPr lang="fr-FR" sz="1000" b="1" u="sng" dirty="0">
                <a:solidFill>
                  <a:schemeClr val="tx1">
                    <a:lumMod val="85000"/>
                    <a:lumOff val="15000"/>
                  </a:schemeClr>
                </a:solidFill>
                <a:latin typeface="+mj-lt"/>
              </a:rPr>
              <a:t>sauvegardes</a:t>
            </a:r>
            <a:r>
              <a:rPr lang="fr-FR" sz="1000" dirty="0">
                <a:solidFill>
                  <a:schemeClr val="tx1">
                    <a:lumMod val="85000"/>
                    <a:lumOff val="15000"/>
                  </a:schemeClr>
                </a:solidFill>
                <a:latin typeface="+mj-lt"/>
              </a:rPr>
              <a:t> dupliquent les données du système informatique afin de les restituer en cas d’incident.</a:t>
            </a:r>
          </a:p>
          <a:p>
            <a:pPr marL="171450" indent="-171450">
              <a:spcAft>
                <a:spcPts val="400"/>
              </a:spcAft>
              <a:buClr>
                <a:srgbClr val="258BA4"/>
              </a:buClr>
              <a:buFont typeface="Wingdings" panose="05000000000000000000" pitchFamily="2" charset="2"/>
              <a:buChar char="l"/>
            </a:pPr>
            <a:r>
              <a:rPr lang="fr-FR" sz="1000" dirty="0">
                <a:solidFill>
                  <a:schemeClr val="tx1">
                    <a:lumMod val="85000"/>
                    <a:lumOff val="15000"/>
                  </a:schemeClr>
                </a:solidFill>
                <a:latin typeface="+mj-lt"/>
              </a:rPr>
              <a:t>Systématiser les </a:t>
            </a:r>
            <a:r>
              <a:rPr lang="fr-FR" sz="1000" b="1" dirty="0">
                <a:solidFill>
                  <a:schemeClr val="tx1">
                    <a:lumMod val="85000"/>
                    <a:lumOff val="15000"/>
                  </a:schemeClr>
                </a:solidFill>
                <a:latin typeface="+mj-lt"/>
              </a:rPr>
              <a:t>sauvegardes </a:t>
            </a:r>
          </a:p>
          <a:p>
            <a:pPr marL="171450" indent="-171450">
              <a:spcAft>
                <a:spcPts val="400"/>
              </a:spcAft>
              <a:buClr>
                <a:srgbClr val="258BA4"/>
              </a:buClr>
              <a:buFont typeface="Wingdings" panose="05000000000000000000" pitchFamily="2" charset="2"/>
              <a:buChar char="l"/>
            </a:pPr>
            <a:r>
              <a:rPr lang="fr-FR" sz="1000" dirty="0">
                <a:solidFill>
                  <a:schemeClr val="tx1">
                    <a:lumMod val="85000"/>
                    <a:lumOff val="15000"/>
                  </a:schemeClr>
                </a:solidFill>
                <a:latin typeface="+mj-lt"/>
              </a:rPr>
              <a:t>Utiliser des </a:t>
            </a:r>
            <a:r>
              <a:rPr lang="fr-FR" sz="1000" b="1" dirty="0">
                <a:solidFill>
                  <a:schemeClr val="tx1">
                    <a:lumMod val="85000"/>
                    <a:lumOff val="15000"/>
                  </a:schemeClr>
                </a:solidFill>
                <a:latin typeface="+mj-lt"/>
              </a:rPr>
              <a:t>supports préservant l’intégrité des données </a:t>
            </a:r>
            <a:r>
              <a:rPr lang="fr-FR" sz="1000" dirty="0">
                <a:solidFill>
                  <a:schemeClr val="tx1">
                    <a:lumMod val="85000"/>
                    <a:lumOff val="15000"/>
                  </a:schemeClr>
                </a:solidFill>
                <a:latin typeface="+mj-lt"/>
              </a:rPr>
              <a:t>(disques durs, mémoires flash...)</a:t>
            </a:r>
          </a:p>
          <a:p>
            <a:pPr marL="171450" indent="-171450">
              <a:spcAft>
                <a:spcPts val="400"/>
              </a:spcAft>
              <a:buClr>
                <a:srgbClr val="258BA4"/>
              </a:buClr>
              <a:buFont typeface="Wingdings" panose="05000000000000000000" pitchFamily="2" charset="2"/>
              <a:buChar char="l"/>
            </a:pPr>
            <a:r>
              <a:rPr lang="fr-FR" sz="1000" b="1" dirty="0">
                <a:solidFill>
                  <a:schemeClr val="tx1">
                    <a:lumMod val="85000"/>
                    <a:lumOff val="15000"/>
                  </a:schemeClr>
                </a:solidFill>
                <a:latin typeface="+mj-lt"/>
              </a:rPr>
              <a:t>Tester la restitution des données à partir des sauvegardes </a:t>
            </a:r>
          </a:p>
          <a:p>
            <a:pPr marL="171450" indent="-171450">
              <a:spcAft>
                <a:spcPts val="400"/>
              </a:spcAft>
              <a:buClr>
                <a:srgbClr val="258BA4"/>
              </a:buClr>
              <a:buFont typeface="Wingdings" panose="05000000000000000000" pitchFamily="2" charset="2"/>
              <a:buChar char="l"/>
            </a:pPr>
            <a:r>
              <a:rPr lang="fr-FR" sz="1000" dirty="0">
                <a:solidFill>
                  <a:schemeClr val="tx1">
                    <a:lumMod val="85000"/>
                    <a:lumOff val="15000"/>
                  </a:schemeClr>
                </a:solidFill>
                <a:latin typeface="+mj-lt"/>
              </a:rPr>
              <a:t>Sécuriser les lieux de conservation des sauvegardes</a:t>
            </a:r>
          </a:p>
          <a:p>
            <a:pPr>
              <a:buClr>
                <a:srgbClr val="258BA4"/>
              </a:buClr>
            </a:pPr>
            <a:r>
              <a:rPr lang="fr-FR" sz="1000" b="1" u="sng" dirty="0"/>
              <a:t>L’archivage</a:t>
            </a:r>
            <a:r>
              <a:rPr lang="fr-FR" sz="1000" dirty="0"/>
              <a:t> est une sauvegarde des données visant à garantir leur conservation à long terme.</a:t>
            </a:r>
            <a:br>
              <a:rPr lang="fr-FR" sz="1000" dirty="0"/>
            </a:br>
            <a:endParaRPr lang="fr-FR" sz="300" dirty="0"/>
          </a:p>
          <a:p>
            <a:pPr marL="171450" indent="-171450">
              <a:spcAft>
                <a:spcPts val="400"/>
              </a:spcAft>
              <a:buClr>
                <a:srgbClr val="258BA4"/>
              </a:buClr>
              <a:buFont typeface="Wingdings" panose="05000000000000000000" pitchFamily="2" charset="2"/>
              <a:buChar char="l"/>
            </a:pPr>
            <a:r>
              <a:rPr lang="fr-FR" sz="1000" dirty="0">
                <a:solidFill>
                  <a:schemeClr val="tx1">
                    <a:lumMod val="85000"/>
                    <a:lumOff val="15000"/>
                  </a:schemeClr>
                </a:solidFill>
                <a:latin typeface="+mj-lt"/>
              </a:rPr>
              <a:t>Définir les accès autorisés mise en place d’une  politique d’habilitation</a:t>
            </a:r>
          </a:p>
          <a:p>
            <a:pPr marL="171450" indent="-171450">
              <a:spcAft>
                <a:spcPts val="400"/>
              </a:spcAft>
              <a:buClr>
                <a:srgbClr val="258BA4"/>
              </a:buClr>
              <a:buFont typeface="Wingdings" panose="05000000000000000000" pitchFamily="2" charset="2"/>
              <a:buChar char="l"/>
            </a:pPr>
            <a:r>
              <a:rPr lang="fr-FR" sz="1000" b="1" dirty="0">
                <a:solidFill>
                  <a:schemeClr val="tx1">
                    <a:lumMod val="85000"/>
                    <a:lumOff val="15000"/>
                  </a:schemeClr>
                </a:solidFill>
                <a:latin typeface="+mj-lt"/>
              </a:rPr>
              <a:t>Détruire les archives après la période </a:t>
            </a:r>
            <a:r>
              <a:rPr lang="fr-FR" sz="1000" dirty="0">
                <a:solidFill>
                  <a:schemeClr val="tx1">
                    <a:lumMod val="85000"/>
                    <a:lumOff val="15000"/>
                  </a:schemeClr>
                </a:solidFill>
                <a:latin typeface="+mj-lt"/>
              </a:rPr>
              <a:t>obligatoire de conservation de manière à les rendre inexploitables</a:t>
            </a:r>
          </a:p>
          <a:p>
            <a:pPr marL="171450" indent="-171450">
              <a:spcAft>
                <a:spcPts val="400"/>
              </a:spcAft>
              <a:buClr>
                <a:srgbClr val="258BA4"/>
              </a:buClr>
              <a:buFont typeface="Wingdings" panose="05000000000000000000" pitchFamily="2" charset="2"/>
              <a:buChar char="l"/>
            </a:pPr>
            <a:r>
              <a:rPr lang="fr-FR" sz="1000" dirty="0">
                <a:solidFill>
                  <a:schemeClr val="tx1">
                    <a:lumMod val="85000"/>
                    <a:lumOff val="15000"/>
                  </a:schemeClr>
                </a:solidFill>
                <a:latin typeface="+mj-lt"/>
              </a:rPr>
              <a:t>Sécuriser les archivages</a:t>
            </a:r>
            <a:endParaRPr lang="fr-FR" sz="1100" dirty="0">
              <a:solidFill>
                <a:schemeClr val="tx1">
                  <a:lumMod val="85000"/>
                  <a:lumOff val="15000"/>
                </a:schemeClr>
              </a:solidFill>
              <a:latin typeface="+mj-lt"/>
            </a:endParaRPr>
          </a:p>
        </p:txBody>
      </p:sp>
      <p:sp>
        <p:nvSpPr>
          <p:cNvPr id="7" name="Espace réservé du texte 2">
            <a:extLst>
              <a:ext uri="{FF2B5EF4-FFF2-40B4-BE49-F238E27FC236}">
                <a16:creationId xmlns:a16="http://schemas.microsoft.com/office/drawing/2014/main" id="{4888250C-C826-1443-8B99-E66E9F34CE67}"/>
              </a:ext>
            </a:extLst>
          </p:cNvPr>
          <p:cNvSpPr txBox="1">
            <a:spLocks/>
          </p:cNvSpPr>
          <p:nvPr/>
        </p:nvSpPr>
        <p:spPr>
          <a:xfrm>
            <a:off x="697853" y="8861222"/>
            <a:ext cx="3058602" cy="454922"/>
          </a:xfrm>
          <a:prstGeom prst="rect">
            <a:avLst/>
          </a:prstGeom>
          <a:solidFill>
            <a:srgbClr val="CCE6EB"/>
          </a:solidFill>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fr-FR" sz="900" b="1" dirty="0"/>
              <a:t>Références : </a:t>
            </a:r>
            <a:br>
              <a:rPr lang="fr-FR" sz="900" b="1" dirty="0"/>
            </a:br>
            <a:r>
              <a:rPr lang="fr-FR" sz="900" dirty="0"/>
              <a:t>Quelles obligations pour les titulaires d'officine (ONP)</a:t>
            </a:r>
          </a:p>
        </p:txBody>
      </p:sp>
    </p:spTree>
    <p:extLst>
      <p:ext uri="{BB962C8B-B14F-4D97-AF65-F5344CB8AC3E}">
        <p14:creationId xmlns:p14="http://schemas.microsoft.com/office/powerpoint/2010/main" val="2700408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4633</TotalTime>
  <Words>970</Words>
  <Application>Microsoft Office PowerPoint</Application>
  <PresentationFormat>Format A4 (210 x 297 mm)</PresentationFormat>
  <Paragraphs>54</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Helvetica Light</vt:lpstr>
      <vt:lpstr>Helvetica Neue</vt:lpstr>
      <vt:lpstr>Police système Courant</vt:lpstr>
      <vt:lpstr>Times New Roman</vt:lpstr>
      <vt:lpstr>Wingdings</vt:lpstr>
      <vt:lpstr>Thème Office</vt:lpstr>
      <vt:lpstr>M20. la protection des données DE SAnté</vt:lpstr>
      <vt:lpstr>M20. la protection des données DE SAnté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Arnaud DE VERDELHAN</cp:lastModifiedBy>
  <cp:revision>164</cp:revision>
  <dcterms:created xsi:type="dcterms:W3CDTF">2019-09-09T06:31:24Z</dcterms:created>
  <dcterms:modified xsi:type="dcterms:W3CDTF">2020-02-25T16:37:16Z</dcterms:modified>
</cp:coreProperties>
</file>