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62"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4558"/>
  </p:normalViewPr>
  <p:slideViewPr>
    <p:cSldViewPr snapToGrid="0">
      <p:cViewPr>
        <p:scale>
          <a:sx n="125" d="100"/>
          <a:sy n="125" d="100"/>
        </p:scale>
        <p:origin x="1974" y="-3552"/>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20/03/2026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bg2"/>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bg2"/>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bg2"/>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11"/>
          </p:nvPr>
        </p:nvSpPr>
        <p:spPr>
          <a:xfrm>
            <a:off x="665603" y="9979818"/>
            <a:ext cx="2035394" cy="409702"/>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bg2"/>
            </a:solidFill>
          </a:ln>
        </p:spPr>
        <p:txBody>
          <a:bodyPr lIns="72000" tIns="0" rIns="0" bIns="0" anchor="ctr">
            <a:noAutofit/>
          </a:bodyPr>
          <a:lstStyle>
            <a:lvl1pPr>
              <a:buFontTx/>
              <a:buNone/>
              <a:defRPr sz="1600" b="0">
                <a:solidFill>
                  <a:schemeClr val="bg2"/>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bg2"/>
            </a:solidFill>
          </a:ln>
        </p:spPr>
        <p:txBody>
          <a:bodyPr tIns="72000" rIns="0" bIns="0">
            <a:noAutofit/>
          </a:bodyPr>
          <a:lstStyle>
            <a:lvl1pPr>
              <a:buFontTx/>
              <a:buNone/>
              <a:defRPr sz="700">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555" userDrawn="1">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bg2"/>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2" y="9979818"/>
            <a:ext cx="2961617"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1810"/>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3711039" y="10039339"/>
            <a:ext cx="0" cy="287088"/>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3794859" y="9979818"/>
            <a:ext cx="2737507"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bg2"/>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www.calameo.com/read/00244939584716ea497e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PROCÉDURE</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P.01 </a:t>
            </a:r>
            <a:r>
              <a:rPr lang="fr-FR" dirty="0"/>
              <a:t>Dispensation </a:t>
            </a:r>
            <a:r>
              <a:rPr lang="fr-FR" dirty="0" smtClean="0"/>
              <a:t>d’un médicament sur ordonnance</a:t>
            </a:r>
            <a:endParaRPr lang="fr-FR"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4.20 </a:t>
            </a:r>
            <a:r>
              <a:rPr lang="fr-FR" dirty="0">
                <a:solidFill>
                  <a:schemeClr val="tx1"/>
                </a:solidFill>
              </a:rPr>
              <a:t>/ </a:t>
            </a:r>
            <a:r>
              <a:rPr lang="fr-FR" dirty="0" smtClean="0"/>
              <a:t>Mars</a:t>
            </a:r>
            <a:r>
              <a:rPr lang="fr-FR" dirty="0" smtClean="0"/>
              <a:t>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970565" cy="409702"/>
          </a:xfrm>
        </p:spPr>
        <p:txBody>
          <a:bodyPr/>
          <a:lstStyle/>
          <a:p>
            <a:r>
              <a:rPr lang="en-US" dirty="0" smtClean="0"/>
              <a:t>Sous-theme</a:t>
            </a:r>
          </a:p>
          <a:p>
            <a:r>
              <a:rPr lang="fr-FR" b="0" dirty="0"/>
              <a:t>1.2 Écoute et information de l’usager du système de </a:t>
            </a:r>
            <a:r>
              <a:rPr lang="fr-FR" b="0" dirty="0" smtClean="0"/>
              <a:t>santé</a:t>
            </a:r>
          </a:p>
          <a:p>
            <a:r>
              <a:rPr lang="fr-FR" b="0" dirty="0"/>
              <a:t>2.1 Dispensation en officine et à domicile de médicaments sur prescription</a:t>
            </a:r>
            <a:endParaRPr lang="en-US" b="0" dirty="0"/>
          </a:p>
        </p:txBody>
      </p:sp>
      <p:pic>
        <p:nvPicPr>
          <p:cNvPr id="41" name="Graphique 40">
            <a:extLst>
              <a:ext uri="{FF2B5EF4-FFF2-40B4-BE49-F238E27FC236}">
                <a16:creationId xmlns:a16="http://schemas.microsoft.com/office/drawing/2014/main" id="{DCD27629-E795-ACB4-3E21-EAE224419228}"/>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41220" y="9956913"/>
            <a:ext cx="408389" cy="455510"/>
          </a:xfrm>
          <a:prstGeom prst="rect">
            <a:avLst/>
          </a:prstGeom>
        </p:spPr>
      </p:pic>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3752162" y="9979817"/>
            <a:ext cx="3532557" cy="409703"/>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latin typeface="Arial" panose="020B0604020202020204" pitchFamily="34" charset="0"/>
                <a:cs typeface="Arial" panose="020B0604020202020204" pitchFamily="34" charset="0"/>
              </a:rPr>
              <a:t>Principe 4 : </a:t>
            </a:r>
            <a:r>
              <a:rPr lang="en-US" dirty="0" err="1" smtClean="0">
                <a:latin typeface="Arial" panose="020B0604020202020204" pitchFamily="34" charset="0"/>
                <a:cs typeface="Arial" panose="020B0604020202020204" pitchFamily="34" charset="0"/>
              </a:rPr>
              <a:t>Analyse</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besoins</a:t>
            </a:r>
            <a:r>
              <a:rPr lang="en-US" dirty="0" smtClean="0">
                <a:latin typeface="Arial" panose="020B0604020202020204" pitchFamily="34" charset="0"/>
                <a:cs typeface="Arial" panose="020B0604020202020204" pitchFamily="34" charset="0"/>
              </a:rPr>
              <a:t> de </a:t>
            </a:r>
            <a:r>
              <a:rPr lang="en-US" dirty="0" err="1" smtClean="0">
                <a:latin typeface="Arial" panose="020B0604020202020204" pitchFamily="34" charset="0"/>
                <a:cs typeface="Arial" panose="020B0604020202020204" pitchFamily="34" charset="0"/>
              </a:rPr>
              <a:t>l’usager</a:t>
            </a:r>
            <a:r>
              <a:rPr lang="en-US" dirty="0" smtClean="0">
                <a:latin typeface="Arial" panose="020B0604020202020204" pitchFamily="34" charset="0"/>
                <a:cs typeface="Arial" panose="020B0604020202020204" pitchFamily="34" charset="0"/>
              </a:rPr>
              <a:t> du </a:t>
            </a:r>
            <a:r>
              <a:rPr lang="en-US" dirty="0" err="1" smtClean="0">
                <a:latin typeface="Arial" panose="020B0604020202020204" pitchFamily="34" charset="0"/>
                <a:cs typeface="Arial" panose="020B0604020202020204" pitchFamily="34" charset="0"/>
              </a:rPr>
              <a:t>système</a:t>
            </a:r>
            <a:r>
              <a:rPr lang="en-US" dirty="0" smtClean="0">
                <a:latin typeface="Arial" panose="020B0604020202020204" pitchFamily="34" charset="0"/>
                <a:cs typeface="Arial" panose="020B0604020202020204" pitchFamily="34" charset="0"/>
              </a:rPr>
              <a:t> de santé</a:t>
            </a:r>
          </a:p>
          <a:p>
            <a:r>
              <a:rPr lang="en-US" dirty="0" smtClean="0">
                <a:latin typeface="Arial" panose="020B0604020202020204" pitchFamily="34" charset="0"/>
                <a:cs typeface="Arial" panose="020B0604020202020204" pitchFamily="34" charset="0"/>
              </a:rPr>
              <a:t>Principe 5 : </a:t>
            </a:r>
            <a:r>
              <a:rPr lang="en-US" dirty="0" err="1" smtClean="0">
                <a:latin typeface="Arial" panose="020B0604020202020204" pitchFamily="34" charset="0"/>
                <a:cs typeface="Arial" panose="020B0604020202020204" pitchFamily="34" charset="0"/>
              </a:rPr>
              <a:t>Conseil</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pharmaceutique</a:t>
            </a:r>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Principe 7 : Dispensation au </a:t>
            </a:r>
            <a:r>
              <a:rPr lang="en-US" dirty="0" err="1" smtClean="0">
                <a:latin typeface="Arial" panose="020B0604020202020204" pitchFamily="34" charset="0"/>
                <a:cs typeface="Arial" panose="020B0604020202020204" pitchFamily="34" charset="0"/>
              </a:rPr>
              <a:t>comptoir</a:t>
            </a:r>
            <a:r>
              <a:rPr lang="en-US" sz="600" dirty="0" smtClean="0">
                <a:latin typeface="Arial" panose="020B0604020202020204" pitchFamily="34" charset="0"/>
                <a:cs typeface="Arial" panose="020B0604020202020204" pitchFamily="34" charset="0"/>
              </a:rPr>
              <a:t> (medicaments et </a:t>
            </a:r>
            <a:r>
              <a:rPr lang="en-US" sz="600" dirty="0" err="1" smtClean="0">
                <a:latin typeface="Arial" panose="020B0604020202020204" pitchFamily="34" charset="0"/>
                <a:cs typeface="Arial" panose="020B0604020202020204" pitchFamily="34" charset="0"/>
              </a:rPr>
              <a:t>autres</a:t>
            </a:r>
            <a:r>
              <a:rPr lang="en-US" sz="600" dirty="0" smtClean="0">
                <a:latin typeface="Arial" panose="020B0604020202020204" pitchFamily="34" charset="0"/>
                <a:cs typeface="Arial" panose="020B0604020202020204" pitchFamily="34" charset="0"/>
              </a:rPr>
              <a:t> </a:t>
            </a:r>
            <a:r>
              <a:rPr lang="en-US" sz="600" dirty="0" err="1" smtClean="0">
                <a:latin typeface="Arial" panose="020B0604020202020204" pitchFamily="34" charset="0"/>
                <a:cs typeface="Arial" panose="020B0604020202020204" pitchFamily="34" charset="0"/>
              </a:rPr>
              <a:t>produits</a:t>
            </a:r>
            <a:r>
              <a:rPr lang="en-US" sz="600" dirty="0" smtClean="0">
                <a:latin typeface="Arial" panose="020B0604020202020204" pitchFamily="34" charset="0"/>
                <a:cs typeface="Arial" panose="020B0604020202020204" pitchFamily="34" charset="0"/>
              </a:rPr>
              <a:t> </a:t>
            </a:r>
            <a:r>
              <a:rPr lang="en-US" sz="600" dirty="0" err="1" smtClean="0">
                <a:latin typeface="Arial" panose="020B0604020202020204" pitchFamily="34" charset="0"/>
                <a:cs typeface="Arial" panose="020B0604020202020204" pitchFamily="34" charset="0"/>
              </a:rPr>
              <a:t>autorisés</a:t>
            </a:r>
            <a:r>
              <a:rPr lang="en-US" sz="600" dirty="0" smtClean="0">
                <a:latin typeface="Arial" panose="020B0604020202020204" pitchFamily="34" charset="0"/>
                <a:cs typeface="Arial" panose="020B0604020202020204" pitchFamily="34" charset="0"/>
              </a:rPr>
              <a:t> sur prescription)</a:t>
            </a:r>
            <a:endParaRPr lang="en-US" sz="600" dirty="0">
              <a:latin typeface="Arial" panose="020B0604020202020204" pitchFamily="34" charset="0"/>
              <a:cs typeface="Arial" panose="020B0604020202020204" pitchFamily="34" charset="0"/>
            </a:endParaRPr>
          </a:p>
        </p:txBody>
      </p:sp>
      <p:sp>
        <p:nvSpPr>
          <p:cNvPr id="64" name="ZoneTexte 63">
            <a:extLst>
              <a:ext uri="{FF2B5EF4-FFF2-40B4-BE49-F238E27FC236}">
                <a16:creationId xmlns:a16="http://schemas.microsoft.com/office/drawing/2014/main" id="{CDC9D813-6FC0-C6DB-6D60-5713EA4D726A}"/>
              </a:ext>
            </a:extLst>
          </p:cNvPr>
          <p:cNvSpPr txBox="1"/>
          <p:nvPr/>
        </p:nvSpPr>
        <p:spPr>
          <a:xfrm>
            <a:off x="364586" y="2025592"/>
            <a:ext cx="6858927" cy="504000"/>
          </a:xfrm>
          <a:prstGeom prst="rect">
            <a:avLst/>
          </a:prstGeom>
          <a:solidFill>
            <a:schemeClr val="bg1"/>
          </a:solidFill>
          <a:ln>
            <a:solidFill>
              <a:schemeClr val="bg2">
                <a:lumMod val="75000"/>
              </a:schemeClr>
            </a:solidFill>
          </a:ln>
        </p:spPr>
        <p:txBody>
          <a:bodyPr wrap="square" lIns="0" tIns="0" rIns="0" bIns="0" anchor="ctr">
            <a:noAutofit/>
          </a:bodyPr>
          <a:lstStyle/>
          <a:p>
            <a:pPr lvl="0" algn="ctr" defTabSz="755934">
              <a:defRPr/>
            </a:pPr>
            <a:r>
              <a:rPr lang="fr-FR" sz="1000" b="1" dirty="0">
                <a:solidFill>
                  <a:schemeClr val="bg2"/>
                </a:solidFill>
                <a:latin typeface="Arial" panose="020B0604020202020204" pitchFamily="34" charset="0"/>
                <a:cs typeface="Arial" panose="020B0604020202020204" pitchFamily="34" charset="0"/>
              </a:rPr>
              <a:t>Identification du Patient</a:t>
            </a:r>
          </a:p>
          <a:p>
            <a:pPr lvl="0" algn="ctr" defTabSz="755934">
              <a:defRPr/>
            </a:pPr>
            <a:r>
              <a:rPr lang="fr-FR" sz="900" dirty="0">
                <a:solidFill>
                  <a:srgbClr val="000000"/>
                </a:solidFill>
                <a:latin typeface="Arial" panose="020B0604020202020204" pitchFamily="34" charset="0"/>
                <a:cs typeface="Arial" panose="020B0604020202020204" pitchFamily="34" charset="0"/>
              </a:rPr>
              <a:t>(dans </a:t>
            </a:r>
            <a:r>
              <a:rPr lang="fr-FR" sz="900" dirty="0">
                <a:latin typeface="Arial" panose="020B0604020202020204" pitchFamily="34" charset="0"/>
                <a:cs typeface="Arial" panose="020B0604020202020204" pitchFamily="34" charset="0"/>
              </a:rPr>
              <a:t>le cas </a:t>
            </a:r>
            <a:r>
              <a:rPr lang="fr-FR" sz="900" dirty="0" smtClean="0">
                <a:latin typeface="Arial" panose="020B0604020202020204" pitchFamily="34" charset="0"/>
                <a:cs typeface="Arial" panose="020B0604020202020204" pitchFamily="34" charset="0"/>
              </a:rPr>
              <a:t>d’une </a:t>
            </a:r>
            <a:r>
              <a:rPr lang="fr-FR" sz="900" dirty="0" smtClean="0">
                <a:latin typeface="Arial" panose="020B0604020202020204" pitchFamily="34" charset="0"/>
                <a:cs typeface="Arial" panose="020B0604020202020204" pitchFamily="34" charset="0"/>
              </a:rPr>
              <a:t>tierce personne (autre qu’un des représentant légaux ou un professionnel de santé), </a:t>
            </a:r>
            <a:r>
              <a:rPr lang="fr-FR" sz="900" dirty="0" smtClean="0">
                <a:latin typeface="Arial" panose="020B0604020202020204" pitchFamily="34" charset="0"/>
                <a:cs typeface="Arial" panose="020B0604020202020204" pitchFamily="34" charset="0"/>
              </a:rPr>
              <a:t>obligation </a:t>
            </a:r>
            <a:r>
              <a:rPr lang="fr-FR" sz="900" dirty="0" smtClean="0">
                <a:latin typeface="Arial" panose="020B0604020202020204" pitchFamily="34" charset="0"/>
                <a:cs typeface="Arial" panose="020B0604020202020204" pitchFamily="34" charset="0"/>
              </a:rPr>
              <a:t>de respecter le secret médical : si besoin, rédiger une fiche de liaison)</a:t>
            </a:r>
            <a:endParaRPr lang="fr-FR" sz="900" strike="sngStrike" dirty="0">
              <a:latin typeface="Arial" panose="020B0604020202020204" pitchFamily="34" charset="0"/>
              <a:cs typeface="Arial" panose="020B0604020202020204" pitchFamily="34" charset="0"/>
            </a:endParaRPr>
          </a:p>
        </p:txBody>
      </p:sp>
      <p:sp>
        <p:nvSpPr>
          <p:cNvPr id="65" name="ZoneTexte 64">
            <a:extLst>
              <a:ext uri="{FF2B5EF4-FFF2-40B4-BE49-F238E27FC236}">
                <a16:creationId xmlns:a16="http://schemas.microsoft.com/office/drawing/2014/main" id="{1800BA03-1B51-30AD-D789-7563AC0C6BED}"/>
              </a:ext>
            </a:extLst>
          </p:cNvPr>
          <p:cNvSpPr txBox="1"/>
          <p:nvPr/>
        </p:nvSpPr>
        <p:spPr>
          <a:xfrm>
            <a:off x="3517343" y="1864519"/>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1</a:t>
            </a:r>
          </a:p>
        </p:txBody>
      </p:sp>
      <p:sp>
        <p:nvSpPr>
          <p:cNvPr id="66" name="Forme libre 65">
            <a:extLst>
              <a:ext uri="{FF2B5EF4-FFF2-40B4-BE49-F238E27FC236}">
                <a16:creationId xmlns:a16="http://schemas.microsoft.com/office/drawing/2014/main" id="{6E8FDA7F-7A6E-8058-DA6B-2B757B192546}"/>
              </a:ext>
            </a:extLst>
          </p:cNvPr>
          <p:cNvSpPr/>
          <p:nvPr/>
        </p:nvSpPr>
        <p:spPr>
          <a:xfrm flipV="1">
            <a:off x="364587" y="2644941"/>
            <a:ext cx="2012626" cy="56393"/>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67" name="Forme libre 66">
            <a:extLst>
              <a:ext uri="{FF2B5EF4-FFF2-40B4-BE49-F238E27FC236}">
                <a16:creationId xmlns:a16="http://schemas.microsoft.com/office/drawing/2014/main" id="{6E8FDA7F-7A6E-8058-DA6B-2B757B192546}"/>
              </a:ext>
            </a:extLst>
          </p:cNvPr>
          <p:cNvSpPr/>
          <p:nvPr/>
        </p:nvSpPr>
        <p:spPr>
          <a:xfrm flipV="1">
            <a:off x="2730226" y="2644941"/>
            <a:ext cx="2149070"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68" name="ZoneTexte 67">
            <a:extLst>
              <a:ext uri="{FF2B5EF4-FFF2-40B4-BE49-F238E27FC236}">
                <a16:creationId xmlns:a16="http://schemas.microsoft.com/office/drawing/2014/main" id="{CDC9D813-6FC0-C6DB-6D60-5713EA4D726A}"/>
              </a:ext>
            </a:extLst>
          </p:cNvPr>
          <p:cNvSpPr txBox="1"/>
          <p:nvPr/>
        </p:nvSpPr>
        <p:spPr>
          <a:xfrm>
            <a:off x="2843215" y="2873245"/>
            <a:ext cx="1997623" cy="845041"/>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Enquête (nouveau patient) :</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historique médicamenteux (consultation DP &amp; DMP)</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Allergies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état physiopathologique</a:t>
            </a:r>
          </a:p>
        </p:txBody>
      </p:sp>
      <p:sp>
        <p:nvSpPr>
          <p:cNvPr id="70" name="ZoneTexte 69">
            <a:extLst>
              <a:ext uri="{FF2B5EF4-FFF2-40B4-BE49-F238E27FC236}">
                <a16:creationId xmlns:a16="http://schemas.microsoft.com/office/drawing/2014/main" id="{CDC9D813-6FC0-C6DB-6D60-5713EA4D726A}"/>
              </a:ext>
            </a:extLst>
          </p:cNvPr>
          <p:cNvSpPr txBox="1"/>
          <p:nvPr/>
        </p:nvSpPr>
        <p:spPr>
          <a:xfrm>
            <a:off x="364586" y="2873660"/>
            <a:ext cx="1916381" cy="847624"/>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Enquête (patient habituel) :</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historique médicamenteux</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modifications &amp; observance des traitements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effets secondaires ou inattendus</a:t>
            </a:r>
          </a:p>
        </p:txBody>
      </p:sp>
      <p:sp>
        <p:nvSpPr>
          <p:cNvPr id="71" name="ZoneTexte 70">
            <a:extLst>
              <a:ext uri="{FF2B5EF4-FFF2-40B4-BE49-F238E27FC236}">
                <a16:creationId xmlns:a16="http://schemas.microsoft.com/office/drawing/2014/main" id="{E96BC2D9-1FC8-7021-C84B-603EE728D304}"/>
              </a:ext>
            </a:extLst>
          </p:cNvPr>
          <p:cNvSpPr txBox="1"/>
          <p:nvPr/>
        </p:nvSpPr>
        <p:spPr>
          <a:xfrm>
            <a:off x="1214088" y="2716108"/>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2</a:t>
            </a:r>
          </a:p>
        </p:txBody>
      </p:sp>
      <p:sp>
        <p:nvSpPr>
          <p:cNvPr id="72" name="ZoneTexte 71">
            <a:extLst>
              <a:ext uri="{FF2B5EF4-FFF2-40B4-BE49-F238E27FC236}">
                <a16:creationId xmlns:a16="http://schemas.microsoft.com/office/drawing/2014/main" id="{E96BC2D9-1FC8-7021-C84B-603EE728D304}"/>
              </a:ext>
            </a:extLst>
          </p:cNvPr>
          <p:cNvSpPr txBox="1"/>
          <p:nvPr/>
        </p:nvSpPr>
        <p:spPr>
          <a:xfrm>
            <a:off x="3654062" y="2724298"/>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2</a:t>
            </a:r>
          </a:p>
        </p:txBody>
      </p:sp>
      <p:sp>
        <p:nvSpPr>
          <p:cNvPr id="73" name="ZoneTexte 72">
            <a:extLst>
              <a:ext uri="{FF2B5EF4-FFF2-40B4-BE49-F238E27FC236}">
                <a16:creationId xmlns:a16="http://schemas.microsoft.com/office/drawing/2014/main" id="{8063640D-98DF-1F54-08F1-73F6DC143F16}"/>
              </a:ext>
            </a:extLst>
          </p:cNvPr>
          <p:cNvSpPr txBox="1"/>
          <p:nvPr/>
        </p:nvSpPr>
        <p:spPr>
          <a:xfrm>
            <a:off x="5243511" y="2849994"/>
            <a:ext cx="1980001" cy="411366"/>
          </a:xfrm>
          <a:prstGeom prst="rect">
            <a:avLst/>
          </a:prstGeom>
          <a:solidFill>
            <a:schemeClr val="bg2">
              <a:lumMod val="20000"/>
              <a:lumOff val="80000"/>
            </a:schemeClr>
          </a:solidFill>
        </p:spPr>
        <p:txBody>
          <a:bodyPr wrap="square" lIns="0" tIns="0" rIns="0" bIns="0" anchor="ctr">
            <a:noAutofit/>
          </a:bodyPr>
          <a:lstStyle/>
          <a:p>
            <a:pPr algn="ctr"/>
            <a:r>
              <a:rPr lang="fr-FR" sz="1000" b="1" u="sng" dirty="0">
                <a:solidFill>
                  <a:schemeClr val="bg2"/>
                </a:solidFill>
                <a:latin typeface="Arial" panose="020B0604020202020204" pitchFamily="34" charset="0"/>
                <a:cs typeface="Arial" panose="020B0604020202020204" pitchFamily="34" charset="0"/>
              </a:rPr>
              <a:t>Déclaration de </a:t>
            </a:r>
            <a:r>
              <a:rPr lang="fr-FR" sz="1000" b="1" u="sng" dirty="0" smtClean="0">
                <a:solidFill>
                  <a:schemeClr val="bg2"/>
                </a:solidFill>
                <a:latin typeface="Arial" panose="020B0604020202020204" pitchFamily="34" charset="0"/>
                <a:cs typeface="Arial" panose="020B0604020202020204" pitchFamily="34" charset="0"/>
              </a:rPr>
              <a:t>Vigilance</a:t>
            </a:r>
            <a:r>
              <a:rPr lang="fr-FR" sz="1000" b="1" dirty="0" smtClean="0">
                <a:solidFill>
                  <a:schemeClr val="bg2"/>
                </a:solidFill>
                <a:latin typeface="Arial" panose="020B0604020202020204" pitchFamily="34" charset="0"/>
                <a:cs typeface="Arial" panose="020B0604020202020204" pitchFamily="34" charset="0"/>
              </a:rPr>
              <a:t>  </a:t>
            </a:r>
            <a:r>
              <a:rPr lang="fr-FR" sz="900" dirty="0" smtClean="0">
                <a:solidFill>
                  <a:schemeClr val="tx1">
                    <a:lumMod val="85000"/>
                    <a:lumOff val="15000"/>
                  </a:schemeClr>
                </a:solidFill>
                <a:latin typeface="Arial" panose="020B0604020202020204" pitchFamily="34" charset="0"/>
                <a:cs typeface="Arial" panose="020B0604020202020204" pitchFamily="34" charset="0"/>
              </a:rPr>
              <a:t>(</a:t>
            </a:r>
            <a:r>
              <a:rPr lang="fr-FR" sz="900" dirty="0">
                <a:solidFill>
                  <a:schemeClr val="tx1">
                    <a:lumMod val="85000"/>
                    <a:lumOff val="15000"/>
                  </a:schemeClr>
                </a:solidFill>
                <a:latin typeface="Arial" panose="020B0604020202020204" pitchFamily="34" charset="0"/>
                <a:cs typeface="Arial" panose="020B0604020202020204" pitchFamily="34" charset="0"/>
              </a:rPr>
              <a:t>en cas d’effets indésirables)</a:t>
            </a:r>
            <a:endParaRPr lang="fr-FR" sz="6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74" name="ZoneTexte 73">
            <a:extLst>
              <a:ext uri="{FF2B5EF4-FFF2-40B4-BE49-F238E27FC236}">
                <a16:creationId xmlns:a16="http://schemas.microsoft.com/office/drawing/2014/main" id="{8063640D-98DF-1F54-08F1-73F6DC143F16}"/>
              </a:ext>
            </a:extLst>
          </p:cNvPr>
          <p:cNvSpPr txBox="1"/>
          <p:nvPr/>
        </p:nvSpPr>
        <p:spPr>
          <a:xfrm>
            <a:off x="5243511" y="3381993"/>
            <a:ext cx="1980001" cy="411366"/>
          </a:xfrm>
          <a:prstGeom prst="rect">
            <a:avLst/>
          </a:prstGeom>
          <a:solidFill>
            <a:schemeClr val="bg2">
              <a:lumMod val="20000"/>
              <a:lumOff val="80000"/>
            </a:schemeClr>
          </a:solidFill>
        </p:spPr>
        <p:txBody>
          <a:bodyPr wrap="square" lIns="0" tIns="0" rIns="0" bIns="0" anchor="ctr">
            <a:noAutofit/>
          </a:bodyPr>
          <a:lstStyle/>
          <a:p>
            <a:pPr algn="ctr"/>
            <a:r>
              <a:rPr lang="fr-FR" sz="1000" dirty="0">
                <a:solidFill>
                  <a:schemeClr val="tx1">
                    <a:lumMod val="85000"/>
                    <a:lumOff val="15000"/>
                  </a:schemeClr>
                </a:solidFill>
                <a:latin typeface="Arial" panose="020B0604020202020204" pitchFamily="34" charset="0"/>
                <a:cs typeface="Arial" panose="020B0604020202020204" pitchFamily="34" charset="0"/>
              </a:rPr>
              <a:t>Proposition d’une Démarche d’Accompagnement</a:t>
            </a:r>
          </a:p>
        </p:txBody>
      </p:sp>
      <p:sp>
        <p:nvSpPr>
          <p:cNvPr id="75" name="Forme libre 74">
            <a:extLst>
              <a:ext uri="{FF2B5EF4-FFF2-40B4-BE49-F238E27FC236}">
                <a16:creationId xmlns:a16="http://schemas.microsoft.com/office/drawing/2014/main" id="{E8A49952-F004-146A-0FD4-D0C4151A7678}"/>
              </a:ext>
            </a:extLst>
          </p:cNvPr>
          <p:cNvSpPr/>
          <p:nvPr/>
        </p:nvSpPr>
        <p:spPr>
          <a:xfrm rot="16200000">
            <a:off x="4557092" y="3305926"/>
            <a:ext cx="970166" cy="58300"/>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6" name="ZoneTexte 75">
            <a:extLst>
              <a:ext uri="{FF2B5EF4-FFF2-40B4-BE49-F238E27FC236}">
                <a16:creationId xmlns:a16="http://schemas.microsoft.com/office/drawing/2014/main" id="{CDC9D813-6FC0-C6DB-6D60-5713EA4D726A}"/>
              </a:ext>
            </a:extLst>
          </p:cNvPr>
          <p:cNvSpPr txBox="1"/>
          <p:nvPr/>
        </p:nvSpPr>
        <p:spPr>
          <a:xfrm>
            <a:off x="371413" y="4104113"/>
            <a:ext cx="2873390" cy="1017870"/>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smtClean="0">
                <a:solidFill>
                  <a:schemeClr val="bg2"/>
                </a:solidFill>
                <a:latin typeface="Arial" panose="020B0604020202020204" pitchFamily="34" charset="0"/>
                <a:cs typeface="Arial" panose="020B0604020202020204" pitchFamily="34" charset="0"/>
              </a:rPr>
              <a:t>Recherche </a:t>
            </a:r>
            <a:r>
              <a:rPr lang="fr-FR" sz="1000" b="1" dirty="0">
                <a:solidFill>
                  <a:schemeClr val="bg2"/>
                </a:solidFill>
                <a:latin typeface="Arial" panose="020B0604020202020204" pitchFamily="34" charset="0"/>
                <a:cs typeface="Arial" panose="020B0604020202020204" pitchFamily="34" charset="0"/>
              </a:rPr>
              <a:t>des sources de risques </a:t>
            </a:r>
            <a:r>
              <a:rPr lang="fr-FR" sz="1000" b="1" dirty="0" smtClean="0">
                <a:solidFill>
                  <a:schemeClr val="bg2"/>
                </a:solidFill>
                <a:latin typeface="Arial" panose="020B0604020202020204" pitchFamily="34" charset="0"/>
                <a:cs typeface="Arial" panose="020B0604020202020204" pitchFamily="34" charset="0"/>
              </a:rPr>
              <a:t>(</a:t>
            </a:r>
            <a:r>
              <a:rPr lang="fr-FR" sz="1000" b="1" dirty="0">
                <a:solidFill>
                  <a:schemeClr val="bg2"/>
                </a:solidFill>
                <a:latin typeface="Arial" panose="020B0604020202020204" pitchFamily="34" charset="0"/>
                <a:cs typeface="Arial" panose="020B0604020202020204" pitchFamily="34" charset="0"/>
              </a:rPr>
              <a:t>ordonnance</a:t>
            </a:r>
            <a:r>
              <a:rPr lang="fr-FR" sz="1000" b="1" dirty="0" smtClean="0">
                <a:solidFill>
                  <a:schemeClr val="bg2"/>
                </a:solidFill>
                <a:latin typeface="Arial" panose="020B0604020202020204" pitchFamily="34" charset="0"/>
                <a:cs typeface="Arial" panose="020B0604020202020204" pitchFamily="34" charset="0"/>
              </a:rPr>
              <a:t>)</a:t>
            </a:r>
          </a:p>
          <a:p>
            <a:pPr marL="180000" indent="-99450" algn="just" defTabSz="755934">
              <a:lnSpc>
                <a:spcPts val="980"/>
              </a:lnSpc>
              <a:buClr>
                <a:schemeClr val="bg2"/>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conformités </a:t>
            </a:r>
            <a:r>
              <a:rPr lang="fr-FR" sz="900" dirty="0">
                <a:solidFill>
                  <a:schemeClr val="dk1"/>
                </a:solidFill>
                <a:latin typeface="Arial" panose="020B0604020202020204" pitchFamily="34" charset="0"/>
                <a:cs typeface="Arial" panose="020B0604020202020204" pitchFamily="34" charset="0"/>
              </a:rPr>
              <a:t>règlementaire et rédactionnelle</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Vigilance accrue si présentée sur support électronique (voir au verso)</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analyse des contre-indications &amp; interactions</a:t>
            </a:r>
          </a:p>
        </p:txBody>
      </p:sp>
      <p:sp>
        <p:nvSpPr>
          <p:cNvPr id="85" name="ZoneTexte 84">
            <a:extLst>
              <a:ext uri="{FF2B5EF4-FFF2-40B4-BE49-F238E27FC236}">
                <a16:creationId xmlns:a16="http://schemas.microsoft.com/office/drawing/2014/main" id="{CDC9D813-6FC0-C6DB-6D60-5713EA4D726A}"/>
              </a:ext>
            </a:extLst>
          </p:cNvPr>
          <p:cNvSpPr txBox="1"/>
          <p:nvPr/>
        </p:nvSpPr>
        <p:spPr>
          <a:xfrm>
            <a:off x="3566160" y="4110126"/>
            <a:ext cx="3657354" cy="1011858"/>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smtClean="0">
                <a:solidFill>
                  <a:schemeClr val="bg2"/>
                </a:solidFill>
                <a:latin typeface="Arial" panose="020B0604020202020204" pitchFamily="34" charset="0"/>
                <a:cs typeface="Arial" panose="020B0604020202020204" pitchFamily="34" charset="0"/>
              </a:rPr>
              <a:t>Analyse Pharmaceutique (profil patient)</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identification de l’objectif thérapeutique </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compatibilité avec l’état physiopathologique</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respect des posologies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analyse des contre-indications et interactions (autres traitements)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substitution</a:t>
            </a:r>
          </a:p>
        </p:txBody>
      </p:sp>
      <p:sp>
        <p:nvSpPr>
          <p:cNvPr id="88" name="ZoneTexte 87">
            <a:extLst>
              <a:ext uri="{FF2B5EF4-FFF2-40B4-BE49-F238E27FC236}">
                <a16:creationId xmlns:a16="http://schemas.microsoft.com/office/drawing/2014/main" id="{D70461C8-F96C-0347-DB2F-F21BD7279CD4}"/>
              </a:ext>
            </a:extLst>
          </p:cNvPr>
          <p:cNvSpPr txBox="1"/>
          <p:nvPr/>
        </p:nvSpPr>
        <p:spPr>
          <a:xfrm>
            <a:off x="1575533" y="3984378"/>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3</a:t>
            </a:r>
          </a:p>
        </p:txBody>
      </p:sp>
      <p:sp>
        <p:nvSpPr>
          <p:cNvPr id="90" name="ZoneTexte 89">
            <a:extLst>
              <a:ext uri="{FF2B5EF4-FFF2-40B4-BE49-F238E27FC236}">
                <a16:creationId xmlns:a16="http://schemas.microsoft.com/office/drawing/2014/main" id="{4538E607-EC92-465D-3EB6-CA3CE2A9883F}"/>
              </a:ext>
            </a:extLst>
          </p:cNvPr>
          <p:cNvSpPr txBox="1"/>
          <p:nvPr/>
        </p:nvSpPr>
        <p:spPr>
          <a:xfrm>
            <a:off x="5232520" y="4011659"/>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4</a:t>
            </a:r>
          </a:p>
        </p:txBody>
      </p:sp>
      <p:sp>
        <p:nvSpPr>
          <p:cNvPr id="91" name="Forme libre 90">
            <a:extLst>
              <a:ext uri="{FF2B5EF4-FFF2-40B4-BE49-F238E27FC236}">
                <a16:creationId xmlns:a16="http://schemas.microsoft.com/office/drawing/2014/main" id="{E8A49952-F004-146A-0FD4-D0C4151A7678}"/>
              </a:ext>
            </a:extLst>
          </p:cNvPr>
          <p:cNvSpPr/>
          <p:nvPr/>
        </p:nvSpPr>
        <p:spPr>
          <a:xfrm rot="16200000">
            <a:off x="2924547" y="4599835"/>
            <a:ext cx="1021051" cy="45719"/>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3" name="Forme libre 92">
            <a:extLst>
              <a:ext uri="{FF2B5EF4-FFF2-40B4-BE49-F238E27FC236}">
                <a16:creationId xmlns:a16="http://schemas.microsoft.com/office/drawing/2014/main" id="{A63D7589-DA22-9138-3934-ED1A2EE7A6A7}"/>
              </a:ext>
            </a:extLst>
          </p:cNvPr>
          <p:cNvSpPr/>
          <p:nvPr/>
        </p:nvSpPr>
        <p:spPr>
          <a:xfrm flipV="1">
            <a:off x="364586" y="3853234"/>
            <a:ext cx="2769774" cy="63225"/>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4" name="ZoneTexte 93">
            <a:extLst>
              <a:ext uri="{FF2B5EF4-FFF2-40B4-BE49-F238E27FC236}">
                <a16:creationId xmlns:a16="http://schemas.microsoft.com/office/drawing/2014/main" id="{CDC9D813-6FC0-C6DB-6D60-5713EA4D726A}"/>
              </a:ext>
            </a:extLst>
          </p:cNvPr>
          <p:cNvSpPr txBox="1"/>
          <p:nvPr/>
        </p:nvSpPr>
        <p:spPr>
          <a:xfrm>
            <a:off x="3566159" y="5491247"/>
            <a:ext cx="3660953" cy="787683"/>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smtClean="0">
                <a:solidFill>
                  <a:schemeClr val="bg2"/>
                </a:solidFill>
                <a:latin typeface="Arial" panose="020B0604020202020204" pitchFamily="34" charset="0"/>
                <a:cs typeface="Arial" panose="020B0604020202020204" pitchFamily="34" charset="0"/>
              </a:rPr>
              <a:t>Synthèse</a:t>
            </a:r>
            <a:endParaRPr lang="fr-FR" sz="1000" b="1" dirty="0">
              <a:solidFill>
                <a:schemeClr val="bg2"/>
              </a:solidFill>
              <a:latin typeface="Arial" panose="020B0604020202020204" pitchFamily="34" charset="0"/>
              <a:cs typeface="Arial" panose="020B0604020202020204" pitchFamily="34" charset="0"/>
            </a:endParaRP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récapitulatif des incidents relevés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validation par un pharmacien</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contact du </a:t>
            </a:r>
            <a:r>
              <a:rPr lang="fr-FR" sz="900" dirty="0" smtClean="0">
                <a:solidFill>
                  <a:schemeClr val="dk1"/>
                </a:solidFill>
                <a:latin typeface="Arial" panose="020B0604020202020204" pitchFamily="34" charset="0"/>
                <a:cs typeface="Arial" panose="020B0604020202020204" pitchFamily="34" charset="0"/>
              </a:rPr>
              <a:t>prescripteur </a:t>
            </a:r>
            <a:r>
              <a:rPr lang="fr-FR" sz="900" b="1" u="sng" dirty="0" smtClean="0">
                <a:solidFill>
                  <a:schemeClr val="bg2"/>
                </a:solidFill>
                <a:latin typeface="Arial" panose="020B0604020202020204" pitchFamily="34" charset="0"/>
                <a:cs typeface="Arial" panose="020B0604020202020204" pitchFamily="34" charset="0"/>
              </a:rPr>
              <a:t>(traçabilité </a:t>
            </a:r>
            <a:r>
              <a:rPr lang="fr-FR" sz="900" b="1" u="sng" dirty="0">
                <a:solidFill>
                  <a:schemeClr val="bg2"/>
                </a:solidFill>
                <a:latin typeface="Arial" panose="020B0604020202020204" pitchFamily="34" charset="0"/>
                <a:cs typeface="Arial" panose="020B0604020202020204" pitchFamily="34" charset="0"/>
              </a:rPr>
              <a:t>des appels aux prescripteurs)</a:t>
            </a:r>
          </a:p>
        </p:txBody>
      </p:sp>
      <p:sp>
        <p:nvSpPr>
          <p:cNvPr id="95" name="Forme libre 94">
            <a:extLst>
              <a:ext uri="{FF2B5EF4-FFF2-40B4-BE49-F238E27FC236}">
                <a16:creationId xmlns:a16="http://schemas.microsoft.com/office/drawing/2014/main" id="{A63D7589-DA22-9138-3934-ED1A2EE7A6A7}"/>
              </a:ext>
            </a:extLst>
          </p:cNvPr>
          <p:cNvSpPr/>
          <p:nvPr/>
        </p:nvSpPr>
        <p:spPr>
          <a:xfrm flipV="1">
            <a:off x="3566159" y="5252012"/>
            <a:ext cx="3638740"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7" name="ZoneTexte 96">
            <a:extLst>
              <a:ext uri="{FF2B5EF4-FFF2-40B4-BE49-F238E27FC236}">
                <a16:creationId xmlns:a16="http://schemas.microsoft.com/office/drawing/2014/main" id="{F9AB7693-5DA0-7C1C-D286-3AA1B409AC04}"/>
              </a:ext>
            </a:extLst>
          </p:cNvPr>
          <p:cNvSpPr txBox="1"/>
          <p:nvPr/>
        </p:nvSpPr>
        <p:spPr>
          <a:xfrm>
            <a:off x="5232519" y="5370614"/>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5</a:t>
            </a:r>
          </a:p>
        </p:txBody>
      </p:sp>
      <p:sp>
        <p:nvSpPr>
          <p:cNvPr id="98" name="ZoneTexte 97">
            <a:extLst>
              <a:ext uri="{FF2B5EF4-FFF2-40B4-BE49-F238E27FC236}">
                <a16:creationId xmlns:a16="http://schemas.microsoft.com/office/drawing/2014/main" id="{8063640D-98DF-1F54-08F1-73F6DC143F16}"/>
              </a:ext>
            </a:extLst>
          </p:cNvPr>
          <p:cNvSpPr txBox="1"/>
          <p:nvPr/>
        </p:nvSpPr>
        <p:spPr>
          <a:xfrm>
            <a:off x="385318" y="5644074"/>
            <a:ext cx="2852658" cy="533691"/>
          </a:xfrm>
          <a:prstGeom prst="rect">
            <a:avLst/>
          </a:prstGeom>
          <a:solidFill>
            <a:schemeClr val="bg2">
              <a:lumMod val="40000"/>
              <a:lumOff val="60000"/>
            </a:schemeClr>
          </a:solidFill>
        </p:spPr>
        <p:txBody>
          <a:bodyPr wrap="square" lIns="0" tIns="0" rIns="0" bIns="0" anchor="ctr">
            <a:noAutofit/>
          </a:bodyPr>
          <a:lstStyle/>
          <a:p>
            <a:pPr algn="ctr"/>
            <a:r>
              <a:rPr lang="fr-FR" sz="1000" b="1" dirty="0">
                <a:latin typeface="Arial" panose="020B0604020202020204" pitchFamily="34" charset="0"/>
                <a:cs typeface="Arial" panose="020B0604020202020204" pitchFamily="34" charset="0"/>
              </a:rPr>
              <a:t>Validation</a:t>
            </a:r>
          </a:p>
        </p:txBody>
      </p:sp>
      <p:sp>
        <p:nvSpPr>
          <p:cNvPr id="100" name="Forme libre 99">
            <a:extLst>
              <a:ext uri="{FF2B5EF4-FFF2-40B4-BE49-F238E27FC236}">
                <a16:creationId xmlns:a16="http://schemas.microsoft.com/office/drawing/2014/main" id="{1CAE4F4D-A96D-6DE2-DA8D-C2A5916FEF84}"/>
              </a:ext>
            </a:extLst>
          </p:cNvPr>
          <p:cNvSpPr/>
          <p:nvPr/>
        </p:nvSpPr>
        <p:spPr>
          <a:xfrm rot="5400000" flipH="1">
            <a:off x="2979346" y="5843119"/>
            <a:ext cx="752179" cy="45719"/>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02" name="ZoneTexte 101">
            <a:extLst>
              <a:ext uri="{FF2B5EF4-FFF2-40B4-BE49-F238E27FC236}">
                <a16:creationId xmlns:a16="http://schemas.microsoft.com/office/drawing/2014/main" id="{CCB1AB16-E029-3250-6D06-62796188F96E}"/>
              </a:ext>
            </a:extLst>
          </p:cNvPr>
          <p:cNvSpPr txBox="1"/>
          <p:nvPr/>
        </p:nvSpPr>
        <p:spPr>
          <a:xfrm>
            <a:off x="1693281" y="5524339"/>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6</a:t>
            </a:r>
          </a:p>
        </p:txBody>
      </p:sp>
      <p:sp>
        <p:nvSpPr>
          <p:cNvPr id="103" name="ZoneTexte 102">
            <a:extLst>
              <a:ext uri="{FF2B5EF4-FFF2-40B4-BE49-F238E27FC236}">
                <a16:creationId xmlns:a16="http://schemas.microsoft.com/office/drawing/2014/main" id="{CDC9D813-6FC0-C6DB-6D60-5713EA4D726A}"/>
              </a:ext>
            </a:extLst>
          </p:cNvPr>
          <p:cNvSpPr txBox="1"/>
          <p:nvPr/>
        </p:nvSpPr>
        <p:spPr>
          <a:xfrm>
            <a:off x="353786" y="6736751"/>
            <a:ext cx="1335412" cy="472328"/>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Décision de Délivrer</a:t>
            </a:r>
          </a:p>
        </p:txBody>
      </p:sp>
      <p:sp>
        <p:nvSpPr>
          <p:cNvPr id="105" name="ZoneTexte 104">
            <a:extLst>
              <a:ext uri="{FF2B5EF4-FFF2-40B4-BE49-F238E27FC236}">
                <a16:creationId xmlns:a16="http://schemas.microsoft.com/office/drawing/2014/main" id="{CDC9D813-6FC0-C6DB-6D60-5713EA4D726A}"/>
              </a:ext>
            </a:extLst>
          </p:cNvPr>
          <p:cNvSpPr txBox="1"/>
          <p:nvPr/>
        </p:nvSpPr>
        <p:spPr>
          <a:xfrm>
            <a:off x="2212847" y="6736714"/>
            <a:ext cx="2753843" cy="465124"/>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Décision de Modifier, suspendre ou </a:t>
            </a:r>
            <a:r>
              <a:rPr lang="fr-FR" sz="1000" b="1" dirty="0" smtClean="0">
                <a:solidFill>
                  <a:schemeClr val="bg2"/>
                </a:solidFill>
                <a:latin typeface="Arial" panose="020B0604020202020204" pitchFamily="34" charset="0"/>
                <a:cs typeface="Arial" panose="020B0604020202020204" pitchFamily="34" charset="0"/>
              </a:rPr>
              <a:t>refuser</a:t>
            </a:r>
          </a:p>
          <a:p>
            <a:pPr algn="ctr"/>
            <a:r>
              <a:rPr lang="fr-FR" sz="900" dirty="0" smtClean="0">
                <a:solidFill>
                  <a:schemeClr val="tx1">
                    <a:lumMod val="85000"/>
                    <a:lumOff val="15000"/>
                  </a:schemeClr>
                </a:solidFill>
                <a:latin typeface="Arial" panose="020B0604020202020204" pitchFamily="34" charset="0"/>
                <a:cs typeface="Arial" panose="020B0604020202020204" pitchFamily="34" charset="0"/>
              </a:rPr>
              <a:t>(justifier </a:t>
            </a:r>
            <a:r>
              <a:rPr lang="fr-FR" sz="900" dirty="0">
                <a:solidFill>
                  <a:schemeClr val="tx1">
                    <a:lumMod val="85000"/>
                    <a:lumOff val="15000"/>
                  </a:schemeClr>
                </a:solidFill>
                <a:latin typeface="Arial" panose="020B0604020202020204" pitchFamily="34" charset="0"/>
                <a:cs typeface="Arial" panose="020B0604020202020204" pitchFamily="34" charset="0"/>
              </a:rPr>
              <a:t>&amp; expliquer la décision au patient)</a:t>
            </a:r>
          </a:p>
        </p:txBody>
      </p:sp>
      <p:sp>
        <p:nvSpPr>
          <p:cNvPr id="107" name="ZoneTexte 106">
            <a:extLst>
              <a:ext uri="{FF2B5EF4-FFF2-40B4-BE49-F238E27FC236}">
                <a16:creationId xmlns:a16="http://schemas.microsoft.com/office/drawing/2014/main" id="{8063640D-98DF-1F54-08F1-73F6DC143F16}"/>
              </a:ext>
            </a:extLst>
          </p:cNvPr>
          <p:cNvSpPr txBox="1"/>
          <p:nvPr/>
        </p:nvSpPr>
        <p:spPr>
          <a:xfrm>
            <a:off x="5234258" y="6736714"/>
            <a:ext cx="1980001" cy="472366"/>
          </a:xfrm>
          <a:prstGeom prst="rect">
            <a:avLst/>
          </a:prstGeom>
          <a:solidFill>
            <a:schemeClr val="bg2">
              <a:lumMod val="20000"/>
              <a:lumOff val="80000"/>
            </a:schemeClr>
          </a:solidFill>
        </p:spPr>
        <p:txBody>
          <a:bodyPr wrap="square" lIns="0" tIns="0" rIns="0" bIns="0" anchor="ctr">
            <a:noAutofit/>
          </a:bodyPr>
          <a:lstStyle/>
          <a:p>
            <a:pPr algn="ctr"/>
            <a:r>
              <a:rPr lang="fr-FR" sz="1000" b="1" u="sng" dirty="0">
                <a:solidFill>
                  <a:schemeClr val="bg2"/>
                </a:solidFill>
                <a:latin typeface="Arial" panose="020B0604020202020204" pitchFamily="34" charset="0"/>
                <a:cs typeface="Arial" panose="020B0604020202020204" pitchFamily="34" charset="0"/>
              </a:rPr>
              <a:t>Intervention Pharmaceutique</a:t>
            </a:r>
          </a:p>
          <a:p>
            <a:pPr algn="ctr"/>
            <a:r>
              <a:rPr lang="fr-FR" sz="900" dirty="0">
                <a:solidFill>
                  <a:schemeClr val="tx1">
                    <a:lumMod val="85000"/>
                    <a:lumOff val="15000"/>
                  </a:schemeClr>
                </a:solidFill>
                <a:latin typeface="Arial" panose="020B0604020202020204" pitchFamily="34" charset="0"/>
                <a:cs typeface="Arial" panose="020B0604020202020204" pitchFamily="34" charset="0"/>
              </a:rPr>
              <a:t>(si nécessaire)</a:t>
            </a:r>
          </a:p>
        </p:txBody>
      </p:sp>
      <p:sp>
        <p:nvSpPr>
          <p:cNvPr id="108" name="Forme libre 107">
            <a:extLst>
              <a:ext uri="{FF2B5EF4-FFF2-40B4-BE49-F238E27FC236}">
                <a16:creationId xmlns:a16="http://schemas.microsoft.com/office/drawing/2014/main" id="{E8A49952-F004-146A-0FD4-D0C4151A7678}"/>
              </a:ext>
            </a:extLst>
          </p:cNvPr>
          <p:cNvSpPr/>
          <p:nvPr/>
        </p:nvSpPr>
        <p:spPr>
          <a:xfrm rot="16200000">
            <a:off x="4864292" y="6943435"/>
            <a:ext cx="472365"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09" name="ZoneTexte 108">
            <a:extLst>
              <a:ext uri="{FF2B5EF4-FFF2-40B4-BE49-F238E27FC236}">
                <a16:creationId xmlns:a16="http://schemas.microsoft.com/office/drawing/2014/main" id="{9B39ADC0-3E88-8D9D-E3E2-11577DF3E389}"/>
              </a:ext>
            </a:extLst>
          </p:cNvPr>
          <p:cNvSpPr txBox="1"/>
          <p:nvPr/>
        </p:nvSpPr>
        <p:spPr>
          <a:xfrm>
            <a:off x="1741926" y="6775763"/>
            <a:ext cx="360000" cy="360000"/>
          </a:xfrm>
          <a:prstGeom prst="ellipse">
            <a:avLst/>
          </a:prstGeom>
          <a:solidFill>
            <a:schemeClr val="bg1"/>
          </a:solidFill>
          <a:ln>
            <a:solidFill>
              <a:schemeClr val="bg2"/>
            </a:solidFill>
          </a:ln>
        </p:spPr>
        <p:txBody>
          <a:bodyPr wrap="square" lIns="36000" tIns="0" rIns="0" bIns="0" anchor="ctr">
            <a:noAutofit/>
          </a:bodyPr>
          <a:lstStyle/>
          <a:p>
            <a:pPr algn="ctr">
              <a:buNone/>
            </a:pPr>
            <a:r>
              <a:rPr lang="fr-FR" sz="700" dirty="0" smtClean="0">
                <a:effectLst/>
                <a:latin typeface="Arial" panose="020B0604020202020204" pitchFamily="34" charset="0"/>
                <a:cs typeface="Arial" panose="020B0604020202020204" pitchFamily="34" charset="0"/>
              </a:rPr>
              <a:t>Ou</a:t>
            </a:r>
            <a:endParaRPr lang="fr-FR" sz="700" dirty="0">
              <a:effectLst/>
              <a:latin typeface="Arial" panose="020B0604020202020204" pitchFamily="34" charset="0"/>
              <a:cs typeface="Arial" panose="020B0604020202020204" pitchFamily="34" charset="0"/>
            </a:endParaRPr>
          </a:p>
        </p:txBody>
      </p:sp>
      <p:sp>
        <p:nvSpPr>
          <p:cNvPr id="110" name="Forme libre 109">
            <a:extLst>
              <a:ext uri="{FF2B5EF4-FFF2-40B4-BE49-F238E27FC236}">
                <a16:creationId xmlns:a16="http://schemas.microsoft.com/office/drawing/2014/main" id="{A63D7589-DA22-9138-3934-ED1A2EE7A6A7}"/>
              </a:ext>
            </a:extLst>
          </p:cNvPr>
          <p:cNvSpPr/>
          <p:nvPr/>
        </p:nvSpPr>
        <p:spPr>
          <a:xfrm flipV="1">
            <a:off x="364584" y="6490877"/>
            <a:ext cx="1482503"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11" name="ZoneTexte 110">
            <a:extLst>
              <a:ext uri="{FF2B5EF4-FFF2-40B4-BE49-F238E27FC236}">
                <a16:creationId xmlns:a16="http://schemas.microsoft.com/office/drawing/2014/main" id="{919C9FD0-AA00-22FD-1C06-71833ED6EDB5}"/>
              </a:ext>
            </a:extLst>
          </p:cNvPr>
          <p:cNvSpPr txBox="1"/>
          <p:nvPr/>
        </p:nvSpPr>
        <p:spPr>
          <a:xfrm>
            <a:off x="960687" y="6634029"/>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7</a:t>
            </a:r>
          </a:p>
        </p:txBody>
      </p:sp>
      <p:sp>
        <p:nvSpPr>
          <p:cNvPr id="112" name="ZoneTexte 111">
            <a:extLst>
              <a:ext uri="{FF2B5EF4-FFF2-40B4-BE49-F238E27FC236}">
                <a16:creationId xmlns:a16="http://schemas.microsoft.com/office/drawing/2014/main" id="{919C9FD0-AA00-22FD-1C06-71833ED6EDB5}"/>
              </a:ext>
            </a:extLst>
          </p:cNvPr>
          <p:cNvSpPr txBox="1"/>
          <p:nvPr/>
        </p:nvSpPr>
        <p:spPr>
          <a:xfrm>
            <a:off x="3393983" y="6631914"/>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7</a:t>
            </a:r>
          </a:p>
        </p:txBody>
      </p:sp>
      <p:sp>
        <p:nvSpPr>
          <p:cNvPr id="113" name="ZoneTexte 112">
            <a:extLst>
              <a:ext uri="{FF2B5EF4-FFF2-40B4-BE49-F238E27FC236}">
                <a16:creationId xmlns:a16="http://schemas.microsoft.com/office/drawing/2014/main" id="{CDC9D813-6FC0-C6DB-6D60-5713EA4D726A}"/>
              </a:ext>
            </a:extLst>
          </p:cNvPr>
          <p:cNvSpPr txBox="1"/>
          <p:nvPr/>
        </p:nvSpPr>
        <p:spPr>
          <a:xfrm>
            <a:off x="353785" y="7602674"/>
            <a:ext cx="3102449" cy="1408987"/>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Délivrance</a:t>
            </a:r>
          </a:p>
          <a:p>
            <a:pPr marL="180000" indent="-99450" algn="just" defTabSz="755934">
              <a:lnSpc>
                <a:spcPts val="980"/>
              </a:lnSpc>
              <a:buClr>
                <a:schemeClr val="bg2"/>
              </a:buClr>
              <a:buFont typeface="Arial" panose="020B0604020202020204" pitchFamily="34" charset="0"/>
              <a:buChar char="•"/>
            </a:pPr>
            <a:r>
              <a:rPr lang="fr-FR" sz="900" dirty="0" smtClean="0">
                <a:latin typeface="Arial" panose="020B0604020202020204" pitchFamily="34" charset="0"/>
                <a:cs typeface="Arial" panose="020B0604020202020204" pitchFamily="34" charset="0"/>
              </a:rPr>
              <a:t>Posologie, durée de traitement et modalités d’administration ou </a:t>
            </a:r>
            <a:r>
              <a:rPr lang="fr-FR" sz="900" dirty="0" smtClean="0">
                <a:latin typeface="Arial" panose="020B0604020202020204" pitchFamily="34" charset="0"/>
                <a:cs typeface="Arial" panose="020B0604020202020204" pitchFamily="34" charset="0"/>
              </a:rPr>
              <a:t>d’utilisation</a:t>
            </a:r>
            <a:endParaRPr lang="fr-FR" sz="900" dirty="0" smtClean="0">
              <a:latin typeface="Arial" panose="020B0604020202020204" pitchFamily="34" charset="0"/>
              <a:cs typeface="Arial" panose="020B0604020202020204" pitchFamily="34" charset="0"/>
            </a:endParaRPr>
          </a:p>
          <a:p>
            <a:pPr marL="180000" indent="-99450" algn="just" defTabSz="755934">
              <a:lnSpc>
                <a:spcPts val="980"/>
              </a:lnSpc>
              <a:buClr>
                <a:schemeClr val="bg2"/>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mises </a:t>
            </a:r>
            <a:r>
              <a:rPr lang="fr-FR" sz="900" dirty="0">
                <a:solidFill>
                  <a:schemeClr val="dk1"/>
                </a:solidFill>
                <a:latin typeface="Arial" panose="020B0604020202020204" pitchFamily="34" charset="0"/>
                <a:cs typeface="Arial" panose="020B0604020202020204" pitchFamily="34" charset="0"/>
              </a:rPr>
              <a:t>en garde &amp; précautions d’emploi </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effets indésirables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modalités de conservation &amp; de manipulation (chaîne du froid, péremption après ouverture…)</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vérification des dispositifs de sécurité : authentification de l’identifiant unique (lecture du code type « </a:t>
            </a:r>
            <a:r>
              <a:rPr lang="fr-FR" sz="900" dirty="0" err="1">
                <a:solidFill>
                  <a:schemeClr val="dk1"/>
                </a:solidFill>
                <a:latin typeface="Arial" panose="020B0604020202020204" pitchFamily="34" charset="0"/>
                <a:cs typeface="Arial" panose="020B0604020202020204" pitchFamily="34" charset="0"/>
              </a:rPr>
              <a:t>datamatrix</a:t>
            </a:r>
            <a:r>
              <a:rPr lang="fr-FR" sz="900" dirty="0">
                <a:solidFill>
                  <a:schemeClr val="dk1"/>
                </a:solidFill>
                <a:latin typeface="Arial" panose="020B0604020202020204" pitchFamily="34" charset="0"/>
                <a:cs typeface="Arial" panose="020B0604020202020204" pitchFamily="34" charset="0"/>
              </a:rPr>
              <a:t> </a:t>
            </a:r>
            <a:r>
              <a:rPr lang="fr-FR" sz="900" dirty="0" smtClean="0">
                <a:solidFill>
                  <a:schemeClr val="dk1"/>
                </a:solidFill>
                <a:latin typeface="Arial" panose="020B0604020202020204" pitchFamily="34" charset="0"/>
                <a:cs typeface="Arial" panose="020B0604020202020204" pitchFamily="34" charset="0"/>
              </a:rPr>
              <a:t>»</a:t>
            </a:r>
            <a:endParaRPr lang="fr-FR" sz="900" strike="sngStrike" dirty="0">
              <a:solidFill>
                <a:srgbClr val="FF0000"/>
              </a:solidFill>
              <a:latin typeface="Arial" panose="020B0604020202020204" pitchFamily="34" charset="0"/>
              <a:cs typeface="Arial" panose="020B0604020202020204" pitchFamily="34" charset="0"/>
            </a:endParaRPr>
          </a:p>
        </p:txBody>
      </p:sp>
      <p:sp>
        <p:nvSpPr>
          <p:cNvPr id="114" name="ZoneTexte 113">
            <a:extLst>
              <a:ext uri="{FF2B5EF4-FFF2-40B4-BE49-F238E27FC236}">
                <a16:creationId xmlns:a16="http://schemas.microsoft.com/office/drawing/2014/main" id="{CDC9D813-6FC0-C6DB-6D60-5713EA4D726A}"/>
              </a:ext>
            </a:extLst>
          </p:cNvPr>
          <p:cNvSpPr txBox="1"/>
          <p:nvPr/>
        </p:nvSpPr>
        <p:spPr>
          <a:xfrm>
            <a:off x="3870062" y="7606692"/>
            <a:ext cx="3372917" cy="811450"/>
          </a:xfrm>
          <a:prstGeom prst="rect">
            <a:avLst/>
          </a:prstGeom>
          <a:solidFill>
            <a:schemeClr val="bg1"/>
          </a:solidFill>
          <a:ln>
            <a:solidFill>
              <a:schemeClr val="bg2">
                <a:lumMod val="75000"/>
              </a:schemeClr>
            </a:solidFill>
          </a:ln>
        </p:spPr>
        <p:txBody>
          <a:bodyPr wrap="square" lIns="0" tIns="0" rIns="0" bIns="0" anchor="ctr">
            <a:noAutofit/>
          </a:bodyPr>
          <a:lstStyle/>
          <a:p>
            <a:pPr algn="ctr"/>
            <a:r>
              <a:rPr lang="fr-FR" sz="1000" b="1" dirty="0">
                <a:solidFill>
                  <a:schemeClr val="bg2"/>
                </a:solidFill>
                <a:latin typeface="Arial" panose="020B0604020202020204" pitchFamily="34" charset="0"/>
                <a:cs typeface="Arial" panose="020B0604020202020204" pitchFamily="34" charset="0"/>
              </a:rPr>
              <a:t>Conseils Associés</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mesures hygiéno-diététiques adaptées à la pathologie traitée</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conseil pour une bonne observance </a:t>
            </a:r>
          </a:p>
          <a:p>
            <a:pPr marL="180000" indent="-99450" algn="just" defTabSz="755934">
              <a:lnSpc>
                <a:spcPts val="980"/>
              </a:lnSpc>
              <a:buClr>
                <a:schemeClr val="bg2"/>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mise en garde en cas d’</a:t>
            </a:r>
            <a:r>
              <a:rPr lang="fr-FR" sz="900" dirty="0" err="1">
                <a:solidFill>
                  <a:schemeClr val="dk1"/>
                </a:solidFill>
                <a:latin typeface="Arial" panose="020B0604020202020204" pitchFamily="34" charset="0"/>
                <a:cs typeface="Arial" panose="020B0604020202020204" pitchFamily="34" charset="0"/>
              </a:rPr>
              <a:t>auto-médication</a:t>
            </a:r>
            <a:r>
              <a:rPr lang="fr-FR" sz="900" dirty="0">
                <a:solidFill>
                  <a:schemeClr val="dk1"/>
                </a:solidFill>
                <a:latin typeface="Arial" panose="020B0604020202020204" pitchFamily="34" charset="0"/>
                <a:cs typeface="Arial" panose="020B0604020202020204" pitchFamily="34" charset="0"/>
              </a:rPr>
              <a:t> (redondances)</a:t>
            </a:r>
          </a:p>
        </p:txBody>
      </p:sp>
      <p:sp>
        <p:nvSpPr>
          <p:cNvPr id="115" name="ZoneTexte 114">
            <a:extLst>
              <a:ext uri="{FF2B5EF4-FFF2-40B4-BE49-F238E27FC236}">
                <a16:creationId xmlns:a16="http://schemas.microsoft.com/office/drawing/2014/main" id="{8063640D-98DF-1F54-08F1-73F6DC143F16}"/>
              </a:ext>
            </a:extLst>
          </p:cNvPr>
          <p:cNvSpPr txBox="1"/>
          <p:nvPr/>
        </p:nvSpPr>
        <p:spPr>
          <a:xfrm>
            <a:off x="3870062" y="8740079"/>
            <a:ext cx="1882287" cy="814358"/>
          </a:xfrm>
          <a:prstGeom prst="rect">
            <a:avLst/>
          </a:prstGeom>
          <a:solidFill>
            <a:schemeClr val="bg2">
              <a:lumMod val="20000"/>
              <a:lumOff val="80000"/>
            </a:schemeClr>
          </a:solidFill>
        </p:spPr>
        <p:txBody>
          <a:bodyPr wrap="square" lIns="0" tIns="0" rIns="0" bIns="0" anchor="ctr">
            <a:noAutofit/>
          </a:bodyPr>
          <a:lstStyle/>
          <a:p>
            <a:pPr algn="ctr"/>
            <a:r>
              <a:rPr lang="fr-FR" sz="1000" b="1" dirty="0">
                <a:solidFill>
                  <a:schemeClr val="tx1">
                    <a:lumMod val="85000"/>
                    <a:lumOff val="15000"/>
                  </a:schemeClr>
                </a:solidFill>
                <a:latin typeface="Arial" panose="020B0604020202020204" pitchFamily="34" charset="0"/>
                <a:cs typeface="Arial" panose="020B0604020202020204" pitchFamily="34" charset="0"/>
              </a:rPr>
              <a:t>Enregistrements</a:t>
            </a:r>
          </a:p>
          <a:p>
            <a:pPr marL="180000" indent="-99450" algn="just" defTabSz="755934">
              <a:lnSpc>
                <a:spcPts val="980"/>
              </a:lnSpc>
              <a:buClr>
                <a:schemeClr val="bg2"/>
              </a:buClr>
              <a:buFont typeface="Arial" panose="020B0604020202020204" pitchFamily="34" charset="0"/>
              <a:buChar char="•"/>
            </a:pPr>
            <a:r>
              <a:rPr lang="fr-FR" sz="900" u="sng" dirty="0">
                <a:solidFill>
                  <a:schemeClr val="bg2"/>
                </a:solidFill>
                <a:latin typeface="Arial" panose="020B0604020202020204" pitchFamily="34" charset="0"/>
                <a:cs typeface="Arial" panose="020B0604020202020204" pitchFamily="34" charset="0"/>
              </a:rPr>
              <a:t>Historique patient</a:t>
            </a:r>
          </a:p>
          <a:p>
            <a:pPr marL="180000" indent="-99450" algn="just" defTabSz="755934">
              <a:lnSpc>
                <a:spcPts val="980"/>
              </a:lnSpc>
              <a:buClr>
                <a:schemeClr val="bg2"/>
              </a:buClr>
              <a:buFont typeface="Arial" panose="020B0604020202020204" pitchFamily="34" charset="0"/>
              <a:buChar char="•"/>
            </a:pPr>
            <a:r>
              <a:rPr lang="fr-FR" sz="900" u="sng" dirty="0">
                <a:solidFill>
                  <a:schemeClr val="bg2"/>
                </a:solidFill>
                <a:latin typeface="Arial" panose="020B0604020202020204" pitchFamily="34" charset="0"/>
                <a:cs typeface="Arial" panose="020B0604020202020204" pitchFamily="34" charset="0"/>
              </a:rPr>
              <a:t>DP (création / modification)</a:t>
            </a:r>
          </a:p>
          <a:p>
            <a:pPr marL="180000" indent="-99450" algn="just" defTabSz="755934">
              <a:lnSpc>
                <a:spcPts val="980"/>
              </a:lnSpc>
              <a:buClr>
                <a:schemeClr val="bg2"/>
              </a:buClr>
              <a:buFont typeface="Arial" panose="020B0604020202020204" pitchFamily="34" charset="0"/>
              <a:buChar char="•"/>
            </a:pPr>
            <a:r>
              <a:rPr lang="fr-FR" sz="900" u="sng" dirty="0">
                <a:solidFill>
                  <a:schemeClr val="bg2"/>
                </a:solidFill>
                <a:latin typeface="Arial" panose="020B0604020202020204" pitchFamily="34" charset="0"/>
                <a:cs typeface="Arial" panose="020B0604020202020204" pitchFamily="34" charset="0"/>
              </a:rPr>
              <a:t>DMP(création / modification)</a:t>
            </a:r>
          </a:p>
          <a:p>
            <a:pPr marL="180000" indent="-99450" algn="just" defTabSz="755934">
              <a:lnSpc>
                <a:spcPts val="980"/>
              </a:lnSpc>
              <a:buClr>
                <a:schemeClr val="bg2"/>
              </a:buClr>
              <a:buFont typeface="Arial" panose="020B0604020202020204" pitchFamily="34" charset="0"/>
              <a:buChar char="•"/>
            </a:pPr>
            <a:r>
              <a:rPr lang="fr-FR" sz="900" u="sng" dirty="0">
                <a:solidFill>
                  <a:schemeClr val="bg2"/>
                </a:solidFill>
                <a:latin typeface="Arial" panose="020B0604020202020204" pitchFamily="34" charset="0"/>
                <a:cs typeface="Arial" panose="020B0604020202020204" pitchFamily="34" charset="0"/>
              </a:rPr>
              <a:t>Registre des stupéfiants</a:t>
            </a:r>
          </a:p>
          <a:p>
            <a:pPr marL="180000" indent="-99450" algn="just" defTabSz="755934">
              <a:lnSpc>
                <a:spcPts val="980"/>
              </a:lnSpc>
              <a:buClr>
                <a:schemeClr val="bg2"/>
              </a:buClr>
              <a:buFont typeface="Arial" panose="020B0604020202020204" pitchFamily="34" charset="0"/>
              <a:buChar char="•"/>
            </a:pPr>
            <a:r>
              <a:rPr lang="fr-FR" sz="900" u="sng" dirty="0">
                <a:solidFill>
                  <a:schemeClr val="bg2"/>
                </a:solidFill>
                <a:latin typeface="Arial" panose="020B0604020202020204" pitchFamily="34" charset="0"/>
                <a:cs typeface="Arial" panose="020B0604020202020204" pitchFamily="34" charset="0"/>
              </a:rPr>
              <a:t>Ordonnancier (préparations)</a:t>
            </a:r>
          </a:p>
        </p:txBody>
      </p:sp>
      <p:sp>
        <p:nvSpPr>
          <p:cNvPr id="116" name="Forme libre 115">
            <a:extLst>
              <a:ext uri="{FF2B5EF4-FFF2-40B4-BE49-F238E27FC236}">
                <a16:creationId xmlns:a16="http://schemas.microsoft.com/office/drawing/2014/main" id="{E8A49952-F004-146A-0FD4-D0C4151A7678}"/>
              </a:ext>
            </a:extLst>
          </p:cNvPr>
          <p:cNvSpPr/>
          <p:nvPr/>
        </p:nvSpPr>
        <p:spPr>
          <a:xfrm rot="16200000">
            <a:off x="3276640" y="7946418"/>
            <a:ext cx="768898" cy="49840"/>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17" name="ZoneTexte 116">
            <a:extLst>
              <a:ext uri="{FF2B5EF4-FFF2-40B4-BE49-F238E27FC236}">
                <a16:creationId xmlns:a16="http://schemas.microsoft.com/office/drawing/2014/main" id="{06B71021-3B71-A6A2-8EB8-6A7A082943B4}"/>
              </a:ext>
            </a:extLst>
          </p:cNvPr>
          <p:cNvSpPr txBox="1"/>
          <p:nvPr/>
        </p:nvSpPr>
        <p:spPr>
          <a:xfrm>
            <a:off x="1709405" y="7473336"/>
            <a:ext cx="216000" cy="216000"/>
          </a:xfrm>
          <a:prstGeom prst="ellipse">
            <a:avLst/>
          </a:prstGeom>
          <a:solidFill>
            <a:schemeClr val="bg1"/>
          </a:solidFill>
          <a:ln w="3175">
            <a:solidFill>
              <a:schemeClr val="bg2"/>
            </a:solidFill>
          </a:ln>
        </p:spPr>
        <p:txBody>
          <a:bodyPr wrap="square" lIns="0" tIns="0" rIns="0" bIns="0" rtlCol="0" anchor="ctr">
            <a:noAutofit/>
          </a:bodyPr>
          <a:lstStyle>
            <a:defPPr>
              <a:defRPr lang="en-US"/>
            </a:defPPr>
            <a:lvl1pPr algn="ctr">
              <a:defRPr sz="900">
                <a:solidFill>
                  <a:schemeClr val="bg2"/>
                </a:solidFill>
                <a:latin typeface="Arial" panose="020B0604020202020204" pitchFamily="34" charset="0"/>
                <a:cs typeface="Arial" panose="020B0604020202020204" pitchFamily="34" charset="0"/>
              </a:defRPr>
            </a:lvl1pPr>
          </a:lstStyle>
          <a:p>
            <a:r>
              <a:rPr lang="fr-FR" dirty="0"/>
              <a:t>8</a:t>
            </a:r>
          </a:p>
        </p:txBody>
      </p:sp>
      <p:sp>
        <p:nvSpPr>
          <p:cNvPr id="118" name="ZoneTexte 117">
            <a:extLst>
              <a:ext uri="{FF2B5EF4-FFF2-40B4-BE49-F238E27FC236}">
                <a16:creationId xmlns:a16="http://schemas.microsoft.com/office/drawing/2014/main" id="{A198C029-0302-265F-BFA4-D8F9F044485E}"/>
              </a:ext>
            </a:extLst>
          </p:cNvPr>
          <p:cNvSpPr txBox="1"/>
          <p:nvPr/>
        </p:nvSpPr>
        <p:spPr>
          <a:xfrm>
            <a:off x="5302440" y="7528611"/>
            <a:ext cx="216000" cy="216000"/>
          </a:xfrm>
          <a:prstGeom prst="ellipse">
            <a:avLst/>
          </a:prstGeom>
          <a:solidFill>
            <a:schemeClr val="bg1"/>
          </a:solidFill>
          <a:ln w="3175">
            <a:solidFill>
              <a:schemeClr val="bg2"/>
            </a:solidFill>
          </a:ln>
        </p:spPr>
        <p:txBody>
          <a:bodyPr wrap="square" lIns="0" tIns="0" rIns="0" bIns="0" rtlCol="0" anchor="ctr">
            <a:noAutofit/>
          </a:bodyPr>
          <a:lstStyle/>
          <a:p>
            <a:pPr algn="ctr"/>
            <a:r>
              <a:rPr lang="fr-FR" sz="900" dirty="0">
                <a:solidFill>
                  <a:schemeClr val="bg2"/>
                </a:solidFill>
                <a:latin typeface="Arial" panose="020B0604020202020204" pitchFamily="34" charset="0"/>
                <a:cs typeface="Arial" panose="020B0604020202020204" pitchFamily="34" charset="0"/>
              </a:rPr>
              <a:t>9</a:t>
            </a:r>
          </a:p>
        </p:txBody>
      </p:sp>
      <p:sp>
        <p:nvSpPr>
          <p:cNvPr id="119" name="ZoneTexte 118">
            <a:extLst>
              <a:ext uri="{FF2B5EF4-FFF2-40B4-BE49-F238E27FC236}">
                <a16:creationId xmlns:a16="http://schemas.microsoft.com/office/drawing/2014/main" id="{8063640D-98DF-1F54-08F1-73F6DC143F16}"/>
              </a:ext>
            </a:extLst>
          </p:cNvPr>
          <p:cNvSpPr txBox="1"/>
          <p:nvPr/>
        </p:nvSpPr>
        <p:spPr>
          <a:xfrm>
            <a:off x="5897880" y="8755583"/>
            <a:ext cx="1325632" cy="472366"/>
          </a:xfrm>
          <a:prstGeom prst="rect">
            <a:avLst/>
          </a:prstGeom>
          <a:solidFill>
            <a:schemeClr val="bg2">
              <a:lumMod val="20000"/>
              <a:lumOff val="80000"/>
            </a:schemeClr>
          </a:solidFill>
        </p:spPr>
        <p:txBody>
          <a:bodyPr wrap="square" lIns="0" tIns="0" rIns="0" bIns="0" anchor="ctr">
            <a:noAutofit/>
          </a:bodyPr>
          <a:lstStyle/>
          <a:p>
            <a:pPr algn="ctr"/>
            <a:r>
              <a:rPr lang="fr-FR" sz="1050" b="1" dirty="0">
                <a:solidFill>
                  <a:schemeClr val="tx1">
                    <a:lumMod val="85000"/>
                    <a:lumOff val="15000"/>
                  </a:schemeClr>
                </a:solidFill>
                <a:latin typeface="Arial" panose="020B0604020202020204" pitchFamily="34" charset="0"/>
                <a:cs typeface="Arial" panose="020B0604020202020204" pitchFamily="34" charset="0"/>
              </a:rPr>
              <a:t>Double Contrôle</a:t>
            </a:r>
          </a:p>
        </p:txBody>
      </p:sp>
      <p:sp>
        <p:nvSpPr>
          <p:cNvPr id="120" name="Forme libre 119">
            <a:extLst>
              <a:ext uri="{FF2B5EF4-FFF2-40B4-BE49-F238E27FC236}">
                <a16:creationId xmlns:a16="http://schemas.microsoft.com/office/drawing/2014/main" id="{A63D7589-DA22-9138-3934-ED1A2EE7A6A7}"/>
              </a:ext>
            </a:extLst>
          </p:cNvPr>
          <p:cNvSpPr/>
          <p:nvPr/>
        </p:nvSpPr>
        <p:spPr>
          <a:xfrm flipV="1">
            <a:off x="3870062" y="8536529"/>
            <a:ext cx="1882287" cy="57495"/>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50" name="ZoneTexte 49">
            <a:extLst>
              <a:ext uri="{FF2B5EF4-FFF2-40B4-BE49-F238E27FC236}">
                <a16:creationId xmlns:a16="http://schemas.microsoft.com/office/drawing/2014/main" id="{9B39ADC0-3E88-8D9D-E3E2-11577DF3E389}"/>
              </a:ext>
            </a:extLst>
          </p:cNvPr>
          <p:cNvSpPr txBox="1"/>
          <p:nvPr/>
        </p:nvSpPr>
        <p:spPr>
          <a:xfrm>
            <a:off x="2377212" y="3061344"/>
            <a:ext cx="360000" cy="360000"/>
          </a:xfrm>
          <a:prstGeom prst="ellipse">
            <a:avLst/>
          </a:prstGeom>
          <a:solidFill>
            <a:schemeClr val="bg1"/>
          </a:solidFill>
          <a:ln>
            <a:solidFill>
              <a:schemeClr val="bg2"/>
            </a:solidFill>
          </a:ln>
        </p:spPr>
        <p:txBody>
          <a:bodyPr wrap="square" lIns="36000" tIns="0" rIns="0" bIns="0" anchor="ctr">
            <a:noAutofit/>
          </a:bodyPr>
          <a:lstStyle/>
          <a:p>
            <a:pPr algn="ctr">
              <a:buNone/>
            </a:pPr>
            <a:r>
              <a:rPr lang="fr-FR" sz="700" dirty="0" smtClean="0">
                <a:effectLst/>
                <a:latin typeface="Arial" panose="020B0604020202020204" pitchFamily="34" charset="0"/>
                <a:cs typeface="Arial" panose="020B0604020202020204" pitchFamily="34" charset="0"/>
              </a:rPr>
              <a:t>Ou</a:t>
            </a:r>
            <a:endParaRPr lang="fr-FR" sz="700" dirty="0">
              <a:effectLst/>
              <a:latin typeface="Arial" panose="020B0604020202020204" pitchFamily="34" charset="0"/>
              <a:cs typeface="Arial" panose="020B0604020202020204" pitchFamily="34" charset="0"/>
            </a:endParaRPr>
          </a:p>
        </p:txBody>
      </p:sp>
      <p:sp>
        <p:nvSpPr>
          <p:cNvPr id="51" name="Forme libre 50">
            <a:extLst>
              <a:ext uri="{FF2B5EF4-FFF2-40B4-BE49-F238E27FC236}">
                <a16:creationId xmlns:a16="http://schemas.microsoft.com/office/drawing/2014/main" id="{A63D7589-DA22-9138-3934-ED1A2EE7A6A7}"/>
              </a:ext>
            </a:extLst>
          </p:cNvPr>
          <p:cNvSpPr/>
          <p:nvPr/>
        </p:nvSpPr>
        <p:spPr>
          <a:xfrm flipV="1">
            <a:off x="353785" y="7347890"/>
            <a:ext cx="3058428"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8" name="Connecteur droit 7"/>
          <p:cNvCxnSpPr>
            <a:stCxn id="66" idx="0"/>
            <a:endCxn id="67" idx="4"/>
          </p:cNvCxnSpPr>
          <p:nvPr/>
        </p:nvCxnSpPr>
        <p:spPr>
          <a:xfrm flipV="1">
            <a:off x="2377213" y="2644941"/>
            <a:ext cx="353013" cy="1938"/>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cxnSp>
        <p:nvCxnSpPr>
          <p:cNvPr id="56" name="Connecteur droit 55"/>
          <p:cNvCxnSpPr>
            <a:stCxn id="67" idx="0"/>
          </p:cNvCxnSpPr>
          <p:nvPr/>
        </p:nvCxnSpPr>
        <p:spPr>
          <a:xfrm>
            <a:off x="4879296" y="2646512"/>
            <a:ext cx="2363683" cy="1626"/>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cxnSp>
        <p:nvCxnSpPr>
          <p:cNvPr id="61" name="Connecteur droit 60"/>
          <p:cNvCxnSpPr>
            <a:stCxn id="93" idx="0"/>
          </p:cNvCxnSpPr>
          <p:nvPr/>
        </p:nvCxnSpPr>
        <p:spPr>
          <a:xfrm flipV="1">
            <a:off x="3134360" y="3854245"/>
            <a:ext cx="1706478" cy="1162"/>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sp>
        <p:nvSpPr>
          <p:cNvPr id="69" name="Forme libre 68">
            <a:extLst>
              <a:ext uri="{FF2B5EF4-FFF2-40B4-BE49-F238E27FC236}">
                <a16:creationId xmlns:a16="http://schemas.microsoft.com/office/drawing/2014/main" id="{A63D7589-DA22-9138-3934-ED1A2EE7A6A7}"/>
              </a:ext>
            </a:extLst>
          </p:cNvPr>
          <p:cNvSpPr/>
          <p:nvPr/>
        </p:nvSpPr>
        <p:spPr>
          <a:xfrm flipV="1">
            <a:off x="2157984" y="6491066"/>
            <a:ext cx="2808706"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77" name="Connecteur droit 76"/>
          <p:cNvCxnSpPr>
            <a:stCxn id="110" idx="0"/>
            <a:endCxn id="69" idx="4"/>
          </p:cNvCxnSpPr>
          <p:nvPr/>
        </p:nvCxnSpPr>
        <p:spPr>
          <a:xfrm flipV="1">
            <a:off x="1847087" y="6491066"/>
            <a:ext cx="310897" cy="1382"/>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cxnSp>
        <p:nvCxnSpPr>
          <p:cNvPr id="78" name="Connecteur droit 77"/>
          <p:cNvCxnSpPr>
            <a:endCxn id="116" idx="4"/>
          </p:cNvCxnSpPr>
          <p:nvPr/>
        </p:nvCxnSpPr>
        <p:spPr>
          <a:xfrm flipV="1">
            <a:off x="3636168" y="8355787"/>
            <a:ext cx="2" cy="1198649"/>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cxnSp>
        <p:nvCxnSpPr>
          <p:cNvPr id="79" name="Connecteur droit 78"/>
          <p:cNvCxnSpPr>
            <a:stCxn id="51" idx="0"/>
          </p:cNvCxnSpPr>
          <p:nvPr/>
        </p:nvCxnSpPr>
        <p:spPr>
          <a:xfrm flipV="1">
            <a:off x="3412213" y="7347324"/>
            <a:ext cx="1554477" cy="2137"/>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sp>
        <p:nvSpPr>
          <p:cNvPr id="80" name="Forme libre 79">
            <a:extLst>
              <a:ext uri="{FF2B5EF4-FFF2-40B4-BE49-F238E27FC236}">
                <a16:creationId xmlns:a16="http://schemas.microsoft.com/office/drawing/2014/main" id="{A63D7589-DA22-9138-3934-ED1A2EE7A6A7}"/>
              </a:ext>
            </a:extLst>
          </p:cNvPr>
          <p:cNvSpPr/>
          <p:nvPr/>
        </p:nvSpPr>
        <p:spPr>
          <a:xfrm flipV="1">
            <a:off x="5897880" y="8536688"/>
            <a:ext cx="1345100" cy="63432"/>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cxnSp>
        <p:nvCxnSpPr>
          <p:cNvPr id="81" name="Connecteur droit 80"/>
          <p:cNvCxnSpPr>
            <a:stCxn id="120" idx="0"/>
            <a:endCxn id="80" idx="4"/>
          </p:cNvCxnSpPr>
          <p:nvPr/>
        </p:nvCxnSpPr>
        <p:spPr>
          <a:xfrm flipV="1">
            <a:off x="5752349" y="8536688"/>
            <a:ext cx="145531" cy="1817"/>
          </a:xfrm>
          <a:prstGeom prst="line">
            <a:avLst/>
          </a:pr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1146759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a:t>PROCÉDURE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P.01 </a:t>
            </a:r>
            <a:r>
              <a:rPr lang="fr-FR" dirty="0"/>
              <a:t>Dispensation d’un médicament sur ordonnance</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a:t>
            </a:r>
            <a:r>
              <a:rPr lang="fr-FR" dirty="0" smtClean="0"/>
              <a:t>4.20</a:t>
            </a:r>
            <a:r>
              <a:rPr lang="fr-FR" dirty="0" smtClean="0">
                <a:solidFill>
                  <a:schemeClr val="tx1"/>
                </a:solidFill>
              </a:rPr>
              <a:t> </a:t>
            </a:r>
            <a:r>
              <a:rPr lang="fr-FR" dirty="0">
                <a:solidFill>
                  <a:schemeClr val="tx1"/>
                </a:solidFill>
              </a:rPr>
              <a:t>/</a:t>
            </a:r>
            <a:r>
              <a:rPr lang="fr-FR" dirty="0"/>
              <a:t> </a:t>
            </a:r>
            <a:r>
              <a:rPr lang="fr-FR" dirty="0" smtClean="0"/>
              <a:t>Mars </a:t>
            </a:r>
            <a:r>
              <a:rPr lang="fr-FR" dirty="0" smtClean="0"/>
              <a:t>2026</a:t>
            </a:r>
            <a:endParaRPr lang="en-US" dirty="0"/>
          </a:p>
        </p:txBody>
      </p:sp>
      <p:sp>
        <p:nvSpPr>
          <p:cNvPr id="8" name="Espace réservé du contenu 2">
            <a:extLst>
              <a:ext uri="{FF2B5EF4-FFF2-40B4-BE49-F238E27FC236}">
                <a16:creationId xmlns:a16="http://schemas.microsoft.com/office/drawing/2014/main" id="{F400EAED-EBEC-16FC-A539-B962E2D867DE}"/>
              </a:ext>
            </a:extLst>
          </p:cNvPr>
          <p:cNvSpPr txBox="1">
            <a:spLocks/>
          </p:cNvSpPr>
          <p:nvPr/>
        </p:nvSpPr>
        <p:spPr>
          <a:xfrm>
            <a:off x="752015" y="1967208"/>
            <a:ext cx="1402249"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bg2"/>
                </a:solidFill>
                <a:latin typeface="Arial" panose="020B0604020202020204" pitchFamily="34" charset="0"/>
                <a:cs typeface="Arial" panose="020B0604020202020204" pitchFamily="34" charset="0"/>
              </a:rPr>
              <a:t>Légende</a:t>
            </a:r>
          </a:p>
        </p:txBody>
      </p:sp>
      <p:grpSp>
        <p:nvGrpSpPr>
          <p:cNvPr id="9" name="Groupe 8">
            <a:extLst>
              <a:ext uri="{FF2B5EF4-FFF2-40B4-BE49-F238E27FC236}">
                <a16:creationId xmlns:a16="http://schemas.microsoft.com/office/drawing/2014/main" id="{D0A21799-1FCA-5765-60B0-71ADFDEF8028}"/>
              </a:ext>
            </a:extLst>
          </p:cNvPr>
          <p:cNvGrpSpPr/>
          <p:nvPr/>
        </p:nvGrpSpPr>
        <p:grpSpPr>
          <a:xfrm>
            <a:off x="377102" y="1917493"/>
            <a:ext cx="290053" cy="292100"/>
            <a:chOff x="225503" y="2443266"/>
            <a:chExt cx="290053" cy="292100"/>
          </a:xfrm>
        </p:grpSpPr>
        <p:cxnSp>
          <p:nvCxnSpPr>
            <p:cNvPr id="10" name="Connecteur droit 9">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13" name="Espace réservé du contenu 2">
            <a:extLst>
              <a:ext uri="{FF2B5EF4-FFF2-40B4-BE49-F238E27FC236}">
                <a16:creationId xmlns:a16="http://schemas.microsoft.com/office/drawing/2014/main" id="{6776B1C6-98B8-FE60-B8E2-82D955256907}"/>
              </a:ext>
            </a:extLst>
          </p:cNvPr>
          <p:cNvSpPr txBox="1">
            <a:spLocks/>
          </p:cNvSpPr>
          <p:nvPr/>
        </p:nvSpPr>
        <p:spPr>
          <a:xfrm>
            <a:off x="752014" y="2571288"/>
            <a:ext cx="1983437"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bg2"/>
                </a:solidFill>
                <a:latin typeface="Arial" panose="020B0604020202020204" pitchFamily="34" charset="0"/>
                <a:cs typeface="Arial" panose="020B0604020202020204" pitchFamily="34" charset="0"/>
              </a:rPr>
              <a:t>Abréviations</a:t>
            </a:r>
          </a:p>
        </p:txBody>
      </p:sp>
      <p:grpSp>
        <p:nvGrpSpPr>
          <p:cNvPr id="14" name="Groupe 13">
            <a:extLst>
              <a:ext uri="{FF2B5EF4-FFF2-40B4-BE49-F238E27FC236}">
                <a16:creationId xmlns:a16="http://schemas.microsoft.com/office/drawing/2014/main" id="{84455435-E2F4-69B2-1A79-9D3BFF73F436}"/>
              </a:ext>
            </a:extLst>
          </p:cNvPr>
          <p:cNvGrpSpPr/>
          <p:nvPr/>
        </p:nvGrpSpPr>
        <p:grpSpPr>
          <a:xfrm>
            <a:off x="377102" y="2521573"/>
            <a:ext cx="290053" cy="292100"/>
            <a:chOff x="225503" y="2443266"/>
            <a:chExt cx="290053" cy="292100"/>
          </a:xfrm>
        </p:grpSpPr>
        <p:cxnSp>
          <p:nvCxnSpPr>
            <p:cNvPr id="17" name="Connecteur droit 16">
              <a:extLst>
                <a:ext uri="{FF2B5EF4-FFF2-40B4-BE49-F238E27FC236}">
                  <a16:creationId xmlns:a16="http://schemas.microsoft.com/office/drawing/2014/main" id="{F82707D5-B3F4-176B-CD9C-F0506AB035CC}"/>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0" name="Connecteur droit 19">
              <a:extLst>
                <a:ext uri="{FF2B5EF4-FFF2-40B4-BE49-F238E27FC236}">
                  <a16:creationId xmlns:a16="http://schemas.microsoft.com/office/drawing/2014/main" id="{20BE5E0E-9550-9B3E-E65E-259356598DBC}"/>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23" name="Espace réservé du contenu 2">
            <a:extLst>
              <a:ext uri="{FF2B5EF4-FFF2-40B4-BE49-F238E27FC236}">
                <a16:creationId xmlns:a16="http://schemas.microsoft.com/office/drawing/2014/main" id="{0CA2DDF9-F279-866C-0643-3A575EB89032}"/>
              </a:ext>
            </a:extLst>
          </p:cNvPr>
          <p:cNvSpPr txBox="1">
            <a:spLocks/>
          </p:cNvSpPr>
          <p:nvPr/>
        </p:nvSpPr>
        <p:spPr>
          <a:xfrm>
            <a:off x="2574422" y="2680542"/>
            <a:ext cx="2131036" cy="29811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r>
              <a:rPr lang="fr-FR" sz="1050" b="1" dirty="0">
                <a:latin typeface="Arial" panose="020B0604020202020204" pitchFamily="34" charset="0"/>
                <a:cs typeface="Arial" panose="020B0604020202020204" pitchFamily="34" charset="0"/>
              </a:rPr>
              <a:t>DP : </a:t>
            </a:r>
            <a:r>
              <a:rPr lang="fr-FR" sz="1050" dirty="0">
                <a:latin typeface="Arial" panose="020B0604020202020204" pitchFamily="34" charset="0"/>
                <a:cs typeface="Arial" panose="020B0604020202020204" pitchFamily="34" charset="0"/>
              </a:rPr>
              <a:t>Dossier </a:t>
            </a:r>
            <a:r>
              <a:rPr lang="fr-FR" sz="1050" dirty="0" smtClean="0">
                <a:latin typeface="Arial" panose="020B0604020202020204" pitchFamily="34" charset="0"/>
                <a:cs typeface="Arial" panose="020B0604020202020204" pitchFamily="34" charset="0"/>
              </a:rPr>
              <a:t>Pharmaceutique</a:t>
            </a:r>
          </a:p>
          <a:p>
            <a:pPr lvl="3"/>
            <a:r>
              <a:rPr lang="fr-FR" sz="1050" b="1" dirty="0" smtClean="0">
                <a:latin typeface="Arial" panose="020B0604020202020204" pitchFamily="34" charset="0"/>
                <a:cs typeface="Arial" panose="020B0604020202020204" pitchFamily="34" charset="0"/>
              </a:rPr>
              <a:t>DMP </a:t>
            </a:r>
            <a:r>
              <a:rPr lang="fr-FR" sz="1050" b="1" dirty="0">
                <a:latin typeface="Arial" panose="020B0604020202020204" pitchFamily="34" charset="0"/>
                <a:cs typeface="Arial" panose="020B0604020202020204" pitchFamily="34" charset="0"/>
              </a:rPr>
              <a:t>: </a:t>
            </a:r>
            <a:r>
              <a:rPr lang="fr-FR" sz="1050" dirty="0">
                <a:latin typeface="Arial" panose="020B0604020202020204" pitchFamily="34" charset="0"/>
                <a:cs typeface="Arial" panose="020B0604020202020204" pitchFamily="34" charset="0"/>
              </a:rPr>
              <a:t>Dossier </a:t>
            </a:r>
            <a:r>
              <a:rPr lang="fr-FR" sz="1050" dirty="0" smtClean="0">
                <a:latin typeface="Arial" panose="020B0604020202020204" pitchFamily="34" charset="0"/>
                <a:cs typeface="Arial" panose="020B0604020202020204" pitchFamily="34" charset="0"/>
              </a:rPr>
              <a:t>Médical Partagé</a:t>
            </a:r>
            <a:endParaRPr lang="fr-FR" sz="1050" dirty="0">
              <a:latin typeface="Arial" panose="020B0604020202020204" pitchFamily="34" charset="0"/>
              <a:cs typeface="Arial" panose="020B0604020202020204" pitchFamily="34" charset="0"/>
            </a:endParaRPr>
          </a:p>
        </p:txBody>
      </p:sp>
      <p:sp>
        <p:nvSpPr>
          <p:cNvPr id="24" name="Espace réservé du contenu 2">
            <a:extLst>
              <a:ext uri="{FF2B5EF4-FFF2-40B4-BE49-F238E27FC236}">
                <a16:creationId xmlns:a16="http://schemas.microsoft.com/office/drawing/2014/main" id="{46B25CAB-7192-AF1E-13F4-A611BCD7822F}"/>
              </a:ext>
            </a:extLst>
          </p:cNvPr>
          <p:cNvSpPr txBox="1">
            <a:spLocks/>
          </p:cNvSpPr>
          <p:nvPr/>
        </p:nvSpPr>
        <p:spPr>
          <a:xfrm>
            <a:off x="752014" y="3153432"/>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bg2"/>
                </a:solidFill>
                <a:latin typeface="Arial" panose="020B0604020202020204" pitchFamily="34" charset="0"/>
                <a:cs typeface="Arial" panose="020B0604020202020204" pitchFamily="34" charset="0"/>
              </a:rPr>
              <a:t>Commentaires pour un bon usage</a:t>
            </a:r>
          </a:p>
        </p:txBody>
      </p:sp>
      <p:grpSp>
        <p:nvGrpSpPr>
          <p:cNvPr id="25" name="Groupe 24">
            <a:extLst>
              <a:ext uri="{FF2B5EF4-FFF2-40B4-BE49-F238E27FC236}">
                <a16:creationId xmlns:a16="http://schemas.microsoft.com/office/drawing/2014/main" id="{CB50C5BE-5A43-3A9B-802B-F0E7E1AE52BE}"/>
              </a:ext>
            </a:extLst>
          </p:cNvPr>
          <p:cNvGrpSpPr/>
          <p:nvPr/>
        </p:nvGrpSpPr>
        <p:grpSpPr>
          <a:xfrm>
            <a:off x="377102" y="3103717"/>
            <a:ext cx="290053" cy="292100"/>
            <a:chOff x="225503" y="2443266"/>
            <a:chExt cx="290053" cy="292100"/>
          </a:xfrm>
        </p:grpSpPr>
        <p:cxnSp>
          <p:nvCxnSpPr>
            <p:cNvPr id="26" name="Connecteur droit 2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7" name="Connecteur droit 2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32" name="Espace réservé du contenu 2">
            <a:extLst>
              <a:ext uri="{FF2B5EF4-FFF2-40B4-BE49-F238E27FC236}">
                <a16:creationId xmlns:a16="http://schemas.microsoft.com/office/drawing/2014/main" id="{7CF0611A-621D-49BD-317A-CFC483527CD2}"/>
              </a:ext>
            </a:extLst>
          </p:cNvPr>
          <p:cNvSpPr txBox="1">
            <a:spLocks/>
          </p:cNvSpPr>
          <p:nvPr/>
        </p:nvSpPr>
        <p:spPr>
          <a:xfrm>
            <a:off x="439150" y="3902350"/>
            <a:ext cx="3142250" cy="139580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bg2"/>
                </a:solidFill>
                <a:latin typeface="Arial" panose="020B0604020202020204" pitchFamily="34" charset="0"/>
                <a:cs typeface="Arial" panose="020B0604020202020204" pitchFamily="34" charset="0"/>
              </a:rPr>
              <a:t>Une procédure fondamentale </a:t>
            </a:r>
            <a:r>
              <a:rPr lang="fr-FR" dirty="0">
                <a:solidFill>
                  <a:schemeClr val="bg2"/>
                </a:solidFill>
                <a:latin typeface="Arial" panose="020B0604020202020204" pitchFamily="34" charset="0"/>
                <a:cs typeface="Arial" panose="020B0604020202020204" pitchFamily="34" charset="0"/>
              </a:rPr>
              <a:t>: </a:t>
            </a:r>
          </a:p>
          <a:p>
            <a:pPr algn="just">
              <a:spcBef>
                <a:spcPts val="324"/>
              </a:spcBef>
              <a:buClr>
                <a:srgbClr val="9BBA28"/>
              </a:buClr>
            </a:pPr>
            <a:r>
              <a:rPr lang="fr-FR" dirty="0">
                <a:solidFill>
                  <a:schemeClr val="tx1"/>
                </a:solidFill>
                <a:latin typeface="Arial" panose="020B0604020202020204" pitchFamily="34" charset="0"/>
                <a:cs typeface="Arial" panose="020B0604020202020204" pitchFamily="34" charset="0"/>
              </a:rPr>
              <a:t>La procédure de délivrance d’un médicament sur ordonnance constitue l’un des fondamentaux d’une démarche qualité à l’officine. Même si elle décrit l’activité la plus récurrente de la vie officinale, les enjeux liés, la complexité de la démarche et la disparité des pratiques justifient qu’on lui accorde une attention toute particulière.</a:t>
            </a:r>
          </a:p>
        </p:txBody>
      </p:sp>
      <p:pic>
        <p:nvPicPr>
          <p:cNvPr id="33" name="Graphique 32">
            <a:extLst>
              <a:ext uri="{FF2B5EF4-FFF2-40B4-BE49-F238E27FC236}">
                <a16:creationId xmlns:a16="http://schemas.microsoft.com/office/drawing/2014/main" id="{F3FF50E1-4659-1FEF-6D3E-F79F685003B5}"/>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41220" y="9956913"/>
            <a:ext cx="408389" cy="455510"/>
          </a:xfrm>
          <a:prstGeom prst="rect">
            <a:avLst/>
          </a:prstGeom>
        </p:spPr>
      </p:pic>
      <p:sp>
        <p:nvSpPr>
          <p:cNvPr id="45" name="Espace réservé du contenu 2">
            <a:extLst>
              <a:ext uri="{FF2B5EF4-FFF2-40B4-BE49-F238E27FC236}">
                <a16:creationId xmlns:a16="http://schemas.microsoft.com/office/drawing/2014/main" id="{0F42AA74-ED70-C0B6-225D-96AB187005B8}"/>
              </a:ext>
            </a:extLst>
          </p:cNvPr>
          <p:cNvSpPr txBox="1">
            <a:spLocks/>
          </p:cNvSpPr>
          <p:nvPr/>
        </p:nvSpPr>
        <p:spPr>
          <a:xfrm>
            <a:off x="377102" y="5670871"/>
            <a:ext cx="3204297" cy="178686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bg2"/>
                </a:solidFill>
                <a:latin typeface="Arial" panose="020B0604020202020204" pitchFamily="34" charset="0"/>
                <a:cs typeface="Arial" panose="020B0604020202020204" pitchFamily="34" charset="0"/>
              </a:rPr>
              <a:t>Contrôle et traçabilité :</a:t>
            </a:r>
            <a:endParaRPr lang="fr-FR" dirty="0">
              <a:solidFill>
                <a:schemeClr val="bg2"/>
              </a:solidFill>
              <a:latin typeface="Arial" panose="020B0604020202020204" pitchFamily="34" charset="0"/>
              <a:cs typeface="Arial" panose="020B0604020202020204" pitchFamily="34" charset="0"/>
            </a:endParaRPr>
          </a:p>
          <a:p>
            <a:pPr marL="0" lvl="2" algn="just">
              <a:lnSpc>
                <a:spcPts val="1220"/>
              </a:lnSpc>
            </a:pPr>
            <a:r>
              <a:rPr lang="fr-FR" dirty="0">
                <a:latin typeface="Arial" panose="020B0604020202020204" pitchFamily="34" charset="0"/>
                <a:cs typeface="Arial" panose="020B0604020202020204" pitchFamily="34" charset="0"/>
              </a:rPr>
              <a:t>Au niveau des vérifications il convient de contrôler systématiquement l’ordonnance en elle-même mais également sa compatibilité avec le profil du </a:t>
            </a:r>
            <a:r>
              <a:rPr lang="fr-FR" dirty="0">
                <a:latin typeface="Arial" panose="020B0604020202020204" pitchFamily="34" charset="0"/>
                <a:cs typeface="Arial" panose="020B0604020202020204" pitchFamily="34" charset="0"/>
              </a:rPr>
              <a:t>patient </a:t>
            </a:r>
            <a:endParaRPr lang="fr-FR" dirty="0" smtClean="0">
              <a:latin typeface="Arial" panose="020B0604020202020204" pitchFamily="34" charset="0"/>
              <a:cs typeface="Arial" panose="020B0604020202020204" pitchFamily="34" charset="0"/>
            </a:endParaRPr>
          </a:p>
          <a:p>
            <a:pPr marL="0" lvl="2" algn="just">
              <a:lnSpc>
                <a:spcPts val="1220"/>
              </a:lnSpc>
            </a:pPr>
            <a:r>
              <a:rPr lang="fr-FR" dirty="0" smtClean="0">
                <a:solidFill>
                  <a:schemeClr val="tx1"/>
                </a:solidFill>
                <a:latin typeface="Arial" panose="020B0604020202020204" pitchFamily="34" charset="0"/>
                <a:cs typeface="Arial" panose="020B0604020202020204" pitchFamily="34" charset="0"/>
              </a:rPr>
              <a:t>« Le </a:t>
            </a:r>
            <a:r>
              <a:rPr lang="fr-FR" dirty="0">
                <a:solidFill>
                  <a:schemeClr val="tx1"/>
                </a:solidFill>
                <a:latin typeface="Arial" panose="020B0604020202020204" pitchFamily="34" charset="0"/>
                <a:cs typeface="Arial" panose="020B0604020202020204" pitchFamily="34" charset="0"/>
              </a:rPr>
              <a:t>pharmacien refuse de réaliser un </a:t>
            </a:r>
            <a:r>
              <a:rPr lang="fr-FR" dirty="0" smtClean="0">
                <a:solidFill>
                  <a:schemeClr val="tx1"/>
                </a:solidFill>
                <a:latin typeface="Arial" panose="020B0604020202020204" pitchFamily="34" charset="0"/>
                <a:cs typeface="Arial" panose="020B0604020202020204" pitchFamily="34" charset="0"/>
              </a:rPr>
              <a:t>acte professionnel </a:t>
            </a:r>
            <a:r>
              <a:rPr lang="fr-FR" dirty="0">
                <a:solidFill>
                  <a:schemeClr val="tx1"/>
                </a:solidFill>
                <a:latin typeface="Arial" panose="020B0604020202020204" pitchFamily="34" charset="0"/>
                <a:cs typeface="Arial" panose="020B0604020202020204" pitchFamily="34" charset="0"/>
              </a:rPr>
              <a:t>lorsque la santé du patient </a:t>
            </a:r>
            <a:r>
              <a:rPr lang="fr-FR" dirty="0" smtClean="0">
                <a:solidFill>
                  <a:schemeClr val="tx1"/>
                </a:solidFill>
                <a:latin typeface="Arial" panose="020B0604020202020204" pitchFamily="34" charset="0"/>
                <a:cs typeface="Arial" panose="020B0604020202020204" pitchFamily="34" charset="0"/>
              </a:rPr>
              <a:t>lui paraît </a:t>
            </a:r>
            <a:r>
              <a:rPr lang="fr-FR" dirty="0">
                <a:solidFill>
                  <a:schemeClr val="tx1"/>
                </a:solidFill>
                <a:latin typeface="Arial" panose="020B0604020202020204" pitchFamily="34" charset="0"/>
                <a:cs typeface="Arial" panose="020B0604020202020204" pitchFamily="34" charset="0"/>
              </a:rPr>
              <a:t>l’exiger</a:t>
            </a:r>
            <a:r>
              <a:rPr lang="fr-FR" dirty="0" smtClean="0">
                <a:solidFill>
                  <a:schemeClr val="tx1"/>
                </a:solidFill>
                <a:latin typeface="Arial" panose="020B0604020202020204" pitchFamily="34" charset="0"/>
                <a:cs typeface="Arial" panose="020B0604020202020204" pitchFamily="34" charset="0"/>
              </a:rPr>
              <a:t>. S’il </a:t>
            </a:r>
            <a:r>
              <a:rPr lang="fr-FR" dirty="0">
                <a:solidFill>
                  <a:schemeClr val="tx1"/>
                </a:solidFill>
                <a:latin typeface="Arial" panose="020B0604020202020204" pitchFamily="34" charset="0"/>
                <a:cs typeface="Arial" panose="020B0604020202020204" pitchFamily="34" charset="0"/>
              </a:rPr>
              <a:t>refuse d’exécuter une </a:t>
            </a:r>
            <a:r>
              <a:rPr lang="fr-FR" dirty="0" smtClean="0">
                <a:solidFill>
                  <a:schemeClr val="tx1"/>
                </a:solidFill>
                <a:latin typeface="Arial" panose="020B0604020202020204" pitchFamily="34" charset="0"/>
                <a:cs typeface="Arial" panose="020B0604020202020204" pitchFamily="34" charset="0"/>
              </a:rPr>
              <a:t>prescription </a:t>
            </a:r>
            <a:r>
              <a:rPr lang="fr-FR" dirty="0">
                <a:solidFill>
                  <a:schemeClr val="tx1"/>
                </a:solidFill>
                <a:latin typeface="Arial" panose="020B0604020202020204" pitchFamily="34" charset="0"/>
                <a:cs typeface="Arial" panose="020B0604020202020204" pitchFamily="34" charset="0"/>
              </a:rPr>
              <a:t>médicale</a:t>
            </a:r>
            <a:r>
              <a:rPr lang="fr-FR" dirty="0" smtClean="0">
                <a:solidFill>
                  <a:schemeClr val="tx1"/>
                </a:solidFill>
                <a:latin typeface="Arial" panose="020B0604020202020204" pitchFamily="34" charset="0"/>
                <a:cs typeface="Arial" panose="020B0604020202020204" pitchFamily="34" charset="0"/>
              </a:rPr>
              <a:t>, il </a:t>
            </a:r>
            <a:r>
              <a:rPr lang="fr-FR" dirty="0">
                <a:solidFill>
                  <a:schemeClr val="tx1"/>
                </a:solidFill>
                <a:latin typeface="Arial" panose="020B0604020202020204" pitchFamily="34" charset="0"/>
                <a:cs typeface="Arial" panose="020B0604020202020204" pitchFamily="34" charset="0"/>
              </a:rPr>
              <a:t>mentionne son refus sur l’ordonnance. Il </a:t>
            </a:r>
            <a:r>
              <a:rPr lang="fr-FR" dirty="0" smtClean="0">
                <a:solidFill>
                  <a:schemeClr val="tx1"/>
                </a:solidFill>
                <a:latin typeface="Arial" panose="020B0604020202020204" pitchFamily="34" charset="0"/>
                <a:cs typeface="Arial" panose="020B0604020202020204" pitchFamily="34" charset="0"/>
              </a:rPr>
              <a:t>en informe </a:t>
            </a:r>
            <a:r>
              <a:rPr lang="fr-FR" dirty="0">
                <a:solidFill>
                  <a:schemeClr val="tx1"/>
                </a:solidFill>
                <a:latin typeface="Arial" panose="020B0604020202020204" pitchFamily="34" charset="0"/>
                <a:cs typeface="Arial" panose="020B0604020202020204" pitchFamily="34" charset="0"/>
              </a:rPr>
              <a:t>immédiatement l’auteur de celle-ci </a:t>
            </a:r>
            <a:r>
              <a:rPr lang="fr-FR" dirty="0" smtClean="0">
                <a:solidFill>
                  <a:schemeClr val="tx1"/>
                </a:solidFill>
                <a:latin typeface="Arial" panose="020B0604020202020204" pitchFamily="34" charset="0"/>
                <a:cs typeface="Arial" panose="020B0604020202020204" pitchFamily="34" charset="0"/>
              </a:rPr>
              <a:t>et veille </a:t>
            </a:r>
            <a:r>
              <a:rPr lang="fr-FR" dirty="0">
                <a:solidFill>
                  <a:schemeClr val="tx1"/>
                </a:solidFill>
                <a:latin typeface="Arial" panose="020B0604020202020204" pitchFamily="34" charset="0"/>
                <a:cs typeface="Arial" panose="020B0604020202020204" pitchFamily="34" charset="0"/>
              </a:rPr>
              <a:t>à la continuité de la prise en charge </a:t>
            </a:r>
            <a:r>
              <a:rPr lang="fr-FR" dirty="0" smtClean="0">
                <a:solidFill>
                  <a:schemeClr val="tx1"/>
                </a:solidFill>
                <a:latin typeface="Arial" panose="020B0604020202020204" pitchFamily="34" charset="0"/>
                <a:cs typeface="Arial" panose="020B0604020202020204" pitchFamily="34" charset="0"/>
              </a:rPr>
              <a:t>du patient. » (</a:t>
            </a:r>
            <a:r>
              <a:rPr lang="fr-FR" dirty="0">
                <a:latin typeface="Arial" panose="020B0604020202020204" pitchFamily="34" charset="0"/>
                <a:cs typeface="Arial" panose="020B0604020202020204" pitchFamily="34" charset="0"/>
              </a:rPr>
              <a:t>Art. R. </a:t>
            </a:r>
            <a:r>
              <a:rPr lang="fr-FR" dirty="0">
                <a:latin typeface="Arial" panose="020B0604020202020204" pitchFamily="34" charset="0"/>
                <a:cs typeface="Arial" panose="020B0604020202020204" pitchFamily="34" charset="0"/>
              </a:rPr>
              <a:t>4235-23 du code de déontologie)</a:t>
            </a:r>
            <a:endParaRPr lang="fr-FR" dirty="0">
              <a:latin typeface="Arial" panose="020B0604020202020204" pitchFamily="34" charset="0"/>
              <a:cs typeface="Arial" panose="020B0604020202020204" pitchFamily="34" charset="0"/>
            </a:endParaRPr>
          </a:p>
        </p:txBody>
      </p:sp>
      <p:grpSp>
        <p:nvGrpSpPr>
          <p:cNvPr id="34" name="Groupe 33">
            <a:extLst>
              <a:ext uri="{FF2B5EF4-FFF2-40B4-BE49-F238E27FC236}">
                <a16:creationId xmlns:a16="http://schemas.microsoft.com/office/drawing/2014/main" id="{018213C6-C5B6-48DE-85A8-EFC4C0C843C5}"/>
              </a:ext>
            </a:extLst>
          </p:cNvPr>
          <p:cNvGrpSpPr/>
          <p:nvPr/>
        </p:nvGrpSpPr>
        <p:grpSpPr>
          <a:xfrm>
            <a:off x="439149" y="3646653"/>
            <a:ext cx="1140562" cy="211541"/>
            <a:chOff x="4820850" y="4231021"/>
            <a:chExt cx="1140562" cy="211541"/>
          </a:xfrm>
        </p:grpSpPr>
        <p:sp>
          <p:nvSpPr>
            <p:cNvPr id="35" name="Ellipse 34">
              <a:extLst>
                <a:ext uri="{FF2B5EF4-FFF2-40B4-BE49-F238E27FC236}">
                  <a16:creationId xmlns:a16="http://schemas.microsoft.com/office/drawing/2014/main" id="{4F090028-5A44-9CE8-E1D5-BE67C954563A}"/>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EBD22574-EB6E-9D5F-A2C7-D450F7FAB7DF}"/>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2ACDABF2-D1FC-7671-9564-372F0C28A4F3}"/>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2" name="Espace réservé du contenu 2">
            <a:extLst>
              <a:ext uri="{FF2B5EF4-FFF2-40B4-BE49-F238E27FC236}">
                <a16:creationId xmlns:a16="http://schemas.microsoft.com/office/drawing/2014/main" id="{BC6A9B13-FD6C-D97A-3AC4-B324E167A68A}"/>
              </a:ext>
            </a:extLst>
          </p:cNvPr>
          <p:cNvSpPr txBox="1">
            <a:spLocks/>
          </p:cNvSpPr>
          <p:nvPr/>
        </p:nvSpPr>
        <p:spPr>
          <a:xfrm>
            <a:off x="3897130" y="3919585"/>
            <a:ext cx="3407909" cy="2224818"/>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bg2"/>
                </a:solidFill>
                <a:latin typeface="Arial" panose="020B0604020202020204" pitchFamily="34" charset="0"/>
                <a:cs typeface="Arial" panose="020B0604020202020204" pitchFamily="34" charset="0"/>
              </a:rPr>
              <a:t>Le patient, sa problématique puis l’ordonnance : </a:t>
            </a:r>
          </a:p>
          <a:p>
            <a:pPr algn="just"/>
            <a:r>
              <a:rPr lang="fr-FR" dirty="0" smtClean="0">
                <a:solidFill>
                  <a:schemeClr val="tx1"/>
                </a:solidFill>
                <a:latin typeface="Arial" panose="020B0604020202020204" pitchFamily="34" charset="0"/>
                <a:cs typeface="Arial" panose="020B0604020202020204" pitchFamily="34" charset="0"/>
              </a:rPr>
              <a:t>La </a:t>
            </a:r>
            <a:r>
              <a:rPr lang="fr-FR" dirty="0">
                <a:solidFill>
                  <a:schemeClr val="tx1"/>
                </a:solidFill>
                <a:latin typeface="Arial" panose="020B0604020202020204" pitchFamily="34" charset="0"/>
                <a:cs typeface="Arial" panose="020B0604020202020204" pitchFamily="34" charset="0"/>
              </a:rPr>
              <a:t>démarche propose de s'intéresser dans un premier temps au patient et à sa problématique avant d’approfondir vers la recevabilité de l’ordonnance. </a:t>
            </a:r>
            <a:r>
              <a:rPr lang="fr-FR" dirty="0" smtClean="0">
                <a:solidFill>
                  <a:schemeClr val="tx1"/>
                </a:solidFill>
                <a:latin typeface="Arial" panose="020B0604020202020204" pitchFamily="34" charset="0"/>
                <a:cs typeface="Arial" panose="020B0604020202020204" pitchFamily="34" charset="0"/>
              </a:rPr>
              <a:t>Cette </a:t>
            </a:r>
            <a:r>
              <a:rPr lang="fr-FR" dirty="0">
                <a:solidFill>
                  <a:schemeClr val="tx1"/>
                </a:solidFill>
                <a:latin typeface="Arial" panose="020B0604020202020204" pitchFamily="34" charset="0"/>
                <a:cs typeface="Arial" panose="020B0604020202020204" pitchFamily="34" charset="0"/>
              </a:rPr>
              <a:t>étape permet de </a:t>
            </a:r>
            <a:r>
              <a:rPr lang="fr-FR" dirty="0" smtClean="0">
                <a:solidFill>
                  <a:schemeClr val="tx1"/>
                </a:solidFill>
                <a:latin typeface="Arial" panose="020B0604020202020204" pitchFamily="34" charset="0"/>
                <a:cs typeface="Arial" panose="020B0604020202020204" pitchFamily="34" charset="0"/>
              </a:rPr>
              <a:t>:</a:t>
            </a:r>
          </a:p>
          <a:p>
            <a:pPr marL="0" lvl="2">
              <a:lnSpc>
                <a:spcPts val="1220"/>
              </a:lnSpc>
            </a:pPr>
            <a:r>
              <a:rPr lang="fr-FR" dirty="0">
                <a:latin typeface="Arial" panose="020B0604020202020204" pitchFamily="34" charset="0"/>
                <a:cs typeface="Arial" panose="020B0604020202020204" pitchFamily="34" charset="0"/>
              </a:rPr>
              <a:t>gérer le respect du secret professionnel en vérifiant la nature de son interlocuteur</a:t>
            </a:r>
            <a:r>
              <a:rPr lang="fr-FR" dirty="0" smtClean="0">
                <a:latin typeface="Arial" panose="020B0604020202020204" pitchFamily="34" charset="0"/>
                <a:cs typeface="Arial" panose="020B0604020202020204" pitchFamily="34" charset="0"/>
              </a:rPr>
              <a:t> </a:t>
            </a:r>
            <a:endParaRPr lang="fr-FR" dirty="0">
              <a:latin typeface="Arial" panose="020B0604020202020204" pitchFamily="34" charset="0"/>
              <a:cs typeface="Arial" panose="020B0604020202020204" pitchFamily="34" charset="0"/>
            </a:endParaRPr>
          </a:p>
          <a:p>
            <a:pPr marL="0" lvl="2">
              <a:lnSpc>
                <a:spcPts val="1220"/>
              </a:lnSpc>
            </a:pPr>
            <a:r>
              <a:rPr lang="fr-FR" dirty="0">
                <a:latin typeface="Arial" panose="020B0604020202020204" pitchFamily="34" charset="0"/>
                <a:cs typeface="Arial" panose="020B0604020202020204" pitchFamily="34" charset="0"/>
              </a:rPr>
              <a:t>apporter un suivi dans les traitements notamment en vérifiant le respect de l’observance par le patient (prise effective du traitement</a:t>
            </a:r>
            <a:r>
              <a:rPr lang="fr-FR" dirty="0" smtClean="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a:p>
            <a:pPr marL="0" lvl="2">
              <a:lnSpc>
                <a:spcPts val="1220"/>
              </a:lnSpc>
            </a:pPr>
            <a:r>
              <a:rPr lang="fr-FR" dirty="0">
                <a:latin typeface="Arial" panose="020B0604020202020204" pitchFamily="34" charset="0"/>
                <a:cs typeface="Arial" panose="020B0604020202020204" pitchFamily="34" charset="0"/>
              </a:rPr>
              <a:t>identifier - si possible - l’indication thérapeutique de l’ordonnance afin d’éviter les erreurs de déchiffrage et d’adapter au mieux les conseils autour de l’ordonnance</a:t>
            </a:r>
          </a:p>
        </p:txBody>
      </p:sp>
      <p:sp>
        <p:nvSpPr>
          <p:cNvPr id="57" name="Espace réservé du contenu 2">
            <a:extLst>
              <a:ext uri="{FF2B5EF4-FFF2-40B4-BE49-F238E27FC236}">
                <a16:creationId xmlns:a16="http://schemas.microsoft.com/office/drawing/2014/main" id="{6704A284-9EA9-F8BF-2182-822105ACE130}"/>
              </a:ext>
            </a:extLst>
          </p:cNvPr>
          <p:cNvSpPr txBox="1">
            <a:spLocks/>
          </p:cNvSpPr>
          <p:nvPr/>
        </p:nvSpPr>
        <p:spPr>
          <a:xfrm>
            <a:off x="3897130" y="6586035"/>
            <a:ext cx="3407909" cy="2203813"/>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a:solidFill>
                  <a:schemeClr val="bg2"/>
                </a:solidFill>
                <a:latin typeface="Arial" panose="020B0604020202020204" pitchFamily="34" charset="0"/>
                <a:cs typeface="Arial" panose="020B0604020202020204" pitchFamily="34" charset="0"/>
              </a:rPr>
              <a:t>Les pharmaciens contribuent à la lutte contre </a:t>
            </a:r>
            <a:br>
              <a:rPr lang="fr-FR" dirty="0">
                <a:solidFill>
                  <a:schemeClr val="bg2"/>
                </a:solidFill>
                <a:latin typeface="Arial" panose="020B0604020202020204" pitchFamily="34" charset="0"/>
                <a:cs typeface="Arial" panose="020B0604020202020204" pitchFamily="34" charset="0"/>
              </a:rPr>
            </a:br>
            <a:r>
              <a:rPr lang="fr-FR" dirty="0">
                <a:solidFill>
                  <a:schemeClr val="bg2"/>
                </a:solidFill>
                <a:latin typeface="Arial" panose="020B0604020202020204" pitchFamily="34" charset="0"/>
                <a:cs typeface="Arial" panose="020B0604020202020204" pitchFamily="34" charset="0"/>
              </a:rPr>
              <a:t>la falsification des médicaments : </a:t>
            </a:r>
          </a:p>
          <a:p>
            <a:pPr marL="144000" lvl="2" indent="-133200" algn="just">
              <a:lnSpc>
                <a:spcPts val="1220"/>
              </a:lnSpc>
            </a:pPr>
            <a:r>
              <a:rPr lang="fr-FR" kern="0" spc="-30" dirty="0">
                <a:latin typeface="Arial" panose="020B0604020202020204" pitchFamily="34" charset="0"/>
                <a:cs typeface="Arial" panose="020B0604020202020204" pitchFamily="34" charset="0"/>
              </a:rPr>
              <a:t>les médicaments concernés sont tous les médicaments soumis à prescription médicale obligatoire sauf exception, et certains médicaments sur prescription médicale facultative</a:t>
            </a:r>
          </a:p>
          <a:p>
            <a:pPr marL="144000" lvl="2" indent="-133200" algn="just">
              <a:lnSpc>
                <a:spcPts val="1220"/>
              </a:lnSpc>
            </a:pPr>
            <a:r>
              <a:rPr lang="fr-FR" dirty="0">
                <a:latin typeface="Arial" panose="020B0604020202020204" pitchFamily="34" charset="0"/>
                <a:cs typeface="Arial" panose="020B0604020202020204" pitchFamily="34" charset="0"/>
              </a:rPr>
              <a:t>tous ces médicaments comportent deux types </a:t>
            </a:r>
            <a:br>
              <a:rPr lang="fr-FR" dirty="0">
                <a:latin typeface="Arial" panose="020B0604020202020204" pitchFamily="34" charset="0"/>
                <a:cs typeface="Arial" panose="020B0604020202020204" pitchFamily="34" charset="0"/>
              </a:rPr>
            </a:br>
            <a:r>
              <a:rPr lang="fr-FR" dirty="0">
                <a:latin typeface="Arial" panose="020B0604020202020204" pitchFamily="34" charset="0"/>
                <a:cs typeface="Arial" panose="020B0604020202020204" pitchFamily="34" charset="0"/>
              </a:rPr>
              <a:t>de dispositifs de sécurité présents sur les boîtes de ces médicaments : un dispositif antieffraction et un identifiant unique</a:t>
            </a:r>
          </a:p>
          <a:p>
            <a:pPr marL="144000" lvl="2" indent="-133200" algn="just">
              <a:lnSpc>
                <a:spcPts val="1220"/>
              </a:lnSpc>
            </a:pPr>
            <a:r>
              <a:rPr lang="fr-FR" kern="0" spc="-20" dirty="0">
                <a:latin typeface="Arial" panose="020B0604020202020204" pitchFamily="34" charset="0"/>
                <a:cs typeface="Arial" panose="020B0604020202020204" pitchFamily="34" charset="0"/>
              </a:rPr>
              <a:t>Pour de plus amples informations sur les modalités de connexion, les pharmaciens sont invités à se connecter sur le site internet de France MVO à l’adresse suivante : </a:t>
            </a:r>
            <a:r>
              <a:rPr lang="fr-FR" kern="0" spc="-20" dirty="0" err="1">
                <a:solidFill>
                  <a:schemeClr val="accent2"/>
                </a:solidFill>
                <a:latin typeface="Arial" panose="020B0604020202020204" pitchFamily="34" charset="0"/>
                <a:cs typeface="Arial" panose="020B0604020202020204" pitchFamily="34" charset="0"/>
              </a:rPr>
              <a:t>www.france-mvo.fr</a:t>
            </a:r>
            <a:r>
              <a:rPr lang="fr-FR" kern="0" spc="-20" dirty="0">
                <a:solidFill>
                  <a:schemeClr val="accent2"/>
                </a:solidFill>
                <a:latin typeface="Arial" panose="020B0604020202020204" pitchFamily="34" charset="0"/>
                <a:cs typeface="Arial" panose="020B0604020202020204" pitchFamily="34" charset="0"/>
              </a:rPr>
              <a:t> </a:t>
            </a:r>
          </a:p>
        </p:txBody>
      </p:sp>
      <p:sp>
        <p:nvSpPr>
          <p:cNvPr id="65" name="ZoneTexte 64">
            <a:extLst>
              <a:ext uri="{FF2B5EF4-FFF2-40B4-BE49-F238E27FC236}">
                <a16:creationId xmlns:a16="http://schemas.microsoft.com/office/drawing/2014/main" id="{B8DCBB26-EA07-D54D-B863-EF86E3191154}"/>
              </a:ext>
            </a:extLst>
          </p:cNvPr>
          <p:cNvSpPr txBox="1"/>
          <p:nvPr/>
        </p:nvSpPr>
        <p:spPr>
          <a:xfrm>
            <a:off x="3897130" y="8920079"/>
            <a:ext cx="3407909" cy="840321"/>
          </a:xfrm>
          <a:prstGeom prst="rect">
            <a:avLst/>
          </a:prstGeom>
          <a:noFill/>
          <a:ln w="9525">
            <a:solidFill>
              <a:schemeClr val="bg2"/>
            </a:solidFill>
          </a:ln>
        </p:spPr>
        <p:txBody>
          <a:bodyPr wrap="square" lIns="180000" tIns="108000" anchor="ctr">
            <a:noAutofit/>
          </a:bodyPr>
          <a:lstStyle/>
          <a:p>
            <a:r>
              <a:rPr lang="fr-FR" sz="1050" b="1" dirty="0">
                <a:solidFill>
                  <a:schemeClr val="bg2"/>
                </a:solidFill>
                <a:latin typeface="Arial" panose="020B0604020202020204" pitchFamily="34" charset="0"/>
                <a:cs typeface="Arial" panose="020B0604020202020204" pitchFamily="34" charset="0"/>
              </a:rPr>
              <a:t>Références :</a:t>
            </a:r>
          </a:p>
          <a:p>
            <a:pPr marL="171450" indent="-171450">
              <a:buFont typeface="Arial" panose="020B0604020202020204" pitchFamily="34" charset="0"/>
              <a:buChar char="•"/>
            </a:pPr>
            <a:r>
              <a:rPr lang="fr-FR" sz="900" dirty="0">
                <a:latin typeface="Arial" panose="020B0604020202020204" pitchFamily="34" charset="0"/>
                <a:cs typeface="Arial" panose="020B0604020202020204" pitchFamily="34" charset="0"/>
              </a:rPr>
              <a:t>Les Bonnes Pratiques de Dispensation (texte opposable)</a:t>
            </a:r>
          </a:p>
          <a:p>
            <a:pPr marL="171450" indent="-171450">
              <a:buFont typeface="Arial" panose="020B0604020202020204" pitchFamily="34" charset="0"/>
              <a:buChar char="•"/>
            </a:pPr>
            <a:r>
              <a:rPr lang="fr-FR" sz="900" dirty="0">
                <a:solidFill>
                  <a:schemeClr val="bg2"/>
                </a:solidFill>
                <a:latin typeface="Arial" panose="020B0604020202020204" pitchFamily="34" charset="0"/>
                <a:cs typeface="Arial" panose="020B0604020202020204" pitchFamily="34" charset="0"/>
              </a:rPr>
              <a:t>DGS-Urgent n°2021_25 : </a:t>
            </a:r>
            <a:r>
              <a:rPr lang="fr-FR" sz="900" dirty="0">
                <a:latin typeface="Arial" panose="020B0604020202020204" pitchFamily="34" charset="0"/>
                <a:cs typeface="Arial" panose="020B0604020202020204" pitchFamily="34" charset="0"/>
              </a:rPr>
              <a:t>Obligations des pharmaciens en matière de lutte contre la falsification des </a:t>
            </a:r>
            <a:r>
              <a:rPr lang="fr-FR" sz="900" dirty="0" smtClean="0">
                <a:latin typeface="Arial" panose="020B0604020202020204" pitchFamily="34" charset="0"/>
                <a:cs typeface="Arial" panose="020B0604020202020204" pitchFamily="34" charset="0"/>
              </a:rPr>
              <a:t>médicaments</a:t>
            </a:r>
          </a:p>
          <a:p>
            <a:pPr marL="171450" indent="-171450">
              <a:buFont typeface="Arial" panose="020B0604020202020204" pitchFamily="34" charset="0"/>
              <a:buChar char="•"/>
            </a:pPr>
            <a:r>
              <a:rPr lang="fr-FR" sz="900" dirty="0" smtClean="0">
                <a:latin typeface="Arial" panose="020B0604020202020204" pitchFamily="34" charset="0"/>
                <a:cs typeface="Arial" panose="020B0604020202020204" pitchFamily="34" charset="0"/>
                <a:hlinkClick r:id="rId4"/>
              </a:rPr>
              <a:t>Code </a:t>
            </a:r>
            <a:r>
              <a:rPr lang="fr-FR" sz="900" dirty="0">
                <a:latin typeface="Arial" panose="020B0604020202020204" pitchFamily="34" charset="0"/>
                <a:cs typeface="Arial" panose="020B0604020202020204" pitchFamily="34" charset="0"/>
                <a:hlinkClick r:id="rId4"/>
              </a:rPr>
              <a:t>de </a:t>
            </a:r>
            <a:r>
              <a:rPr lang="fr-FR" sz="900" dirty="0" smtClean="0">
                <a:latin typeface="Arial" panose="020B0604020202020204" pitchFamily="34" charset="0"/>
                <a:cs typeface="Arial" panose="020B0604020202020204" pitchFamily="34" charset="0"/>
                <a:hlinkClick r:id="rId4"/>
              </a:rPr>
              <a:t>déontologie</a:t>
            </a:r>
            <a:r>
              <a:rPr lang="fr-FR" sz="900" dirty="0" smtClean="0">
                <a:latin typeface="Arial" panose="020B0604020202020204" pitchFamily="34" charset="0"/>
                <a:cs typeface="Arial" panose="020B0604020202020204" pitchFamily="34" charset="0"/>
              </a:rPr>
              <a:t> – version de mars 2026</a:t>
            </a:r>
            <a:endParaRPr lang="fr-FR" sz="900" dirty="0">
              <a:latin typeface="Arial" panose="020B0604020202020204" pitchFamily="34" charset="0"/>
              <a:cs typeface="Arial" panose="020B0604020202020204" pitchFamily="34" charset="0"/>
            </a:endParaRPr>
          </a:p>
        </p:txBody>
      </p:sp>
      <p:sp>
        <p:nvSpPr>
          <p:cNvPr id="68" name="ZoneTexte 67">
            <a:extLst>
              <a:ext uri="{FF2B5EF4-FFF2-40B4-BE49-F238E27FC236}">
                <a16:creationId xmlns:a16="http://schemas.microsoft.com/office/drawing/2014/main" id="{CDC9D813-6FC0-C6DB-6D60-5713EA4D726A}"/>
              </a:ext>
            </a:extLst>
          </p:cNvPr>
          <p:cNvSpPr txBox="1"/>
          <p:nvPr/>
        </p:nvSpPr>
        <p:spPr>
          <a:xfrm>
            <a:off x="2125398" y="1887707"/>
            <a:ext cx="898048" cy="504000"/>
          </a:xfrm>
          <a:prstGeom prst="rect">
            <a:avLst/>
          </a:prstGeom>
          <a:solidFill>
            <a:schemeClr val="bg1"/>
          </a:solidFill>
          <a:ln>
            <a:solidFill>
              <a:schemeClr val="bg2">
                <a:lumMod val="75000"/>
              </a:schemeClr>
            </a:solidFill>
          </a:ln>
        </p:spPr>
        <p:txBody>
          <a:bodyPr wrap="square" lIns="0" tIns="0" rIns="0" bIns="0" anchor="ctr">
            <a:noAutofit/>
          </a:bodyPr>
          <a:lstStyle/>
          <a:p>
            <a:pPr algn="ctr">
              <a:buNone/>
            </a:pPr>
            <a:r>
              <a:rPr lang="fr-FR" sz="1100" dirty="0">
                <a:solidFill>
                  <a:schemeClr val="bg2"/>
                </a:solidFill>
                <a:effectLst/>
                <a:latin typeface="Arial" panose="020B0604020202020204" pitchFamily="34" charset="0"/>
                <a:cs typeface="Arial" panose="020B0604020202020204" pitchFamily="34" charset="0"/>
              </a:rPr>
              <a:t>Action </a:t>
            </a:r>
            <a:br>
              <a:rPr lang="fr-FR" sz="1100" dirty="0">
                <a:solidFill>
                  <a:schemeClr val="bg2"/>
                </a:solidFill>
                <a:effectLst/>
                <a:latin typeface="Arial" panose="020B0604020202020204" pitchFamily="34" charset="0"/>
                <a:cs typeface="Arial" panose="020B0604020202020204" pitchFamily="34" charset="0"/>
              </a:rPr>
            </a:br>
            <a:r>
              <a:rPr lang="fr-FR" sz="1100" dirty="0">
                <a:solidFill>
                  <a:schemeClr val="bg2"/>
                </a:solidFill>
                <a:effectLst/>
                <a:latin typeface="Arial" panose="020B0604020202020204" pitchFamily="34" charset="0"/>
                <a:cs typeface="Arial" panose="020B0604020202020204" pitchFamily="34" charset="0"/>
              </a:rPr>
              <a:t>à Réaliser</a:t>
            </a:r>
          </a:p>
        </p:txBody>
      </p:sp>
      <p:sp>
        <p:nvSpPr>
          <p:cNvPr id="69" name="ZoneTexte 68">
            <a:extLst>
              <a:ext uri="{FF2B5EF4-FFF2-40B4-BE49-F238E27FC236}">
                <a16:creationId xmlns:a16="http://schemas.microsoft.com/office/drawing/2014/main" id="{8063640D-98DF-1F54-08F1-73F6DC143F16}"/>
              </a:ext>
            </a:extLst>
          </p:cNvPr>
          <p:cNvSpPr txBox="1"/>
          <p:nvPr/>
        </p:nvSpPr>
        <p:spPr>
          <a:xfrm>
            <a:off x="3198824" y="1887707"/>
            <a:ext cx="898048" cy="504000"/>
          </a:xfrm>
          <a:prstGeom prst="rect">
            <a:avLst/>
          </a:prstGeom>
          <a:solidFill>
            <a:schemeClr val="bg2">
              <a:lumMod val="40000"/>
              <a:lumOff val="6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Point</a:t>
            </a:r>
          </a:p>
          <a:p>
            <a:pPr algn="ctr">
              <a:buNone/>
            </a:pPr>
            <a:r>
              <a:rPr lang="fr-FR" sz="1100" dirty="0">
                <a:effectLst/>
                <a:latin typeface="Arial" panose="020B0604020202020204" pitchFamily="34" charset="0"/>
                <a:cs typeface="Arial" panose="020B0604020202020204" pitchFamily="34" charset="0"/>
              </a:rPr>
              <a:t>de Vigilance</a:t>
            </a:r>
          </a:p>
        </p:txBody>
      </p:sp>
      <p:sp>
        <p:nvSpPr>
          <p:cNvPr id="70" name="ZoneTexte 69">
            <a:extLst>
              <a:ext uri="{FF2B5EF4-FFF2-40B4-BE49-F238E27FC236}">
                <a16:creationId xmlns:a16="http://schemas.microsoft.com/office/drawing/2014/main" id="{DBAD544C-B7D8-378D-F2B6-A8F2984E99C5}"/>
              </a:ext>
            </a:extLst>
          </p:cNvPr>
          <p:cNvSpPr txBox="1"/>
          <p:nvPr/>
        </p:nvSpPr>
        <p:spPr>
          <a:xfrm>
            <a:off x="4285503" y="1887707"/>
            <a:ext cx="898048" cy="504000"/>
          </a:xfrm>
          <a:prstGeom prst="rect">
            <a:avLst/>
          </a:prstGeom>
          <a:solidFill>
            <a:schemeClr val="bg2">
              <a:lumMod val="20000"/>
              <a:lumOff val="8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Procédé</a:t>
            </a:r>
          </a:p>
          <a:p>
            <a:pPr algn="ctr">
              <a:buNone/>
            </a:pPr>
            <a:r>
              <a:rPr lang="fr-FR" sz="1100" dirty="0">
                <a:effectLst/>
                <a:latin typeface="Arial" panose="020B0604020202020204" pitchFamily="34" charset="0"/>
                <a:cs typeface="Arial" panose="020B0604020202020204" pitchFamily="34" charset="0"/>
              </a:rPr>
              <a:t>Non Détaillé</a:t>
            </a:r>
          </a:p>
        </p:txBody>
      </p:sp>
      <p:sp>
        <p:nvSpPr>
          <p:cNvPr id="71" name="ZoneTexte 70">
            <a:extLst>
              <a:ext uri="{FF2B5EF4-FFF2-40B4-BE49-F238E27FC236}">
                <a16:creationId xmlns:a16="http://schemas.microsoft.com/office/drawing/2014/main" id="{19C6D915-5DF2-AB6D-C0BD-DE0C9BE5E8BD}"/>
              </a:ext>
            </a:extLst>
          </p:cNvPr>
          <p:cNvSpPr txBox="1"/>
          <p:nvPr/>
        </p:nvSpPr>
        <p:spPr>
          <a:xfrm>
            <a:off x="5391778" y="1887707"/>
            <a:ext cx="1141266" cy="504000"/>
          </a:xfrm>
          <a:prstGeom prst="rect">
            <a:avLst/>
          </a:prstGeom>
          <a:noFill/>
        </p:spPr>
        <p:txBody>
          <a:bodyPr wrap="square" lIns="0" tIns="0" rIns="0" bIns="0" anchor="ctr">
            <a:noAutofit/>
          </a:bodyPr>
          <a:lstStyle/>
          <a:p>
            <a:pPr>
              <a:buNone/>
            </a:pPr>
            <a:r>
              <a:rPr lang="fr-FR" sz="1100" dirty="0">
                <a:effectLst/>
                <a:latin typeface="Arial" panose="020B0604020202020204" pitchFamily="34" charset="0"/>
                <a:cs typeface="Arial" panose="020B0604020202020204" pitchFamily="34" charset="0"/>
              </a:rPr>
              <a:t>Enregistrement (traçabilité) </a:t>
            </a:r>
          </a:p>
          <a:p>
            <a:pPr>
              <a:buNone/>
            </a:pPr>
            <a:r>
              <a:rPr lang="fr-FR" sz="1100" dirty="0">
                <a:effectLst/>
                <a:latin typeface="Arial" panose="020B0604020202020204" pitchFamily="34" charset="0"/>
                <a:cs typeface="Arial" panose="020B0604020202020204" pitchFamily="34" charset="0"/>
              </a:rPr>
              <a:t>à effectuer</a:t>
            </a:r>
          </a:p>
        </p:txBody>
      </p:sp>
      <p:sp>
        <p:nvSpPr>
          <p:cNvPr id="76" name="Forme libre 75">
            <a:extLst>
              <a:ext uri="{FF2B5EF4-FFF2-40B4-BE49-F238E27FC236}">
                <a16:creationId xmlns:a16="http://schemas.microsoft.com/office/drawing/2014/main" id="{84AE0063-E89E-78A9-5DAA-99313F4B1B50}"/>
              </a:ext>
            </a:extLst>
          </p:cNvPr>
          <p:cNvSpPr/>
          <p:nvPr/>
        </p:nvSpPr>
        <p:spPr>
          <a:xfrm rot="16200000">
            <a:off x="5064364" y="210806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7" name="Forme libre 76">
            <a:extLst>
              <a:ext uri="{FF2B5EF4-FFF2-40B4-BE49-F238E27FC236}">
                <a16:creationId xmlns:a16="http://schemas.microsoft.com/office/drawing/2014/main" id="{46F5DA9F-E345-4053-5ED7-84743F32338B}"/>
              </a:ext>
            </a:extLst>
          </p:cNvPr>
          <p:cNvSpPr/>
          <p:nvPr/>
        </p:nvSpPr>
        <p:spPr>
          <a:xfrm rot="16200000">
            <a:off x="3961802" y="210806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8" name="Forme libre 77">
            <a:extLst>
              <a:ext uri="{FF2B5EF4-FFF2-40B4-BE49-F238E27FC236}">
                <a16:creationId xmlns:a16="http://schemas.microsoft.com/office/drawing/2014/main" id="{A145A9D4-0E14-B710-4B8C-17A7D08BB628}"/>
              </a:ext>
            </a:extLst>
          </p:cNvPr>
          <p:cNvSpPr/>
          <p:nvPr/>
        </p:nvSpPr>
        <p:spPr>
          <a:xfrm rot="16200000">
            <a:off x="2885649" y="210806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nvGrpSpPr>
          <p:cNvPr id="19" name="Groupe 18">
            <a:extLst>
              <a:ext uri="{FF2B5EF4-FFF2-40B4-BE49-F238E27FC236}">
                <a16:creationId xmlns:a16="http://schemas.microsoft.com/office/drawing/2014/main" id="{BA6561B7-8BA5-9C3D-82D3-E021CC314F67}"/>
              </a:ext>
            </a:extLst>
          </p:cNvPr>
          <p:cNvGrpSpPr/>
          <p:nvPr/>
        </p:nvGrpSpPr>
        <p:grpSpPr>
          <a:xfrm>
            <a:off x="3883292" y="3653662"/>
            <a:ext cx="1140562" cy="211541"/>
            <a:chOff x="4820850" y="4231021"/>
            <a:chExt cx="1140562" cy="211541"/>
          </a:xfrm>
        </p:grpSpPr>
        <p:sp>
          <p:nvSpPr>
            <p:cNvPr id="21" name="Ellipse 20">
              <a:extLst>
                <a:ext uri="{FF2B5EF4-FFF2-40B4-BE49-F238E27FC236}">
                  <a16:creationId xmlns:a16="http://schemas.microsoft.com/office/drawing/2014/main" id="{96EE9D5A-8D61-061B-3FC4-47E1B3A68F1A}"/>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2" name="Ellipse 21">
              <a:extLst>
                <a:ext uri="{FF2B5EF4-FFF2-40B4-BE49-F238E27FC236}">
                  <a16:creationId xmlns:a16="http://schemas.microsoft.com/office/drawing/2014/main" id="{E0254BA4-0F82-1416-62BD-4F1EDE96E6B3}"/>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8" name="Forme libre 27">
              <a:extLst>
                <a:ext uri="{FF2B5EF4-FFF2-40B4-BE49-F238E27FC236}">
                  <a16:creationId xmlns:a16="http://schemas.microsoft.com/office/drawing/2014/main" id="{8A129083-5A3D-73F3-A77A-4B3B160A0BCB}"/>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41" name="Groupe 40">
            <a:extLst>
              <a:ext uri="{FF2B5EF4-FFF2-40B4-BE49-F238E27FC236}">
                <a16:creationId xmlns:a16="http://schemas.microsoft.com/office/drawing/2014/main" id="{DE4D6E36-E1B1-47F3-BF67-AFCDED0BB9C8}"/>
              </a:ext>
            </a:extLst>
          </p:cNvPr>
          <p:cNvGrpSpPr/>
          <p:nvPr/>
        </p:nvGrpSpPr>
        <p:grpSpPr>
          <a:xfrm>
            <a:off x="432567" y="5407907"/>
            <a:ext cx="1140562" cy="211541"/>
            <a:chOff x="4820850" y="4231021"/>
            <a:chExt cx="1140562" cy="211541"/>
          </a:xfrm>
        </p:grpSpPr>
        <p:sp>
          <p:nvSpPr>
            <p:cNvPr id="42" name="Ellipse 41">
              <a:extLst>
                <a:ext uri="{FF2B5EF4-FFF2-40B4-BE49-F238E27FC236}">
                  <a16:creationId xmlns:a16="http://schemas.microsoft.com/office/drawing/2014/main" id="{D3F504C7-8A88-4343-607D-B086EFD17211}"/>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3" name="Ellipse 42">
              <a:extLst>
                <a:ext uri="{FF2B5EF4-FFF2-40B4-BE49-F238E27FC236}">
                  <a16:creationId xmlns:a16="http://schemas.microsoft.com/office/drawing/2014/main" id="{53A1FE01-F623-BE9F-AAD2-DB881A1A0F56}"/>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4" name="Forme libre 43">
              <a:extLst>
                <a:ext uri="{FF2B5EF4-FFF2-40B4-BE49-F238E27FC236}">
                  <a16:creationId xmlns:a16="http://schemas.microsoft.com/office/drawing/2014/main" id="{41CCBE41-FC77-7C5B-4732-09AEE1C8BBC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51" name="Groupe 50">
            <a:extLst>
              <a:ext uri="{FF2B5EF4-FFF2-40B4-BE49-F238E27FC236}">
                <a16:creationId xmlns:a16="http://schemas.microsoft.com/office/drawing/2014/main" id="{DE4D6E36-E1B1-47F3-BF67-AFCDED0BB9C8}"/>
              </a:ext>
            </a:extLst>
          </p:cNvPr>
          <p:cNvGrpSpPr/>
          <p:nvPr/>
        </p:nvGrpSpPr>
        <p:grpSpPr>
          <a:xfrm>
            <a:off x="3897130" y="6307763"/>
            <a:ext cx="1140562" cy="211541"/>
            <a:chOff x="4820850" y="4231021"/>
            <a:chExt cx="1140562" cy="211541"/>
          </a:xfrm>
        </p:grpSpPr>
        <p:sp>
          <p:nvSpPr>
            <p:cNvPr id="53" name="Ellipse 52">
              <a:extLst>
                <a:ext uri="{FF2B5EF4-FFF2-40B4-BE49-F238E27FC236}">
                  <a16:creationId xmlns:a16="http://schemas.microsoft.com/office/drawing/2014/main" id="{D3F504C7-8A88-4343-607D-B086EFD17211}"/>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fr-FR" dirty="0">
                <a:latin typeface="Arial" panose="020B0604020202020204" pitchFamily="34" charset="0"/>
                <a:cs typeface="Arial" panose="020B0604020202020204" pitchFamily="34" charset="0"/>
              </a:endParaRPr>
            </a:p>
          </p:txBody>
        </p:sp>
        <p:sp>
          <p:nvSpPr>
            <p:cNvPr id="54" name="Ellipse 53">
              <a:extLst>
                <a:ext uri="{FF2B5EF4-FFF2-40B4-BE49-F238E27FC236}">
                  <a16:creationId xmlns:a16="http://schemas.microsoft.com/office/drawing/2014/main" id="{53A1FE01-F623-BE9F-AAD2-DB881A1A0F56}"/>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fr-FR" dirty="0">
                <a:latin typeface="Arial" panose="020B0604020202020204" pitchFamily="34" charset="0"/>
                <a:cs typeface="Arial" panose="020B0604020202020204" pitchFamily="34" charset="0"/>
              </a:endParaRPr>
            </a:p>
          </p:txBody>
        </p:sp>
        <p:sp>
          <p:nvSpPr>
            <p:cNvPr id="55" name="Forme libre 54">
              <a:extLst>
                <a:ext uri="{FF2B5EF4-FFF2-40B4-BE49-F238E27FC236}">
                  <a16:creationId xmlns:a16="http://schemas.microsoft.com/office/drawing/2014/main" id="{41CCBE41-FC77-7C5B-4732-09AEE1C8BBC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just"/>
              <a:endParaRPr lang="fr-FR" dirty="0">
                <a:latin typeface="Arial" panose="020B0604020202020204" pitchFamily="34" charset="0"/>
                <a:cs typeface="Arial" panose="020B0604020202020204" pitchFamily="34" charset="0"/>
              </a:endParaRPr>
            </a:p>
          </p:txBody>
        </p:sp>
      </p:grpSp>
      <p:sp>
        <p:nvSpPr>
          <p:cNvPr id="56" name="Espace réservé du contenu 2">
            <a:extLst>
              <a:ext uri="{FF2B5EF4-FFF2-40B4-BE49-F238E27FC236}">
                <a16:creationId xmlns:a16="http://schemas.microsoft.com/office/drawing/2014/main" id="{0F42AA74-ED70-C0B6-225D-96AB187005B8}"/>
              </a:ext>
            </a:extLst>
          </p:cNvPr>
          <p:cNvSpPr txBox="1">
            <a:spLocks/>
          </p:cNvSpPr>
          <p:nvPr/>
        </p:nvSpPr>
        <p:spPr>
          <a:xfrm>
            <a:off x="400499" y="7899780"/>
            <a:ext cx="3180900" cy="1947534"/>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bg2"/>
                </a:solidFill>
                <a:latin typeface="Arial" panose="020B0604020202020204" pitchFamily="34" charset="0"/>
                <a:cs typeface="Arial" panose="020B0604020202020204" pitchFamily="34" charset="0"/>
              </a:rPr>
              <a:t>Contrôle et traçabilité :</a:t>
            </a:r>
            <a:endParaRPr lang="fr-FR" dirty="0">
              <a:solidFill>
                <a:schemeClr val="tx1"/>
              </a:solidFill>
              <a:latin typeface="Arial" panose="020B0604020202020204" pitchFamily="34" charset="0"/>
              <a:cs typeface="Arial" panose="020B0604020202020204" pitchFamily="34" charset="0"/>
            </a:endParaRPr>
          </a:p>
          <a:p>
            <a:pPr algn="just"/>
            <a:r>
              <a:rPr lang="fr-FR" dirty="0">
                <a:solidFill>
                  <a:schemeClr val="tx1"/>
                </a:solidFill>
                <a:latin typeface="Arial" panose="020B0604020202020204" pitchFamily="34" charset="0"/>
                <a:cs typeface="Arial" panose="020B0604020202020204" pitchFamily="34" charset="0"/>
              </a:rPr>
              <a:t>En cas de présentation de l’ordonnance sur support électronique, à l’instar d’une dispensation classique, le pharmacien devra</a:t>
            </a:r>
          </a:p>
          <a:p>
            <a:pPr marL="0" lvl="2" algn="just">
              <a:lnSpc>
                <a:spcPts val="1220"/>
              </a:lnSpc>
            </a:pPr>
            <a:r>
              <a:rPr lang="fr-FR" dirty="0">
                <a:latin typeface="Arial" panose="020B0604020202020204" pitchFamily="34" charset="0"/>
                <a:cs typeface="Arial" panose="020B0604020202020204" pitchFamily="34" charset="0"/>
              </a:rPr>
              <a:t>vérifier que l'ordonnance est bien authentique et qu'elle comporte bien les mentions légales </a:t>
            </a:r>
            <a:r>
              <a:rPr lang="fr-FR" dirty="0" smtClean="0">
                <a:latin typeface="Arial" panose="020B0604020202020204" pitchFamily="34" charset="0"/>
                <a:cs typeface="Arial" panose="020B0604020202020204" pitchFamily="34" charset="0"/>
              </a:rPr>
              <a:t>;</a:t>
            </a:r>
          </a:p>
          <a:p>
            <a:pPr marL="0" lvl="2" algn="just">
              <a:lnSpc>
                <a:spcPts val="1220"/>
              </a:lnSpc>
            </a:pPr>
            <a:r>
              <a:rPr lang="fr-FR" dirty="0">
                <a:latin typeface="Arial" panose="020B0604020202020204" pitchFamily="34" charset="0"/>
                <a:cs typeface="Arial" panose="020B0604020202020204" pitchFamily="34" charset="0"/>
              </a:rPr>
              <a:t>prendre contact avec le prescripteur en cas de </a:t>
            </a:r>
            <a:r>
              <a:rPr lang="fr-FR" dirty="0" smtClean="0">
                <a:latin typeface="Arial" panose="020B0604020202020204" pitchFamily="34" charset="0"/>
                <a:cs typeface="Arial" panose="020B0604020202020204" pitchFamily="34" charset="0"/>
              </a:rPr>
              <a:t>doute ;</a:t>
            </a:r>
          </a:p>
          <a:p>
            <a:pPr marL="0" lvl="2" algn="just">
              <a:lnSpc>
                <a:spcPts val="1220"/>
              </a:lnSpc>
            </a:pPr>
            <a:r>
              <a:rPr lang="fr-FR" dirty="0">
                <a:latin typeface="Arial" panose="020B0604020202020204" pitchFamily="34" charset="0"/>
                <a:cs typeface="Arial" panose="020B0604020202020204" pitchFamily="34" charset="0"/>
              </a:rPr>
              <a:t>procéder aux vérifications prévues par les bonnes pratiques de </a:t>
            </a:r>
            <a:r>
              <a:rPr lang="fr-FR" dirty="0" smtClean="0">
                <a:latin typeface="Arial" panose="020B0604020202020204" pitchFamily="34" charset="0"/>
                <a:cs typeface="Arial" panose="020B0604020202020204" pitchFamily="34" charset="0"/>
              </a:rPr>
              <a:t>dispensation ;</a:t>
            </a:r>
          </a:p>
          <a:p>
            <a:pPr marL="0" lvl="2" algn="just">
              <a:lnSpc>
                <a:spcPts val="1220"/>
              </a:lnSpc>
            </a:pPr>
            <a:r>
              <a:rPr lang="fr-FR" dirty="0">
                <a:latin typeface="Arial" panose="020B0604020202020204" pitchFamily="34" charset="0"/>
                <a:cs typeface="Arial" panose="020B0604020202020204" pitchFamily="34" charset="0"/>
              </a:rPr>
              <a:t>reporter sur l'ordonnance les mentions légales </a:t>
            </a:r>
            <a:r>
              <a:rPr lang="fr-FR" dirty="0" smtClean="0">
                <a:latin typeface="Arial" panose="020B0604020202020204" pitchFamily="34" charset="0"/>
                <a:cs typeface="Arial" panose="020B0604020202020204" pitchFamily="34" charset="0"/>
              </a:rPr>
              <a:t>habituelles.</a:t>
            </a:r>
            <a:endParaRPr lang="fr-FR" dirty="0">
              <a:latin typeface="Arial" panose="020B0604020202020204" pitchFamily="34" charset="0"/>
              <a:cs typeface="Arial" panose="020B0604020202020204" pitchFamily="34" charset="0"/>
            </a:endParaRPr>
          </a:p>
        </p:txBody>
      </p:sp>
      <p:grpSp>
        <p:nvGrpSpPr>
          <p:cNvPr id="58" name="Groupe 57">
            <a:extLst>
              <a:ext uri="{FF2B5EF4-FFF2-40B4-BE49-F238E27FC236}">
                <a16:creationId xmlns:a16="http://schemas.microsoft.com/office/drawing/2014/main" id="{DE4D6E36-E1B1-47F3-BF67-AFCDED0BB9C8}"/>
              </a:ext>
            </a:extLst>
          </p:cNvPr>
          <p:cNvGrpSpPr/>
          <p:nvPr/>
        </p:nvGrpSpPr>
        <p:grpSpPr>
          <a:xfrm>
            <a:off x="377102" y="7623541"/>
            <a:ext cx="1140562" cy="211541"/>
            <a:chOff x="4820850" y="4231021"/>
            <a:chExt cx="1140562" cy="211541"/>
          </a:xfrm>
        </p:grpSpPr>
        <p:sp>
          <p:nvSpPr>
            <p:cNvPr id="59" name="Ellipse 58">
              <a:extLst>
                <a:ext uri="{FF2B5EF4-FFF2-40B4-BE49-F238E27FC236}">
                  <a16:creationId xmlns:a16="http://schemas.microsoft.com/office/drawing/2014/main" id="{D3F504C7-8A88-4343-607D-B086EFD17211}"/>
                </a:ext>
              </a:extLst>
            </p:cNvPr>
            <p:cNvSpPr/>
            <p:nvPr/>
          </p:nvSpPr>
          <p:spPr>
            <a:xfrm>
              <a:off x="5371514" y="4392162"/>
              <a:ext cx="50400" cy="50400"/>
            </a:xfrm>
            <a:prstGeom prst="ellipse">
              <a:avLst/>
            </a:prstGeom>
            <a:solidFill>
              <a:schemeClr val="bg2">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0" name="Ellipse 59">
              <a:extLst>
                <a:ext uri="{FF2B5EF4-FFF2-40B4-BE49-F238E27FC236}">
                  <a16:creationId xmlns:a16="http://schemas.microsoft.com/office/drawing/2014/main" id="{53A1FE01-F623-BE9F-AAD2-DB881A1A0F56}"/>
                </a:ext>
              </a:extLst>
            </p:cNvPr>
            <p:cNvSpPr/>
            <p:nvPr/>
          </p:nvSpPr>
          <p:spPr>
            <a:xfrm>
              <a:off x="5371514" y="4328662"/>
              <a:ext cx="50400" cy="50400"/>
            </a:xfrm>
            <a:prstGeom prst="ellipse">
              <a:avLst/>
            </a:prstGeom>
            <a:solidFill>
              <a:schemeClr val="bg2">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1" name="Forme libre 60">
              <a:extLst>
                <a:ext uri="{FF2B5EF4-FFF2-40B4-BE49-F238E27FC236}">
                  <a16:creationId xmlns:a16="http://schemas.microsoft.com/office/drawing/2014/main" id="{41CCBE41-FC77-7C5B-4732-09AEE1C8BBC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62" name="Espace réservé du contenu 2">
            <a:extLst>
              <a:ext uri="{FF2B5EF4-FFF2-40B4-BE49-F238E27FC236}">
                <a16:creationId xmlns:a16="http://schemas.microsoft.com/office/drawing/2014/main" id="{0CA2DDF9-F279-866C-0643-3A575EB89032}"/>
              </a:ext>
            </a:extLst>
          </p:cNvPr>
          <p:cNvSpPr txBox="1">
            <a:spLocks/>
          </p:cNvSpPr>
          <p:nvPr/>
        </p:nvSpPr>
        <p:spPr>
          <a:xfrm>
            <a:off x="4957254" y="2714056"/>
            <a:ext cx="2459546" cy="26460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r>
              <a:rPr lang="fr-FR" sz="1000" b="1" smtClean="0">
                <a:latin typeface="Arial" panose="020B0604020202020204" pitchFamily="34" charset="0"/>
                <a:cs typeface="Arial" panose="020B0604020202020204" pitchFamily="34" charset="0"/>
              </a:rPr>
              <a:t>BPM </a:t>
            </a:r>
            <a:r>
              <a:rPr lang="fr-FR" sz="1000" b="1" dirty="0">
                <a:latin typeface="Arial" panose="020B0604020202020204" pitchFamily="34" charset="0"/>
                <a:cs typeface="Arial" panose="020B0604020202020204" pitchFamily="34" charset="0"/>
              </a:rPr>
              <a:t>:</a:t>
            </a:r>
            <a:r>
              <a:rPr lang="fr-FR" sz="1000" dirty="0">
                <a:latin typeface="Arial" panose="020B0604020202020204" pitchFamily="34" charset="0"/>
                <a:cs typeface="Arial" panose="020B0604020202020204" pitchFamily="34" charset="0"/>
              </a:rPr>
              <a:t> Bilan Partagé de </a:t>
            </a:r>
            <a:r>
              <a:rPr lang="fr-FR" sz="1000" dirty="0" smtClean="0">
                <a:latin typeface="Arial" panose="020B0604020202020204" pitchFamily="34" charset="0"/>
                <a:cs typeface="Arial" panose="020B0604020202020204" pitchFamily="34" charset="0"/>
              </a:rPr>
              <a:t>Médication</a:t>
            </a:r>
          </a:p>
          <a:p>
            <a:pPr lvl="3"/>
            <a:r>
              <a:rPr lang="fr-FR" sz="1000" b="1" dirty="0">
                <a:latin typeface="Arial" panose="020B0604020202020204" pitchFamily="34" charset="0"/>
                <a:cs typeface="Arial" panose="020B0604020202020204" pitchFamily="34" charset="0"/>
              </a:rPr>
              <a:t>ETP : </a:t>
            </a:r>
            <a:r>
              <a:rPr lang="fr-FR" sz="1000" dirty="0">
                <a:latin typeface="Arial" panose="020B0604020202020204" pitchFamily="34" charset="0"/>
                <a:cs typeface="Arial" panose="020B0604020202020204" pitchFamily="34" charset="0"/>
              </a:rPr>
              <a:t>Education Thérapeutique Patient</a:t>
            </a:r>
          </a:p>
        </p:txBody>
      </p:sp>
      <p:sp>
        <p:nvSpPr>
          <p:cNvPr id="63"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970565" cy="409702"/>
          </a:xfrm>
        </p:spPr>
        <p:txBody>
          <a:bodyPr/>
          <a:lstStyle/>
          <a:p>
            <a:r>
              <a:rPr lang="en-US" dirty="0" smtClean="0"/>
              <a:t>Sous-theme</a:t>
            </a:r>
          </a:p>
          <a:p>
            <a:r>
              <a:rPr lang="fr-FR" b="0" dirty="0"/>
              <a:t>1.2 Écoute et information de l’usager du système de </a:t>
            </a:r>
            <a:r>
              <a:rPr lang="fr-FR" b="0" dirty="0" smtClean="0"/>
              <a:t>santé</a:t>
            </a:r>
          </a:p>
          <a:p>
            <a:r>
              <a:rPr lang="fr-FR" b="0" dirty="0"/>
              <a:t>2.1 Dispensation en officine et à domicile de médicaments sur prescription</a:t>
            </a:r>
            <a:endParaRPr lang="en-US" b="0" dirty="0"/>
          </a:p>
        </p:txBody>
      </p:sp>
      <p:sp>
        <p:nvSpPr>
          <p:cNvPr id="64" name="Espace réservé du pied de page 29">
            <a:extLst>
              <a:ext uri="{FF2B5EF4-FFF2-40B4-BE49-F238E27FC236}">
                <a16:creationId xmlns:a16="http://schemas.microsoft.com/office/drawing/2014/main" id="{D3434E79-A65F-A99C-4B77-9B29037F4446}"/>
              </a:ext>
            </a:extLst>
          </p:cNvPr>
          <p:cNvSpPr txBox="1">
            <a:spLocks/>
          </p:cNvSpPr>
          <p:nvPr/>
        </p:nvSpPr>
        <p:spPr>
          <a:xfrm>
            <a:off x="3752162" y="9979817"/>
            <a:ext cx="3532557" cy="409703"/>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latin typeface="Arial" panose="020B0604020202020204" pitchFamily="34" charset="0"/>
                <a:cs typeface="Arial" panose="020B0604020202020204" pitchFamily="34" charset="0"/>
              </a:rPr>
              <a:t>Principe 4 : </a:t>
            </a:r>
            <a:r>
              <a:rPr lang="en-US" dirty="0" err="1" smtClean="0">
                <a:latin typeface="Arial" panose="020B0604020202020204" pitchFamily="34" charset="0"/>
                <a:cs typeface="Arial" panose="020B0604020202020204" pitchFamily="34" charset="0"/>
              </a:rPr>
              <a:t>Analyse</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besoins</a:t>
            </a:r>
            <a:r>
              <a:rPr lang="en-US" dirty="0" smtClean="0">
                <a:latin typeface="Arial" panose="020B0604020202020204" pitchFamily="34" charset="0"/>
                <a:cs typeface="Arial" panose="020B0604020202020204" pitchFamily="34" charset="0"/>
              </a:rPr>
              <a:t> de </a:t>
            </a:r>
            <a:r>
              <a:rPr lang="en-US" dirty="0" err="1" smtClean="0">
                <a:latin typeface="Arial" panose="020B0604020202020204" pitchFamily="34" charset="0"/>
                <a:cs typeface="Arial" panose="020B0604020202020204" pitchFamily="34" charset="0"/>
              </a:rPr>
              <a:t>l’usager</a:t>
            </a:r>
            <a:r>
              <a:rPr lang="en-US" dirty="0" smtClean="0">
                <a:latin typeface="Arial" panose="020B0604020202020204" pitchFamily="34" charset="0"/>
                <a:cs typeface="Arial" panose="020B0604020202020204" pitchFamily="34" charset="0"/>
              </a:rPr>
              <a:t> du </a:t>
            </a:r>
            <a:r>
              <a:rPr lang="en-US" dirty="0" err="1" smtClean="0">
                <a:latin typeface="Arial" panose="020B0604020202020204" pitchFamily="34" charset="0"/>
                <a:cs typeface="Arial" panose="020B0604020202020204" pitchFamily="34" charset="0"/>
              </a:rPr>
              <a:t>système</a:t>
            </a:r>
            <a:r>
              <a:rPr lang="en-US" dirty="0" smtClean="0">
                <a:latin typeface="Arial" panose="020B0604020202020204" pitchFamily="34" charset="0"/>
                <a:cs typeface="Arial" panose="020B0604020202020204" pitchFamily="34" charset="0"/>
              </a:rPr>
              <a:t> de santé</a:t>
            </a:r>
          </a:p>
          <a:p>
            <a:r>
              <a:rPr lang="en-US" dirty="0" smtClean="0">
                <a:latin typeface="Arial" panose="020B0604020202020204" pitchFamily="34" charset="0"/>
                <a:cs typeface="Arial" panose="020B0604020202020204" pitchFamily="34" charset="0"/>
              </a:rPr>
              <a:t>Principe 5 : </a:t>
            </a:r>
            <a:r>
              <a:rPr lang="en-US" dirty="0" err="1" smtClean="0">
                <a:latin typeface="Arial" panose="020B0604020202020204" pitchFamily="34" charset="0"/>
                <a:cs typeface="Arial" panose="020B0604020202020204" pitchFamily="34" charset="0"/>
              </a:rPr>
              <a:t>Conseil</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pharmaceutique</a:t>
            </a:r>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Principe 7 : Dispensation au </a:t>
            </a:r>
            <a:r>
              <a:rPr lang="en-US" dirty="0" err="1" smtClean="0">
                <a:latin typeface="Arial" panose="020B0604020202020204" pitchFamily="34" charset="0"/>
                <a:cs typeface="Arial" panose="020B0604020202020204" pitchFamily="34" charset="0"/>
              </a:rPr>
              <a:t>comptoir</a:t>
            </a:r>
            <a:r>
              <a:rPr lang="en-US" sz="600" dirty="0" smtClean="0">
                <a:latin typeface="Arial" panose="020B0604020202020204" pitchFamily="34" charset="0"/>
                <a:cs typeface="Arial" panose="020B0604020202020204" pitchFamily="34" charset="0"/>
              </a:rPr>
              <a:t> (medicaments et </a:t>
            </a:r>
            <a:r>
              <a:rPr lang="en-US" sz="600" dirty="0" err="1" smtClean="0">
                <a:latin typeface="Arial" panose="020B0604020202020204" pitchFamily="34" charset="0"/>
                <a:cs typeface="Arial" panose="020B0604020202020204" pitchFamily="34" charset="0"/>
              </a:rPr>
              <a:t>autres</a:t>
            </a:r>
            <a:r>
              <a:rPr lang="en-US" sz="600" dirty="0" smtClean="0">
                <a:latin typeface="Arial" panose="020B0604020202020204" pitchFamily="34" charset="0"/>
                <a:cs typeface="Arial" panose="020B0604020202020204" pitchFamily="34" charset="0"/>
              </a:rPr>
              <a:t> </a:t>
            </a:r>
            <a:r>
              <a:rPr lang="en-US" sz="600" dirty="0" err="1" smtClean="0">
                <a:latin typeface="Arial" panose="020B0604020202020204" pitchFamily="34" charset="0"/>
                <a:cs typeface="Arial" panose="020B0604020202020204" pitchFamily="34" charset="0"/>
              </a:rPr>
              <a:t>produits</a:t>
            </a:r>
            <a:r>
              <a:rPr lang="en-US" sz="600" dirty="0" smtClean="0">
                <a:latin typeface="Arial" panose="020B0604020202020204" pitchFamily="34" charset="0"/>
                <a:cs typeface="Arial" panose="020B0604020202020204" pitchFamily="34" charset="0"/>
              </a:rPr>
              <a:t> </a:t>
            </a:r>
            <a:r>
              <a:rPr lang="en-US" sz="600" dirty="0" err="1" smtClean="0">
                <a:latin typeface="Arial" panose="020B0604020202020204" pitchFamily="34" charset="0"/>
                <a:cs typeface="Arial" panose="020B0604020202020204" pitchFamily="34" charset="0"/>
              </a:rPr>
              <a:t>autorisés</a:t>
            </a:r>
            <a:r>
              <a:rPr lang="en-US" sz="600" dirty="0" smtClean="0">
                <a:latin typeface="Arial" panose="020B0604020202020204" pitchFamily="34" charset="0"/>
                <a:cs typeface="Arial" panose="020B0604020202020204" pitchFamily="34" charset="0"/>
              </a:rPr>
              <a:t> sur prescription)</a:t>
            </a:r>
            <a:endParaRPr lang="en-US"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906</TotalTime>
  <Words>918</Words>
  <Application>Microsoft Office PowerPoint</Application>
  <PresentationFormat>Personnalisé</PresentationFormat>
  <Paragraphs>124</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Aptos</vt:lpstr>
      <vt:lpstr>Arial</vt:lpstr>
      <vt:lpstr>Azo Sans</vt:lpstr>
      <vt:lpstr>Thème Office</vt:lpstr>
      <vt:lpstr>PROCÉDURE</vt:lpstr>
      <vt:lpstr>PROCÉDURE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dc:title>
  <dc:creator>Sébastien QUESSON</dc:creator>
  <cp:lastModifiedBy>Cécile LUGAND</cp:lastModifiedBy>
  <cp:revision>165</cp:revision>
  <dcterms:created xsi:type="dcterms:W3CDTF">2025-12-16T10:16:15Z</dcterms:created>
  <dcterms:modified xsi:type="dcterms:W3CDTF">2026-03-20T10:31:46Z</dcterms:modified>
</cp:coreProperties>
</file>