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4"/>
  </p:notesMasterIdLst>
  <p:sldIdLst>
    <p:sldId id="261" r:id="rId2"/>
    <p:sldId id="260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4558"/>
  </p:normalViewPr>
  <p:slideViewPr>
    <p:cSldViewPr snapToGrid="0">
      <p:cViewPr>
        <p:scale>
          <a:sx n="100" d="100"/>
          <a:sy n="100" d="100"/>
        </p:scale>
        <p:origin x="3006" y="-1932"/>
      </p:cViewPr>
      <p:guideLst>
        <p:guide orient="horz" pos="70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43146-8646-4440-8AE6-AAF59580FB8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265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4586" y="468000"/>
            <a:ext cx="5929058" cy="499917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619" y="2627705"/>
            <a:ext cx="6046437" cy="178795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buFontTx/>
              <a:buNone/>
              <a:defRPr sz="2400" b="0" i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51200" indent="-152984" algn="ctr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88000" indent="-97200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80000">
              <a:lnSpc>
                <a:spcPts val="1320"/>
              </a:lnSpc>
              <a:spcBef>
                <a:spcPts val="0"/>
              </a:spcBef>
              <a:buFontTx/>
              <a:buNone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FontTx/>
              <a:buNone/>
              <a:defRPr sz="1100"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65603" y="9979818"/>
            <a:ext cx="2035394" cy="409702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7FB36146-7DD3-D62B-56A5-D59463281C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5126" y="938026"/>
            <a:ext cx="4878388" cy="720000"/>
          </a:xfrm>
          <a:prstGeom prst="rect">
            <a:avLst/>
          </a:prstGeom>
          <a:ln w="3175">
            <a:solidFill>
              <a:schemeClr val="bg2"/>
            </a:solidFill>
          </a:ln>
        </p:spPr>
        <p:txBody>
          <a:bodyPr lIns="72000" tIns="0" rIns="0" bIns="0" anchor="ctr">
            <a:noAutofit/>
          </a:bodyPr>
          <a:lstStyle>
            <a:lvl1pPr>
              <a:buFontTx/>
              <a:buNone/>
              <a:defRPr sz="16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>
                <a:latin typeface="Azo Sans" panose="020B0603030503020204" pitchFamily="34" charset="77"/>
              </a:defRPr>
            </a:lvl2pPr>
            <a:lvl3pPr>
              <a:buFontTx/>
              <a:buNone/>
              <a:defRPr>
                <a:latin typeface="Azo Sans" panose="020B0603030503020204" pitchFamily="34" charset="77"/>
              </a:defRPr>
            </a:lvl3pPr>
            <a:lvl4pPr>
              <a:buFontTx/>
              <a:buNone/>
              <a:defRPr>
                <a:latin typeface="Azo Sans" panose="020B0603030503020204" pitchFamily="34" charset="77"/>
              </a:defRPr>
            </a:lvl4pPr>
            <a:lvl5pPr>
              <a:buFontTx/>
              <a:buNone/>
              <a:defRPr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C09. Le Double contrôle, en pratique :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0148CBA0-6226-CE1E-2226-4E116497AE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243513" y="938026"/>
            <a:ext cx="1980000" cy="720000"/>
          </a:xfrm>
          <a:prstGeom prst="rect">
            <a:avLst/>
          </a:prstGeom>
          <a:ln w="3175">
            <a:solidFill>
              <a:schemeClr val="bg2"/>
            </a:solidFill>
          </a:ln>
        </p:spPr>
        <p:txBody>
          <a:bodyPr tIns="72000" rIns="0" bIns="0">
            <a:noAutofit/>
          </a:bodyPr>
          <a:lstStyle>
            <a:lvl1pPr>
              <a:buFontTx/>
              <a:buNone/>
              <a:defRPr sz="7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1" name="Espace réservé du texte 9">
            <a:extLst>
              <a:ext uri="{FF2B5EF4-FFF2-40B4-BE49-F238E27FC236}">
                <a16:creationId xmlns:a16="http://schemas.microsoft.com/office/drawing/2014/main" id="{AC9BA212-F7B9-DE76-EF9B-39E21148334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43513" y="1675672"/>
            <a:ext cx="1980000" cy="188847"/>
          </a:xfrm>
          <a:prstGeom prst="rect">
            <a:avLst/>
          </a:prstGeom>
          <a:ln w="3175">
            <a:noFill/>
          </a:ln>
        </p:spPr>
        <p:txBody>
          <a:bodyPr tIns="36000" rIns="0" bIns="0">
            <a:noAutofit/>
          </a:bodyPr>
          <a:lstStyle>
            <a:lvl1pPr>
              <a:buFontTx/>
              <a:buNone/>
              <a:defRPr sz="7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2pPr>
            <a:lvl3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3pPr>
            <a:lvl4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4pPr>
            <a:lvl5pPr>
              <a:buFontTx/>
              <a:buNone/>
              <a:defRPr sz="800">
                <a:solidFill>
                  <a:schemeClr val="accent2"/>
                </a:solidFill>
                <a:latin typeface="Azo Sans" panose="020B0603030503020204" pitchFamily="34" charset="77"/>
              </a:defRPr>
            </a:lvl5pPr>
          </a:lstStyle>
          <a:p>
            <a:pPr lvl="0"/>
            <a:r>
              <a:rPr lang="fr-FR" dirty="0"/>
              <a:t>Personnaliser l’en-tête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14855720-B7EE-7E2C-4646-76E2F9F892AF}"/>
              </a:ext>
            </a:extLst>
          </p:cNvPr>
          <p:cNvSpPr txBox="1">
            <a:spLocks/>
          </p:cNvSpPr>
          <p:nvPr userDrawn="1"/>
        </p:nvSpPr>
        <p:spPr>
          <a:xfrm>
            <a:off x="3005042" y="9979818"/>
            <a:ext cx="2131036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91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5" userDrawn="1">
          <p15:clr>
            <a:srgbClr val="FBAE40"/>
          </p15:clr>
        </p15:guide>
        <p15:guide id="2" pos="238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4586" y="468000"/>
            <a:ext cx="3091850" cy="499917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r-FR" dirty="0"/>
              <a:t>MÉMO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824" y="10401255"/>
            <a:ext cx="1700927" cy="16184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l">
              <a:defRPr sz="7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Version 2.2 / Mois année 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5603" y="9979818"/>
            <a:ext cx="2077594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lvl1pPr algn="l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431" y="10395457"/>
            <a:ext cx="587829" cy="177501"/>
          </a:xfrm>
          <a:prstGeom prst="rect">
            <a:avLst/>
          </a:prstGeom>
        </p:spPr>
        <p:txBody>
          <a:bodyPr vert="horz" lIns="0" tIns="36000" rIns="0" bIns="0" rtlCol="0" anchor="t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‹N°›</a:t>
            </a:fld>
            <a:r>
              <a:rPr lang="en-US" dirty="0"/>
              <a:t>/3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A061ADE-C662-5848-4D24-73ABEE516F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189483" y="421810"/>
            <a:ext cx="1066800" cy="457200"/>
          </a:xfrm>
          <a:prstGeom prst="rect">
            <a:avLst/>
          </a:prstGeom>
        </p:spPr>
      </p:pic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6D05801-FC9C-BDA2-75CB-72ADB9C6AA5A}"/>
              </a:ext>
            </a:extLst>
          </p:cNvPr>
          <p:cNvCxnSpPr>
            <a:cxnSpLocks/>
          </p:cNvCxnSpPr>
          <p:nvPr userDrawn="1"/>
        </p:nvCxnSpPr>
        <p:spPr>
          <a:xfrm>
            <a:off x="650948" y="9979821"/>
            <a:ext cx="6563312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6E0DDFF9-EDA2-C9E9-CFDD-E556AFD2A828}"/>
              </a:ext>
            </a:extLst>
          </p:cNvPr>
          <p:cNvCxnSpPr>
            <a:cxnSpLocks/>
          </p:cNvCxnSpPr>
          <p:nvPr userDrawn="1"/>
        </p:nvCxnSpPr>
        <p:spPr>
          <a:xfrm>
            <a:off x="650948" y="10389519"/>
            <a:ext cx="6563312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8FBEEB2C-90AF-7E0A-956E-AA06CC259101}"/>
              </a:ext>
            </a:extLst>
          </p:cNvPr>
          <p:cNvCxnSpPr>
            <a:cxnSpLocks/>
          </p:cNvCxnSpPr>
          <p:nvPr userDrawn="1"/>
        </p:nvCxnSpPr>
        <p:spPr>
          <a:xfrm>
            <a:off x="4576671" y="10035029"/>
            <a:ext cx="0" cy="287088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93E12C0-24B4-C04C-A10A-F9BFD7F6B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28288" y="9983386"/>
            <a:ext cx="3231032" cy="406131"/>
          </a:xfrm>
          <a:prstGeom prst="rect">
            <a:avLst/>
          </a:prstGeom>
        </p:spPr>
        <p:txBody>
          <a:bodyPr vert="horz" lIns="72000" tIns="4680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10239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hf hdr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4000" b="1" i="0" kern="1200" cap="all" baseline="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5934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Tx/>
        <a:buNone/>
        <a:defRPr sz="700" b="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5934" rtl="0" eaLnBrk="1" latinLnBrk="0" hangingPunct="1">
        <a:lnSpc>
          <a:spcPct val="90000"/>
        </a:lnSpc>
        <a:spcBef>
          <a:spcPts val="0"/>
        </a:spcBef>
        <a:buFontTx/>
        <a:buNone/>
        <a:defRPr sz="7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55934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3pPr>
      <a:lvl4pPr marL="1133901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4pPr>
      <a:lvl5pPr marL="1511869" indent="0" algn="l" defTabSz="755934" rtl="0" eaLnBrk="1" latinLnBrk="0" hangingPunct="1">
        <a:lnSpc>
          <a:spcPct val="90000"/>
        </a:lnSpc>
        <a:spcBef>
          <a:spcPts val="413"/>
        </a:spcBef>
        <a:buFontTx/>
        <a:buNone/>
        <a:defRPr sz="700" kern="1200">
          <a:solidFill>
            <a:schemeClr val="tx1"/>
          </a:solidFill>
          <a:latin typeface="Azo Sans" panose="020B0603030503020204" pitchFamily="34" charset="77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NUL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calameo.com/read/00244939584716ea497e1" TargetMode="External"/><Relationship Id="rId4" Type="http://schemas.openxmlformats.org/officeDocument/2006/relationships/hyperlink" Target="https://www.legifrance.gouv.fr/loda/id/JORFTEXT000000593784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2A6561-608E-EFA5-6E3F-28BF3FD6F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PROCÉDURE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19CDE4-F5E8-F1BB-443D-044C5A04F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476FF2F-64DC-76CB-7A2D-98B44E0F1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/>
              <a:t>P.02 </a:t>
            </a:r>
            <a:r>
              <a:rPr lang="fr-FR" dirty="0"/>
              <a:t>Dispensation d’un médicament sans ordonnance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44EBF844-3015-7D8F-607C-C8D2D2B1202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F602130F-85FB-5806-6A54-BC1EE03F793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1984E629-75CB-E67F-64B3-41EB7518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</a:t>
            </a:r>
            <a:r>
              <a:rPr lang="fr-FR" dirty="0" smtClean="0"/>
              <a:t>3.20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/>
              <a:t> </a:t>
            </a:r>
            <a:r>
              <a:rPr lang="fr-FR" dirty="0" smtClean="0"/>
              <a:t>Mars </a:t>
            </a:r>
            <a:r>
              <a:rPr lang="fr-FR" dirty="0"/>
              <a:t>2026</a:t>
            </a:r>
            <a:endParaRPr lang="en-US" dirty="0"/>
          </a:p>
        </p:txBody>
      </p:sp>
      <p:pic>
        <p:nvPicPr>
          <p:cNvPr id="41" name="Graphique 40">
            <a:extLst>
              <a:ext uri="{FF2B5EF4-FFF2-40B4-BE49-F238E27FC236}">
                <a16:creationId xmlns:a16="http://schemas.microsoft.com/office/drawing/2014/main" id="{DCD27629-E795-ACB4-3E21-EAE224419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41220" y="9956913"/>
            <a:ext cx="408389" cy="455510"/>
          </a:xfrm>
          <a:prstGeom prst="rect">
            <a:avLst/>
          </a:prstGeom>
        </p:spPr>
      </p:pic>
      <p:sp>
        <p:nvSpPr>
          <p:cNvPr id="64" name="ZoneTexte 63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939800" y="2330686"/>
            <a:ext cx="6303178" cy="5040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lvl="0" algn="ctr" defTabSz="755934">
              <a:defRPr/>
            </a:pP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du Patient</a:t>
            </a:r>
          </a:p>
          <a:p>
            <a:pPr lvl="0" algn="ctr" defTabSz="755934">
              <a:defRPr/>
            </a:pP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(dans le 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 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d’une 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tierce personne (autre qu’un des représentant légaux ou un professionnel de santé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obligation de respecter le secret médical : si besoin, rédiger une fiche de liaison)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1800BA03-1B51-30AD-D789-7563AC0C6BED}"/>
              </a:ext>
            </a:extLst>
          </p:cNvPr>
          <p:cNvSpPr txBox="1"/>
          <p:nvPr/>
        </p:nvSpPr>
        <p:spPr>
          <a:xfrm>
            <a:off x="3830345" y="2201381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7" name="Forme libre 66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946458" y="2951455"/>
            <a:ext cx="6296520" cy="65026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939798" y="3178653"/>
            <a:ext cx="6303179" cy="59407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et analyse des symptômes  </a:t>
            </a:r>
          </a:p>
          <a:p>
            <a:pPr algn="ctr"/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Définir la localisation, l’intensité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, la durée etc.</a:t>
            </a:r>
          </a:p>
          <a:p>
            <a:pPr algn="ctr"/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Valider l’indication thérapeutique dans le cas d’une demande d’un produit précis 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E96BC2D9-1FC8-7021-C84B-603EE728D304}"/>
              </a:ext>
            </a:extLst>
          </p:cNvPr>
          <p:cNvSpPr txBox="1"/>
          <p:nvPr/>
        </p:nvSpPr>
        <p:spPr>
          <a:xfrm>
            <a:off x="3874769" y="3052582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3" name="ZoneTexte 72">
            <a:extLst>
              <a:ext uri="{FF2B5EF4-FFF2-40B4-BE49-F238E27FC236}">
                <a16:creationId xmlns:a16="http://schemas.microsoft.com/office/drawing/2014/main" id="{8063640D-98DF-1F54-08F1-73F6DC143F16}"/>
              </a:ext>
            </a:extLst>
          </p:cNvPr>
          <p:cNvSpPr txBox="1"/>
          <p:nvPr/>
        </p:nvSpPr>
        <p:spPr>
          <a:xfrm>
            <a:off x="5897880" y="3960451"/>
            <a:ext cx="1345097" cy="61565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Orientation : </a:t>
            </a:r>
          </a:p>
          <a:p>
            <a:pPr algn="ctr"/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Consultation médicale</a:t>
            </a:r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8063640D-98DF-1F54-08F1-73F6DC143F16}"/>
              </a:ext>
            </a:extLst>
          </p:cNvPr>
          <p:cNvSpPr txBox="1"/>
          <p:nvPr/>
        </p:nvSpPr>
        <p:spPr>
          <a:xfrm>
            <a:off x="939799" y="3960451"/>
            <a:ext cx="1494375" cy="61565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Orientation : </a:t>
            </a:r>
          </a:p>
          <a:p>
            <a:pPr algn="ctr"/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prise en </a:t>
            </a: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charge par 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les urgences</a:t>
            </a:r>
          </a:p>
        </p:txBody>
      </p:sp>
      <p:sp>
        <p:nvSpPr>
          <p:cNvPr id="75" name="Forme libre 74">
            <a:extLst>
              <a:ext uri="{FF2B5EF4-FFF2-40B4-BE49-F238E27FC236}">
                <a16:creationId xmlns:a16="http://schemas.microsoft.com/office/drawing/2014/main" id="{E8A49952-F004-146A-0FD4-D0C4151A7678}"/>
              </a:ext>
            </a:extLst>
          </p:cNvPr>
          <p:cNvSpPr/>
          <p:nvPr/>
        </p:nvSpPr>
        <p:spPr>
          <a:xfrm rot="16200000">
            <a:off x="4886773" y="4250334"/>
            <a:ext cx="605822" cy="45719"/>
          </a:xfrm>
          <a:custGeom>
            <a:avLst/>
            <a:gdLst>
              <a:gd name="csX0" fmla="*/ 0 w 1140562"/>
              <a:gd name="csY0" fmla="*/ 0 h 404053"/>
              <a:gd name="csX1" fmla="*/ 1140562 w 1140562"/>
              <a:gd name="csY1" fmla="*/ 0 h 404053"/>
              <a:gd name="csX2" fmla="*/ 1140562 w 1140562"/>
              <a:gd name="csY2" fmla="*/ 347996 h 404053"/>
              <a:gd name="csX3" fmla="*/ 611262 w 1140562"/>
              <a:gd name="csY3" fmla="*/ 347996 h 404053"/>
              <a:gd name="csX4" fmla="*/ 570300 w 1140562"/>
              <a:gd name="csY4" fmla="*/ 404053 h 404053"/>
              <a:gd name="csX5" fmla="*/ 529339 w 1140562"/>
              <a:gd name="csY5" fmla="*/ 347996 h 404053"/>
              <a:gd name="csX6" fmla="*/ 0 w 1140562"/>
              <a:gd name="csY6" fmla="*/ 347996 h 404053"/>
              <a:gd name="csX0" fmla="*/ 1140562 w 1232002"/>
              <a:gd name="csY0" fmla="*/ 0 h 404053"/>
              <a:gd name="csX1" fmla="*/ 1140562 w 1232002"/>
              <a:gd name="csY1" fmla="*/ 347996 h 404053"/>
              <a:gd name="csX2" fmla="*/ 611262 w 1232002"/>
              <a:gd name="csY2" fmla="*/ 347996 h 404053"/>
              <a:gd name="csX3" fmla="*/ 570300 w 1232002"/>
              <a:gd name="csY3" fmla="*/ 404053 h 404053"/>
              <a:gd name="csX4" fmla="*/ 529339 w 1232002"/>
              <a:gd name="csY4" fmla="*/ 347996 h 404053"/>
              <a:gd name="csX5" fmla="*/ 0 w 1232002"/>
              <a:gd name="csY5" fmla="*/ 347996 h 404053"/>
              <a:gd name="csX6" fmla="*/ 0 w 1232002"/>
              <a:gd name="csY6" fmla="*/ 0 h 404053"/>
              <a:gd name="csX7" fmla="*/ 1232002 w 1232002"/>
              <a:gd name="csY7" fmla="*/ 91440 h 404053"/>
              <a:gd name="csX0" fmla="*/ 1140562 w 1140562"/>
              <a:gd name="csY0" fmla="*/ 0 h 404053"/>
              <a:gd name="csX1" fmla="*/ 1140562 w 1140562"/>
              <a:gd name="csY1" fmla="*/ 347996 h 404053"/>
              <a:gd name="csX2" fmla="*/ 611262 w 1140562"/>
              <a:gd name="csY2" fmla="*/ 347996 h 404053"/>
              <a:gd name="csX3" fmla="*/ 570300 w 1140562"/>
              <a:gd name="csY3" fmla="*/ 404053 h 404053"/>
              <a:gd name="csX4" fmla="*/ 529339 w 1140562"/>
              <a:gd name="csY4" fmla="*/ 347996 h 404053"/>
              <a:gd name="csX5" fmla="*/ 0 w 1140562"/>
              <a:gd name="csY5" fmla="*/ 347996 h 404053"/>
              <a:gd name="csX6" fmla="*/ 0 w 1140562"/>
              <a:gd name="csY6" fmla="*/ 0 h 404053"/>
              <a:gd name="csX0" fmla="*/ 1140562 w 1140562"/>
              <a:gd name="csY0" fmla="*/ 347996 h 404053"/>
              <a:gd name="csX1" fmla="*/ 611262 w 1140562"/>
              <a:gd name="csY1" fmla="*/ 347996 h 404053"/>
              <a:gd name="csX2" fmla="*/ 570300 w 1140562"/>
              <a:gd name="csY2" fmla="*/ 404053 h 404053"/>
              <a:gd name="csX3" fmla="*/ 529339 w 1140562"/>
              <a:gd name="csY3" fmla="*/ 347996 h 404053"/>
              <a:gd name="csX4" fmla="*/ 0 w 1140562"/>
              <a:gd name="csY4" fmla="*/ 347996 h 404053"/>
              <a:gd name="csX5" fmla="*/ 0 w 1140562"/>
              <a:gd name="csY5" fmla="*/ 0 h 404053"/>
              <a:gd name="csX0" fmla="*/ 1140562 w 1140562"/>
              <a:gd name="csY0" fmla="*/ 0 h 56057"/>
              <a:gd name="csX1" fmla="*/ 611262 w 1140562"/>
              <a:gd name="csY1" fmla="*/ 0 h 56057"/>
              <a:gd name="csX2" fmla="*/ 570300 w 1140562"/>
              <a:gd name="csY2" fmla="*/ 56057 h 56057"/>
              <a:gd name="csX3" fmla="*/ 529339 w 1140562"/>
              <a:gd name="csY3" fmla="*/ 0 h 56057"/>
              <a:gd name="csX4" fmla="*/ 0 w 1140562"/>
              <a:gd name="csY4" fmla="*/ 0 h 56057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0 w 1140562"/>
              <a:gd name="csY5" fmla="*/ 2244 h 58301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337026 w 1140562"/>
              <a:gd name="csY5" fmla="*/ 1 h 58301"/>
              <a:gd name="csX6" fmla="*/ 0 w 1140562"/>
              <a:gd name="csY6" fmla="*/ 2244 h 58301"/>
              <a:gd name="csX0" fmla="*/ 803536 w 803536"/>
              <a:gd name="csY0" fmla="*/ 2244 h 58301"/>
              <a:gd name="csX1" fmla="*/ 498463 w 803536"/>
              <a:gd name="csY1" fmla="*/ 0 h 58301"/>
              <a:gd name="csX2" fmla="*/ 274236 w 803536"/>
              <a:gd name="csY2" fmla="*/ 2244 h 58301"/>
              <a:gd name="csX3" fmla="*/ 233274 w 803536"/>
              <a:gd name="csY3" fmla="*/ 58301 h 58301"/>
              <a:gd name="csX4" fmla="*/ 192313 w 803536"/>
              <a:gd name="csY4" fmla="*/ 2244 h 58301"/>
              <a:gd name="csX5" fmla="*/ 0 w 803536"/>
              <a:gd name="csY5" fmla="*/ 1 h 58301"/>
              <a:gd name="csX0" fmla="*/ 498463 w 498463"/>
              <a:gd name="csY0" fmla="*/ 0 h 58301"/>
              <a:gd name="csX1" fmla="*/ 274236 w 498463"/>
              <a:gd name="csY1" fmla="*/ 2244 h 58301"/>
              <a:gd name="csX2" fmla="*/ 233274 w 498463"/>
              <a:gd name="csY2" fmla="*/ 58301 h 58301"/>
              <a:gd name="csX3" fmla="*/ 192313 w 498463"/>
              <a:gd name="csY3" fmla="*/ 2244 h 58301"/>
              <a:gd name="csX4" fmla="*/ 0 w 498463"/>
              <a:gd name="csY4" fmla="*/ 1 h 58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8463" h="58301">
                <a:moveTo>
                  <a:pt x="498463" y="0"/>
                </a:moveTo>
                <a:lnTo>
                  <a:pt x="274236" y="2244"/>
                </a:lnTo>
                <a:lnTo>
                  <a:pt x="233274" y="58301"/>
                </a:lnTo>
                <a:lnTo>
                  <a:pt x="192313" y="2244"/>
                </a:lnTo>
                <a:lnTo>
                  <a:pt x="0" y="1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ZoneTexte 75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3142558" y="3961478"/>
            <a:ext cx="1881092" cy="61462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0" tIns="0" rIns="0" bIns="0" anchor="ctr">
            <a:noAutofit/>
          </a:bodyPr>
          <a:lstStyle>
            <a:defPPr>
              <a:defRPr lang="en-US"/>
            </a:defPPr>
            <a:lvl1pPr algn="ctr">
              <a:buNone/>
              <a:defRPr sz="1100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sz="1050" b="1" dirty="0"/>
              <a:t>Prise en charge possible à l’officine 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D70461C8-F96C-0347-DB2F-F21BD7279CD4}"/>
              </a:ext>
            </a:extLst>
          </p:cNvPr>
          <p:cNvSpPr txBox="1"/>
          <p:nvPr/>
        </p:nvSpPr>
        <p:spPr>
          <a:xfrm>
            <a:off x="3874768" y="3854104"/>
            <a:ext cx="224785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946458" y="5141526"/>
            <a:ext cx="6283715" cy="32231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Consultation de l’historique &amp; du </a:t>
            </a:r>
            <a:r>
              <a:rPr lang="fr-FR" sz="10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DP </a:t>
            </a:r>
            <a:r>
              <a:rPr lang="fr-F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demande de la carte vitale)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F9AB7693-5DA0-7C1C-D286-3AA1B409AC04}"/>
              </a:ext>
            </a:extLst>
          </p:cNvPr>
          <p:cNvSpPr txBox="1"/>
          <p:nvPr/>
        </p:nvSpPr>
        <p:spPr>
          <a:xfrm>
            <a:off x="3881789" y="4993857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fr-FR" sz="9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ZoneTexte 104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939801" y="5726196"/>
            <a:ext cx="1928882" cy="13355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ts val="980"/>
              </a:lnSpc>
            </a:pPr>
            <a:endParaRPr lang="fr-FR" sz="10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980"/>
              </a:lnSpc>
            </a:pPr>
            <a:r>
              <a:rPr lang="fr-FR" sz="10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risques </a:t>
            </a:r>
          </a:p>
          <a:p>
            <a:pPr algn="ctr">
              <a:lnSpc>
                <a:spcPts val="980"/>
              </a:lnSpc>
            </a:pP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(automédication)</a:t>
            </a:r>
          </a:p>
          <a:p>
            <a:pPr algn="ctr">
              <a:lnSpc>
                <a:spcPts val="980"/>
              </a:lnSpc>
            </a:pP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Prévention des risques </a:t>
            </a:r>
          </a:p>
          <a:p>
            <a:pPr algn="ctr">
              <a:lnSpc>
                <a:spcPts val="980"/>
              </a:lnSpc>
            </a:pP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d’interactions</a:t>
            </a:r>
          </a:p>
        </p:txBody>
      </p:sp>
      <p:sp>
        <p:nvSpPr>
          <p:cNvPr id="113" name="ZoneTexte 112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939797" y="8124837"/>
            <a:ext cx="2538972" cy="1085416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ts val="980"/>
              </a:lnSpc>
            </a:pP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Délivrance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9450" indent="-99450" algn="just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Indication des produits </a:t>
            </a:r>
          </a:p>
          <a:p>
            <a:pPr marL="99450" indent="-99450" algn="just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Modalités (mode d’administration posologie, durée, et moment de prise)</a:t>
            </a:r>
          </a:p>
          <a:p>
            <a:pPr marL="99450" indent="-99450" algn="just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Précautions d’emploi &amp; effets secondaires</a:t>
            </a:r>
          </a:p>
          <a:p>
            <a:pPr marL="99450" indent="-99450" algn="just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Rappel des contre-indications</a:t>
            </a:r>
          </a:p>
        </p:txBody>
      </p:sp>
      <p:sp>
        <p:nvSpPr>
          <p:cNvPr id="114" name="ZoneTexte 113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3908384" y="8134058"/>
            <a:ext cx="3305876" cy="1082318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algn="ctr"/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Conseils  </a:t>
            </a:r>
          </a:p>
          <a:p>
            <a:pPr marL="99450" indent="-99450" algn="just" defTabSz="755934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Mesures hygiéno-diététiques adaptées </a:t>
            </a:r>
            <a:b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aux symptômes ou au traitement</a:t>
            </a:r>
          </a:p>
          <a:p>
            <a:pPr marL="99450" indent="-99450" algn="just" defTabSz="755934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Conseils pour une bonne observance </a:t>
            </a:r>
          </a:p>
          <a:p>
            <a:pPr marL="99450" indent="-99450" algn="just" defTabSz="755934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Mise en garde en cas d’</a:t>
            </a:r>
            <a:r>
              <a:rPr lang="fr-FR" sz="900" dirty="0" err="1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auto-médication</a:t>
            </a:r>
            <a: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(redondances ou contre-indications)</a:t>
            </a:r>
          </a:p>
          <a:p>
            <a:pPr marL="99450" indent="-99450" algn="just" defTabSz="755934">
              <a:lnSpc>
                <a:spcPts val="980"/>
              </a:lnSpc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Orientation vers le médecin (si nécessaire)</a:t>
            </a:r>
          </a:p>
        </p:txBody>
      </p:sp>
      <p:sp>
        <p:nvSpPr>
          <p:cNvPr id="115" name="ZoneTexte 114">
            <a:extLst>
              <a:ext uri="{FF2B5EF4-FFF2-40B4-BE49-F238E27FC236}">
                <a16:creationId xmlns:a16="http://schemas.microsoft.com/office/drawing/2014/main" id="{8063640D-98DF-1F54-08F1-73F6DC143F16}"/>
              </a:ext>
            </a:extLst>
          </p:cNvPr>
          <p:cNvSpPr txBox="1"/>
          <p:nvPr/>
        </p:nvSpPr>
        <p:spPr>
          <a:xfrm>
            <a:off x="3908384" y="9460289"/>
            <a:ext cx="3305876" cy="39047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ts val="980"/>
              </a:lnSpc>
              <a:buClr>
                <a:schemeClr val="accent2"/>
              </a:buClr>
            </a:pP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Enregistrements   </a:t>
            </a:r>
          </a:p>
          <a:p>
            <a:pPr algn="ctr">
              <a:lnSpc>
                <a:spcPts val="980"/>
              </a:lnSpc>
              <a:buClr>
                <a:schemeClr val="accent2"/>
              </a:buClr>
            </a:pPr>
            <a:r>
              <a:rPr lang="fr-FR" sz="10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 patient &amp; DP (création / MAJ)</a:t>
            </a:r>
          </a:p>
        </p:txBody>
      </p:sp>
      <p:sp>
        <p:nvSpPr>
          <p:cNvPr id="118" name="ZoneTexte 117">
            <a:extLst>
              <a:ext uri="{FF2B5EF4-FFF2-40B4-BE49-F238E27FC236}">
                <a16:creationId xmlns:a16="http://schemas.microsoft.com/office/drawing/2014/main" id="{A198C029-0302-265F-BFA4-D8F9F044485E}"/>
              </a:ext>
            </a:extLst>
          </p:cNvPr>
          <p:cNvSpPr txBox="1"/>
          <p:nvPr/>
        </p:nvSpPr>
        <p:spPr>
          <a:xfrm>
            <a:off x="2056249" y="8046141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62" name="Forme libre 61">
            <a:extLst>
              <a:ext uri="{FF2B5EF4-FFF2-40B4-BE49-F238E27FC236}">
                <a16:creationId xmlns:a16="http://schemas.microsoft.com/office/drawing/2014/main" id="{E8A49952-F004-146A-0FD4-D0C4151A7678}"/>
              </a:ext>
            </a:extLst>
          </p:cNvPr>
          <p:cNvSpPr/>
          <p:nvPr/>
        </p:nvSpPr>
        <p:spPr>
          <a:xfrm rot="5400000">
            <a:off x="2663140" y="4250335"/>
            <a:ext cx="605822" cy="45719"/>
          </a:xfrm>
          <a:custGeom>
            <a:avLst/>
            <a:gdLst>
              <a:gd name="csX0" fmla="*/ 0 w 1140562"/>
              <a:gd name="csY0" fmla="*/ 0 h 404053"/>
              <a:gd name="csX1" fmla="*/ 1140562 w 1140562"/>
              <a:gd name="csY1" fmla="*/ 0 h 404053"/>
              <a:gd name="csX2" fmla="*/ 1140562 w 1140562"/>
              <a:gd name="csY2" fmla="*/ 347996 h 404053"/>
              <a:gd name="csX3" fmla="*/ 611262 w 1140562"/>
              <a:gd name="csY3" fmla="*/ 347996 h 404053"/>
              <a:gd name="csX4" fmla="*/ 570300 w 1140562"/>
              <a:gd name="csY4" fmla="*/ 404053 h 404053"/>
              <a:gd name="csX5" fmla="*/ 529339 w 1140562"/>
              <a:gd name="csY5" fmla="*/ 347996 h 404053"/>
              <a:gd name="csX6" fmla="*/ 0 w 1140562"/>
              <a:gd name="csY6" fmla="*/ 347996 h 404053"/>
              <a:gd name="csX0" fmla="*/ 1140562 w 1232002"/>
              <a:gd name="csY0" fmla="*/ 0 h 404053"/>
              <a:gd name="csX1" fmla="*/ 1140562 w 1232002"/>
              <a:gd name="csY1" fmla="*/ 347996 h 404053"/>
              <a:gd name="csX2" fmla="*/ 611262 w 1232002"/>
              <a:gd name="csY2" fmla="*/ 347996 h 404053"/>
              <a:gd name="csX3" fmla="*/ 570300 w 1232002"/>
              <a:gd name="csY3" fmla="*/ 404053 h 404053"/>
              <a:gd name="csX4" fmla="*/ 529339 w 1232002"/>
              <a:gd name="csY4" fmla="*/ 347996 h 404053"/>
              <a:gd name="csX5" fmla="*/ 0 w 1232002"/>
              <a:gd name="csY5" fmla="*/ 347996 h 404053"/>
              <a:gd name="csX6" fmla="*/ 0 w 1232002"/>
              <a:gd name="csY6" fmla="*/ 0 h 404053"/>
              <a:gd name="csX7" fmla="*/ 1232002 w 1232002"/>
              <a:gd name="csY7" fmla="*/ 91440 h 404053"/>
              <a:gd name="csX0" fmla="*/ 1140562 w 1140562"/>
              <a:gd name="csY0" fmla="*/ 0 h 404053"/>
              <a:gd name="csX1" fmla="*/ 1140562 w 1140562"/>
              <a:gd name="csY1" fmla="*/ 347996 h 404053"/>
              <a:gd name="csX2" fmla="*/ 611262 w 1140562"/>
              <a:gd name="csY2" fmla="*/ 347996 h 404053"/>
              <a:gd name="csX3" fmla="*/ 570300 w 1140562"/>
              <a:gd name="csY3" fmla="*/ 404053 h 404053"/>
              <a:gd name="csX4" fmla="*/ 529339 w 1140562"/>
              <a:gd name="csY4" fmla="*/ 347996 h 404053"/>
              <a:gd name="csX5" fmla="*/ 0 w 1140562"/>
              <a:gd name="csY5" fmla="*/ 347996 h 404053"/>
              <a:gd name="csX6" fmla="*/ 0 w 1140562"/>
              <a:gd name="csY6" fmla="*/ 0 h 404053"/>
              <a:gd name="csX0" fmla="*/ 1140562 w 1140562"/>
              <a:gd name="csY0" fmla="*/ 347996 h 404053"/>
              <a:gd name="csX1" fmla="*/ 611262 w 1140562"/>
              <a:gd name="csY1" fmla="*/ 347996 h 404053"/>
              <a:gd name="csX2" fmla="*/ 570300 w 1140562"/>
              <a:gd name="csY2" fmla="*/ 404053 h 404053"/>
              <a:gd name="csX3" fmla="*/ 529339 w 1140562"/>
              <a:gd name="csY3" fmla="*/ 347996 h 404053"/>
              <a:gd name="csX4" fmla="*/ 0 w 1140562"/>
              <a:gd name="csY4" fmla="*/ 347996 h 404053"/>
              <a:gd name="csX5" fmla="*/ 0 w 1140562"/>
              <a:gd name="csY5" fmla="*/ 0 h 404053"/>
              <a:gd name="csX0" fmla="*/ 1140562 w 1140562"/>
              <a:gd name="csY0" fmla="*/ 0 h 56057"/>
              <a:gd name="csX1" fmla="*/ 611262 w 1140562"/>
              <a:gd name="csY1" fmla="*/ 0 h 56057"/>
              <a:gd name="csX2" fmla="*/ 570300 w 1140562"/>
              <a:gd name="csY2" fmla="*/ 56057 h 56057"/>
              <a:gd name="csX3" fmla="*/ 529339 w 1140562"/>
              <a:gd name="csY3" fmla="*/ 0 h 56057"/>
              <a:gd name="csX4" fmla="*/ 0 w 1140562"/>
              <a:gd name="csY4" fmla="*/ 0 h 56057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0 w 1140562"/>
              <a:gd name="csY5" fmla="*/ 2244 h 58301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337026 w 1140562"/>
              <a:gd name="csY5" fmla="*/ 1 h 58301"/>
              <a:gd name="csX6" fmla="*/ 0 w 1140562"/>
              <a:gd name="csY6" fmla="*/ 2244 h 58301"/>
              <a:gd name="csX0" fmla="*/ 803536 w 803536"/>
              <a:gd name="csY0" fmla="*/ 2244 h 58301"/>
              <a:gd name="csX1" fmla="*/ 498463 w 803536"/>
              <a:gd name="csY1" fmla="*/ 0 h 58301"/>
              <a:gd name="csX2" fmla="*/ 274236 w 803536"/>
              <a:gd name="csY2" fmla="*/ 2244 h 58301"/>
              <a:gd name="csX3" fmla="*/ 233274 w 803536"/>
              <a:gd name="csY3" fmla="*/ 58301 h 58301"/>
              <a:gd name="csX4" fmla="*/ 192313 w 803536"/>
              <a:gd name="csY4" fmla="*/ 2244 h 58301"/>
              <a:gd name="csX5" fmla="*/ 0 w 803536"/>
              <a:gd name="csY5" fmla="*/ 1 h 58301"/>
              <a:gd name="csX0" fmla="*/ 498463 w 498463"/>
              <a:gd name="csY0" fmla="*/ 0 h 58301"/>
              <a:gd name="csX1" fmla="*/ 274236 w 498463"/>
              <a:gd name="csY1" fmla="*/ 2244 h 58301"/>
              <a:gd name="csX2" fmla="*/ 233274 w 498463"/>
              <a:gd name="csY2" fmla="*/ 58301 h 58301"/>
              <a:gd name="csX3" fmla="*/ 192313 w 498463"/>
              <a:gd name="csY3" fmla="*/ 2244 h 58301"/>
              <a:gd name="csX4" fmla="*/ 0 w 498463"/>
              <a:gd name="csY4" fmla="*/ 1 h 58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8463" h="58301">
                <a:moveTo>
                  <a:pt x="498463" y="0"/>
                </a:moveTo>
                <a:lnTo>
                  <a:pt x="274236" y="2244"/>
                </a:lnTo>
                <a:lnTo>
                  <a:pt x="233274" y="58301"/>
                </a:lnTo>
                <a:lnTo>
                  <a:pt x="192313" y="2244"/>
                </a:lnTo>
                <a:lnTo>
                  <a:pt x="0" y="1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9B39ADC0-3E88-8D9D-E3E2-11577DF3E389}"/>
              </a:ext>
            </a:extLst>
          </p:cNvPr>
          <p:cNvSpPr txBox="1"/>
          <p:nvPr/>
        </p:nvSpPr>
        <p:spPr>
          <a:xfrm>
            <a:off x="2508682" y="4065352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lIns="36000" tIns="0" rIns="0" bIns="0" anchor="ctr">
            <a:noAutofit/>
          </a:bodyPr>
          <a:lstStyle/>
          <a:p>
            <a:pPr>
              <a:buNone/>
            </a:pPr>
            <a:r>
              <a:rPr lang="fr-FR" sz="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F94EFCB2-E741-BC9A-D123-C8165322FCE5}"/>
              </a:ext>
            </a:extLst>
          </p:cNvPr>
          <p:cNvSpPr txBox="1"/>
          <p:nvPr/>
        </p:nvSpPr>
        <p:spPr>
          <a:xfrm>
            <a:off x="5381322" y="4087054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lIns="36000" tIns="0" rIns="0" bIns="0" anchor="ctr">
            <a:noAutofit/>
          </a:bodyPr>
          <a:lstStyle/>
          <a:p>
            <a:pPr>
              <a:buNone/>
            </a:pPr>
            <a:r>
              <a:rPr lang="fr-FR" sz="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8AB40A1B-E943-BCD7-4690-624B41195905}"/>
              </a:ext>
            </a:extLst>
          </p:cNvPr>
          <p:cNvSpPr txBox="1"/>
          <p:nvPr/>
        </p:nvSpPr>
        <p:spPr>
          <a:xfrm>
            <a:off x="3802769" y="4588813"/>
            <a:ext cx="360000" cy="360000"/>
          </a:xfrm>
          <a:prstGeom prst="ellipse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wrap="square" lIns="36000" tIns="0" rIns="0" bIns="0" anchor="ctr">
            <a:noAutofit/>
          </a:bodyPr>
          <a:lstStyle/>
          <a:p>
            <a:pPr>
              <a:buNone/>
            </a:pPr>
            <a:r>
              <a:rPr lang="fr-FR" sz="7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Oui</a:t>
            </a:r>
          </a:p>
        </p:txBody>
      </p:sp>
      <p:sp>
        <p:nvSpPr>
          <p:cNvPr id="89" name="ZoneTexte 88">
            <a:extLst>
              <a:ext uri="{FF2B5EF4-FFF2-40B4-BE49-F238E27FC236}">
                <a16:creationId xmlns:a16="http://schemas.microsoft.com/office/drawing/2014/main" id="{79153E7E-0E50-B590-FC11-55E5081FF11D}"/>
              </a:ext>
            </a:extLst>
          </p:cNvPr>
          <p:cNvSpPr txBox="1"/>
          <p:nvPr/>
        </p:nvSpPr>
        <p:spPr>
          <a:xfrm rot="16200000">
            <a:off x="-1607137" y="4304538"/>
            <a:ext cx="4275765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fr-FR" sz="15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ANALYSE DE LA DEMANDE</a:t>
            </a:r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12A80095-0984-712E-26C6-4BE56A92DED6}"/>
              </a:ext>
            </a:extLst>
          </p:cNvPr>
          <p:cNvSpPr txBox="1"/>
          <p:nvPr/>
        </p:nvSpPr>
        <p:spPr>
          <a:xfrm rot="16200000">
            <a:off x="-826102" y="8421204"/>
            <a:ext cx="271369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fr-FR" sz="15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DELIVRANCE &amp; CONSEILS</a:t>
            </a:r>
          </a:p>
        </p:txBody>
      </p:sp>
      <p:cxnSp>
        <p:nvCxnSpPr>
          <p:cNvPr id="96" name="Connecteur droit 95">
            <a:extLst>
              <a:ext uri="{FF2B5EF4-FFF2-40B4-BE49-F238E27FC236}">
                <a16:creationId xmlns:a16="http://schemas.microsoft.com/office/drawing/2014/main" id="{71133B70-7162-AE93-77BC-5C5F2FFC439F}"/>
              </a:ext>
            </a:extLst>
          </p:cNvPr>
          <p:cNvCxnSpPr/>
          <p:nvPr/>
        </p:nvCxnSpPr>
        <p:spPr>
          <a:xfrm>
            <a:off x="692328" y="7225938"/>
            <a:ext cx="0" cy="2608605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Connecteur droit 98">
            <a:extLst>
              <a:ext uri="{FF2B5EF4-FFF2-40B4-BE49-F238E27FC236}">
                <a16:creationId xmlns:a16="http://schemas.microsoft.com/office/drawing/2014/main" id="{BD278DEC-8D33-4C61-2975-95371FFE4023}"/>
              </a:ext>
            </a:extLst>
          </p:cNvPr>
          <p:cNvCxnSpPr>
            <a:cxnSpLocks/>
          </p:cNvCxnSpPr>
          <p:nvPr/>
        </p:nvCxnSpPr>
        <p:spPr>
          <a:xfrm>
            <a:off x="692328" y="2324100"/>
            <a:ext cx="0" cy="4475143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ZoneTexte 127">
            <a:extLst>
              <a:ext uri="{FF2B5EF4-FFF2-40B4-BE49-F238E27FC236}">
                <a16:creationId xmlns:a16="http://schemas.microsoft.com/office/drawing/2014/main" id="{405CEECB-3802-F827-5174-81A0D5442003}"/>
              </a:ext>
            </a:extLst>
          </p:cNvPr>
          <p:cNvSpPr txBox="1"/>
          <p:nvPr/>
        </p:nvSpPr>
        <p:spPr>
          <a:xfrm>
            <a:off x="886741" y="1834527"/>
            <a:ext cx="378264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000" b="1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DEMANDE DE CONSEIL</a:t>
            </a:r>
            <a:endParaRPr lang="fr-FR" sz="1000" dirty="0">
              <a:solidFill>
                <a:schemeClr val="bg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ZoneTexte 128">
            <a:extLst>
              <a:ext uri="{FF2B5EF4-FFF2-40B4-BE49-F238E27FC236}">
                <a16:creationId xmlns:a16="http://schemas.microsoft.com/office/drawing/2014/main" id="{4F814785-05E6-DF26-613F-F0314D36EF9E}"/>
              </a:ext>
            </a:extLst>
          </p:cNvPr>
          <p:cNvSpPr txBox="1"/>
          <p:nvPr/>
        </p:nvSpPr>
        <p:spPr>
          <a:xfrm>
            <a:off x="5083602" y="1834527"/>
            <a:ext cx="2139911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000" b="1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Demande de Médicament</a:t>
            </a:r>
            <a:endParaRPr lang="fr-FR" sz="1000" dirty="0">
              <a:solidFill>
                <a:schemeClr val="bg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Forme libre 129">
            <a:extLst>
              <a:ext uri="{FF2B5EF4-FFF2-40B4-BE49-F238E27FC236}">
                <a16:creationId xmlns:a16="http://schemas.microsoft.com/office/drawing/2014/main" id="{90709288-6013-2A27-3B17-90A4E4199435}"/>
              </a:ext>
            </a:extLst>
          </p:cNvPr>
          <p:cNvSpPr/>
          <p:nvPr/>
        </p:nvSpPr>
        <p:spPr>
          <a:xfrm flipV="1">
            <a:off x="939799" y="2083031"/>
            <a:ext cx="6303179" cy="60405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ZoneTexte 130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3094768" y="5726196"/>
            <a:ext cx="1928882" cy="133554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ts val="980"/>
              </a:lnSpc>
            </a:pPr>
            <a:endParaRPr lang="fr-FR" sz="10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980"/>
              </a:lnSpc>
            </a:pPr>
            <a:r>
              <a:rPr lang="fr-FR" sz="10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risques </a:t>
            </a:r>
          </a:p>
          <a:p>
            <a:pPr algn="ctr">
              <a:lnSpc>
                <a:spcPts val="980"/>
              </a:lnSpc>
            </a:pP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(traitements en cours) </a:t>
            </a:r>
          </a:p>
          <a:p>
            <a:pPr algn="ctr">
              <a:lnSpc>
                <a:spcPts val="980"/>
              </a:lnSpc>
            </a:pP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Prévention des risques </a:t>
            </a:r>
          </a:p>
          <a:p>
            <a:pPr algn="ctr">
              <a:lnSpc>
                <a:spcPts val="980"/>
              </a:lnSpc>
            </a:pP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iatrogéniques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5278251" y="5726196"/>
            <a:ext cx="1964726" cy="133554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t">
            <a:noAutofit/>
          </a:bodyPr>
          <a:lstStyle/>
          <a:p>
            <a:pPr algn="ctr">
              <a:lnSpc>
                <a:spcPts val="980"/>
              </a:lnSpc>
            </a:pPr>
            <a:endParaRPr lang="fr-FR" sz="1000" b="1" dirty="0" smtClean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980"/>
              </a:lnSpc>
            </a:pPr>
            <a:r>
              <a:rPr lang="fr-FR" sz="10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</a:t>
            </a: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risques </a:t>
            </a:r>
          </a:p>
          <a:p>
            <a:pPr algn="ctr">
              <a:lnSpc>
                <a:spcPts val="980"/>
              </a:lnSpc>
            </a:pP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(état </a:t>
            </a: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physiopathologique et antécédents) </a:t>
            </a:r>
          </a:p>
          <a:p>
            <a:pPr algn="ctr">
              <a:lnSpc>
                <a:spcPts val="980"/>
              </a:lnSpc>
            </a:pP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Prévention des contre-indications &amp; des allergies</a:t>
            </a:r>
          </a:p>
        </p:txBody>
      </p:sp>
      <p:sp>
        <p:nvSpPr>
          <p:cNvPr id="133" name="ZoneTexte 132">
            <a:extLst>
              <a:ext uri="{FF2B5EF4-FFF2-40B4-BE49-F238E27FC236}">
                <a16:creationId xmlns:a16="http://schemas.microsoft.com/office/drawing/2014/main" id="{A2B623D7-7E75-0E02-B4E8-D7C100A02390}"/>
              </a:ext>
            </a:extLst>
          </p:cNvPr>
          <p:cNvSpPr txBox="1"/>
          <p:nvPr/>
        </p:nvSpPr>
        <p:spPr>
          <a:xfrm>
            <a:off x="7050173" y="2156504"/>
            <a:ext cx="360000" cy="360000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square" lIns="36000" tIns="0" rIns="0" bIns="0" anchor="ctr">
            <a:noAutofit/>
          </a:bodyPr>
          <a:lstStyle/>
          <a:p>
            <a:pPr>
              <a:buNone/>
            </a:pPr>
            <a:r>
              <a:rPr lang="fr-FR" sz="7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br>
              <a:rPr lang="fr-FR" sz="7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7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 ?</a:t>
            </a:r>
            <a:endParaRPr lang="fr-FR" sz="7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ZoneTexte 134">
            <a:extLst>
              <a:ext uri="{FF2B5EF4-FFF2-40B4-BE49-F238E27FC236}">
                <a16:creationId xmlns:a16="http://schemas.microsoft.com/office/drawing/2014/main" id="{6106EA8E-09DD-1E18-ED3C-FE53BE06FEC9}"/>
              </a:ext>
            </a:extLst>
          </p:cNvPr>
          <p:cNvSpPr txBox="1">
            <a:spLocks noChangeAspect="1"/>
          </p:cNvSpPr>
          <p:nvPr/>
        </p:nvSpPr>
        <p:spPr>
          <a:xfrm>
            <a:off x="1513840" y="6593843"/>
            <a:ext cx="863922" cy="457736"/>
          </a:xfrm>
          <a:custGeom>
            <a:avLst/>
            <a:gdLst>
              <a:gd name="csX0" fmla="*/ 504000 w 1008000"/>
              <a:gd name="csY0" fmla="*/ 0 h 542861"/>
              <a:gd name="csX1" fmla="*/ 1008000 w 1008000"/>
              <a:gd name="csY1" fmla="*/ 504000 h 542861"/>
              <a:gd name="csX2" fmla="*/ 1004083 w 1008000"/>
              <a:gd name="csY2" fmla="*/ 542861 h 542861"/>
              <a:gd name="csX3" fmla="*/ 3918 w 1008000"/>
              <a:gd name="csY3" fmla="*/ 542861 h 542861"/>
              <a:gd name="csX4" fmla="*/ 0 w 1008000"/>
              <a:gd name="csY4" fmla="*/ 504000 h 542861"/>
              <a:gd name="csX5" fmla="*/ 504000 w 1008000"/>
              <a:gd name="csY5" fmla="*/ 0 h 5428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1008000" h="542861">
                <a:moveTo>
                  <a:pt x="504000" y="0"/>
                </a:moveTo>
                <a:cubicBezTo>
                  <a:pt x="782352" y="0"/>
                  <a:pt x="1008000" y="225648"/>
                  <a:pt x="1008000" y="504000"/>
                </a:cubicBezTo>
                <a:lnTo>
                  <a:pt x="1004083" y="542861"/>
                </a:lnTo>
                <a:lnTo>
                  <a:pt x="3918" y="542861"/>
                </a:lnTo>
                <a:lnTo>
                  <a:pt x="0" y="504000"/>
                </a:lnTo>
                <a:cubicBezTo>
                  <a:pt x="0" y="225648"/>
                  <a:pt x="225648" y="0"/>
                  <a:pt x="50400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square" lIns="36000" tIns="0" rIns="0" bIns="0" anchor="t">
            <a:noAutofit/>
          </a:bodyPr>
          <a:lstStyle/>
          <a:p>
            <a:pPr algn="ctr">
              <a:buNone/>
            </a:pPr>
            <a:r>
              <a:rPr lang="fr-FR" sz="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Qu’avez-vous</a:t>
            </a:r>
            <a:r>
              <a:rPr lang="fr-FR" sz="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déjà pris ?</a:t>
            </a:r>
          </a:p>
        </p:txBody>
      </p:sp>
      <p:sp>
        <p:nvSpPr>
          <p:cNvPr id="136" name="ZoneTexte 135">
            <a:extLst>
              <a:ext uri="{FF2B5EF4-FFF2-40B4-BE49-F238E27FC236}">
                <a16:creationId xmlns:a16="http://schemas.microsoft.com/office/drawing/2014/main" id="{6106EA8E-09DD-1E18-ED3C-FE53BE06FEC9}"/>
              </a:ext>
            </a:extLst>
          </p:cNvPr>
          <p:cNvSpPr txBox="1">
            <a:spLocks noChangeAspect="1"/>
          </p:cNvSpPr>
          <p:nvPr/>
        </p:nvSpPr>
        <p:spPr>
          <a:xfrm>
            <a:off x="3478769" y="6510662"/>
            <a:ext cx="1008000" cy="541510"/>
          </a:xfrm>
          <a:custGeom>
            <a:avLst/>
            <a:gdLst>
              <a:gd name="csX0" fmla="*/ 504000 w 1008000"/>
              <a:gd name="csY0" fmla="*/ 0 h 542861"/>
              <a:gd name="csX1" fmla="*/ 1008000 w 1008000"/>
              <a:gd name="csY1" fmla="*/ 504000 h 542861"/>
              <a:gd name="csX2" fmla="*/ 1004083 w 1008000"/>
              <a:gd name="csY2" fmla="*/ 542861 h 542861"/>
              <a:gd name="csX3" fmla="*/ 3918 w 1008000"/>
              <a:gd name="csY3" fmla="*/ 542861 h 542861"/>
              <a:gd name="csX4" fmla="*/ 0 w 1008000"/>
              <a:gd name="csY4" fmla="*/ 504000 h 542861"/>
              <a:gd name="csX5" fmla="*/ 504000 w 1008000"/>
              <a:gd name="csY5" fmla="*/ 0 h 5428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1008000" h="542861">
                <a:moveTo>
                  <a:pt x="504000" y="0"/>
                </a:moveTo>
                <a:cubicBezTo>
                  <a:pt x="782352" y="0"/>
                  <a:pt x="1008000" y="225648"/>
                  <a:pt x="1008000" y="504000"/>
                </a:cubicBezTo>
                <a:lnTo>
                  <a:pt x="1004083" y="542861"/>
                </a:lnTo>
                <a:lnTo>
                  <a:pt x="3918" y="542861"/>
                </a:lnTo>
                <a:lnTo>
                  <a:pt x="0" y="504000"/>
                </a:lnTo>
                <a:cubicBezTo>
                  <a:pt x="0" y="225648"/>
                  <a:pt x="225648" y="0"/>
                  <a:pt x="50400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square" lIns="36000" tIns="0" rIns="0" bIns="0" anchor="t">
            <a:noAutofit/>
          </a:bodyPr>
          <a:lstStyle>
            <a:defPPr>
              <a:defRPr lang="en-US"/>
            </a:defPPr>
            <a:lvl1pPr algn="ctr">
              <a:buNone/>
              <a:defRPr sz="800" b="1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Avez-vous </a:t>
            </a:r>
          </a:p>
          <a:p>
            <a:r>
              <a:rPr lang="fr-FR" dirty="0"/>
              <a:t>des traitements </a:t>
            </a:r>
            <a:br>
              <a:rPr lang="fr-FR" dirty="0"/>
            </a:br>
            <a:r>
              <a:rPr lang="fr-FR" dirty="0"/>
              <a:t>en cours ?</a:t>
            </a:r>
          </a:p>
        </p:txBody>
      </p:sp>
      <p:sp>
        <p:nvSpPr>
          <p:cNvPr id="137" name="ZoneTexte 136">
            <a:extLst>
              <a:ext uri="{FF2B5EF4-FFF2-40B4-BE49-F238E27FC236}">
                <a16:creationId xmlns:a16="http://schemas.microsoft.com/office/drawing/2014/main" id="{6106EA8E-09DD-1E18-ED3C-FE53BE06FEC9}"/>
              </a:ext>
            </a:extLst>
          </p:cNvPr>
          <p:cNvSpPr txBox="1">
            <a:spLocks noChangeAspect="1"/>
          </p:cNvSpPr>
          <p:nvPr/>
        </p:nvSpPr>
        <p:spPr>
          <a:xfrm>
            <a:off x="5729512" y="6510068"/>
            <a:ext cx="1057367" cy="541510"/>
          </a:xfrm>
          <a:custGeom>
            <a:avLst/>
            <a:gdLst>
              <a:gd name="csX0" fmla="*/ 504000 w 1008000"/>
              <a:gd name="csY0" fmla="*/ 0 h 542861"/>
              <a:gd name="csX1" fmla="*/ 1008000 w 1008000"/>
              <a:gd name="csY1" fmla="*/ 504000 h 542861"/>
              <a:gd name="csX2" fmla="*/ 1004083 w 1008000"/>
              <a:gd name="csY2" fmla="*/ 542861 h 542861"/>
              <a:gd name="csX3" fmla="*/ 3918 w 1008000"/>
              <a:gd name="csY3" fmla="*/ 542861 h 542861"/>
              <a:gd name="csX4" fmla="*/ 0 w 1008000"/>
              <a:gd name="csY4" fmla="*/ 504000 h 542861"/>
              <a:gd name="csX5" fmla="*/ 504000 w 1008000"/>
              <a:gd name="csY5" fmla="*/ 0 h 54286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1008000" h="542861">
                <a:moveTo>
                  <a:pt x="504000" y="0"/>
                </a:moveTo>
                <a:cubicBezTo>
                  <a:pt x="782352" y="0"/>
                  <a:pt x="1008000" y="225648"/>
                  <a:pt x="1008000" y="504000"/>
                </a:cubicBezTo>
                <a:lnTo>
                  <a:pt x="1004083" y="542861"/>
                </a:lnTo>
                <a:lnTo>
                  <a:pt x="3918" y="542861"/>
                </a:lnTo>
                <a:lnTo>
                  <a:pt x="0" y="504000"/>
                </a:lnTo>
                <a:cubicBezTo>
                  <a:pt x="0" y="225648"/>
                  <a:pt x="225648" y="0"/>
                  <a:pt x="504000" y="0"/>
                </a:cubicBez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square" lIns="36000" tIns="0" rIns="0" bIns="0" anchor="t">
            <a:noAutofit/>
          </a:bodyPr>
          <a:lstStyle>
            <a:defPPr>
              <a:defRPr lang="en-US"/>
            </a:defPPr>
            <a:lvl1pPr algn="ctr">
              <a:buNone/>
              <a:defRPr sz="800" b="1"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>Avez-vous </a:t>
            </a:r>
          </a:p>
          <a:p>
            <a:r>
              <a:rPr lang="fr-FR" dirty="0"/>
              <a:t>des allergies / des contre-indications ?</a:t>
            </a: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939798" y="7446469"/>
            <a:ext cx="6303179" cy="368185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algn="ctr">
              <a:lnSpc>
                <a:spcPts val="880"/>
              </a:lnSpc>
            </a:pPr>
            <a:r>
              <a:rPr lang="fr-FR" sz="1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Préconisation d’un traitement </a:t>
            </a:r>
          </a:p>
          <a:p>
            <a:pPr algn="ctr">
              <a:lnSpc>
                <a:spcPts val="880"/>
              </a:lnSpc>
            </a:pPr>
            <a:r>
              <a:rPr lang="fr-F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adapté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aux symptômes &amp; </a:t>
            </a:r>
            <a:r>
              <a:rPr lang="fr-FR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compatible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 avec les risques identifiés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CCB1AB16-E029-3250-6D06-62796188F96E}"/>
              </a:ext>
            </a:extLst>
          </p:cNvPr>
          <p:cNvSpPr txBox="1"/>
          <p:nvPr/>
        </p:nvSpPr>
        <p:spPr>
          <a:xfrm>
            <a:off x="3915614" y="5611680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0" name="ZoneTexte 139">
            <a:extLst>
              <a:ext uri="{FF2B5EF4-FFF2-40B4-BE49-F238E27FC236}">
                <a16:creationId xmlns:a16="http://schemas.microsoft.com/office/drawing/2014/main" id="{F9AB7693-5DA0-7C1C-D286-3AA1B409AC04}"/>
              </a:ext>
            </a:extLst>
          </p:cNvPr>
          <p:cNvSpPr txBox="1"/>
          <p:nvPr/>
        </p:nvSpPr>
        <p:spPr>
          <a:xfrm>
            <a:off x="1761631" y="5613395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41" name="ZoneTexte 140">
            <a:extLst>
              <a:ext uri="{FF2B5EF4-FFF2-40B4-BE49-F238E27FC236}">
                <a16:creationId xmlns:a16="http://schemas.microsoft.com/office/drawing/2014/main" id="{919C9FD0-AA00-22FD-1C06-71833ED6EDB5}"/>
              </a:ext>
            </a:extLst>
          </p:cNvPr>
          <p:cNvSpPr txBox="1"/>
          <p:nvPr/>
        </p:nvSpPr>
        <p:spPr>
          <a:xfrm>
            <a:off x="6125513" y="5617136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2" name="ZoneTexte 141">
            <a:extLst>
              <a:ext uri="{FF2B5EF4-FFF2-40B4-BE49-F238E27FC236}">
                <a16:creationId xmlns:a16="http://schemas.microsoft.com/office/drawing/2014/main" id="{06B71021-3B71-A6A2-8EB8-6A7A082943B4}"/>
              </a:ext>
            </a:extLst>
          </p:cNvPr>
          <p:cNvSpPr txBox="1"/>
          <p:nvPr/>
        </p:nvSpPr>
        <p:spPr>
          <a:xfrm>
            <a:off x="3874768" y="7263609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43" name="ZoneTexte 142">
            <a:extLst>
              <a:ext uri="{FF2B5EF4-FFF2-40B4-BE49-F238E27FC236}">
                <a16:creationId xmlns:a16="http://schemas.microsoft.com/office/drawing/2014/main" id="{9EAB6879-CD78-B58C-A8A1-01935E2B88E6}"/>
              </a:ext>
            </a:extLst>
          </p:cNvPr>
          <p:cNvSpPr txBox="1"/>
          <p:nvPr/>
        </p:nvSpPr>
        <p:spPr>
          <a:xfrm>
            <a:off x="5453322" y="8019197"/>
            <a:ext cx="216000" cy="216000"/>
          </a:xfrm>
          <a:prstGeom prst="ellipse">
            <a:avLst/>
          </a:prstGeom>
          <a:solidFill>
            <a:schemeClr val="bg1"/>
          </a:solidFill>
          <a:ln w="3175">
            <a:solidFill>
              <a:schemeClr val="bg2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fr-FR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44" name="Forme libre 143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952601" y="7143199"/>
            <a:ext cx="6290376" cy="45719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Forme libre 144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939797" y="7920675"/>
            <a:ext cx="2538971" cy="61724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Forme libre 145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3908384" y="9331237"/>
            <a:ext cx="3315129" cy="64525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Forme libre 146">
            <a:extLst>
              <a:ext uri="{FF2B5EF4-FFF2-40B4-BE49-F238E27FC236}">
                <a16:creationId xmlns:a16="http://schemas.microsoft.com/office/drawing/2014/main" id="{E8A49952-F004-146A-0FD4-D0C4151A7678}"/>
              </a:ext>
            </a:extLst>
          </p:cNvPr>
          <p:cNvSpPr/>
          <p:nvPr/>
        </p:nvSpPr>
        <p:spPr>
          <a:xfrm rot="16200000">
            <a:off x="3141964" y="8619043"/>
            <a:ext cx="1079433" cy="91020"/>
          </a:xfrm>
          <a:custGeom>
            <a:avLst/>
            <a:gdLst>
              <a:gd name="csX0" fmla="*/ 0 w 1140562"/>
              <a:gd name="csY0" fmla="*/ 0 h 404053"/>
              <a:gd name="csX1" fmla="*/ 1140562 w 1140562"/>
              <a:gd name="csY1" fmla="*/ 0 h 404053"/>
              <a:gd name="csX2" fmla="*/ 1140562 w 1140562"/>
              <a:gd name="csY2" fmla="*/ 347996 h 404053"/>
              <a:gd name="csX3" fmla="*/ 611262 w 1140562"/>
              <a:gd name="csY3" fmla="*/ 347996 h 404053"/>
              <a:gd name="csX4" fmla="*/ 570300 w 1140562"/>
              <a:gd name="csY4" fmla="*/ 404053 h 404053"/>
              <a:gd name="csX5" fmla="*/ 529339 w 1140562"/>
              <a:gd name="csY5" fmla="*/ 347996 h 404053"/>
              <a:gd name="csX6" fmla="*/ 0 w 1140562"/>
              <a:gd name="csY6" fmla="*/ 347996 h 404053"/>
              <a:gd name="csX0" fmla="*/ 1140562 w 1232002"/>
              <a:gd name="csY0" fmla="*/ 0 h 404053"/>
              <a:gd name="csX1" fmla="*/ 1140562 w 1232002"/>
              <a:gd name="csY1" fmla="*/ 347996 h 404053"/>
              <a:gd name="csX2" fmla="*/ 611262 w 1232002"/>
              <a:gd name="csY2" fmla="*/ 347996 h 404053"/>
              <a:gd name="csX3" fmla="*/ 570300 w 1232002"/>
              <a:gd name="csY3" fmla="*/ 404053 h 404053"/>
              <a:gd name="csX4" fmla="*/ 529339 w 1232002"/>
              <a:gd name="csY4" fmla="*/ 347996 h 404053"/>
              <a:gd name="csX5" fmla="*/ 0 w 1232002"/>
              <a:gd name="csY5" fmla="*/ 347996 h 404053"/>
              <a:gd name="csX6" fmla="*/ 0 w 1232002"/>
              <a:gd name="csY6" fmla="*/ 0 h 404053"/>
              <a:gd name="csX7" fmla="*/ 1232002 w 1232002"/>
              <a:gd name="csY7" fmla="*/ 91440 h 404053"/>
              <a:gd name="csX0" fmla="*/ 1140562 w 1140562"/>
              <a:gd name="csY0" fmla="*/ 0 h 404053"/>
              <a:gd name="csX1" fmla="*/ 1140562 w 1140562"/>
              <a:gd name="csY1" fmla="*/ 347996 h 404053"/>
              <a:gd name="csX2" fmla="*/ 611262 w 1140562"/>
              <a:gd name="csY2" fmla="*/ 347996 h 404053"/>
              <a:gd name="csX3" fmla="*/ 570300 w 1140562"/>
              <a:gd name="csY3" fmla="*/ 404053 h 404053"/>
              <a:gd name="csX4" fmla="*/ 529339 w 1140562"/>
              <a:gd name="csY4" fmla="*/ 347996 h 404053"/>
              <a:gd name="csX5" fmla="*/ 0 w 1140562"/>
              <a:gd name="csY5" fmla="*/ 347996 h 404053"/>
              <a:gd name="csX6" fmla="*/ 0 w 1140562"/>
              <a:gd name="csY6" fmla="*/ 0 h 404053"/>
              <a:gd name="csX0" fmla="*/ 1140562 w 1140562"/>
              <a:gd name="csY0" fmla="*/ 347996 h 404053"/>
              <a:gd name="csX1" fmla="*/ 611262 w 1140562"/>
              <a:gd name="csY1" fmla="*/ 347996 h 404053"/>
              <a:gd name="csX2" fmla="*/ 570300 w 1140562"/>
              <a:gd name="csY2" fmla="*/ 404053 h 404053"/>
              <a:gd name="csX3" fmla="*/ 529339 w 1140562"/>
              <a:gd name="csY3" fmla="*/ 347996 h 404053"/>
              <a:gd name="csX4" fmla="*/ 0 w 1140562"/>
              <a:gd name="csY4" fmla="*/ 347996 h 404053"/>
              <a:gd name="csX5" fmla="*/ 0 w 1140562"/>
              <a:gd name="csY5" fmla="*/ 0 h 404053"/>
              <a:gd name="csX0" fmla="*/ 1140562 w 1140562"/>
              <a:gd name="csY0" fmla="*/ 0 h 56057"/>
              <a:gd name="csX1" fmla="*/ 611262 w 1140562"/>
              <a:gd name="csY1" fmla="*/ 0 h 56057"/>
              <a:gd name="csX2" fmla="*/ 570300 w 1140562"/>
              <a:gd name="csY2" fmla="*/ 56057 h 56057"/>
              <a:gd name="csX3" fmla="*/ 529339 w 1140562"/>
              <a:gd name="csY3" fmla="*/ 0 h 56057"/>
              <a:gd name="csX4" fmla="*/ 0 w 1140562"/>
              <a:gd name="csY4" fmla="*/ 0 h 56057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0 w 1140562"/>
              <a:gd name="csY5" fmla="*/ 2244 h 58301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337026 w 1140562"/>
              <a:gd name="csY5" fmla="*/ 1 h 58301"/>
              <a:gd name="csX6" fmla="*/ 0 w 1140562"/>
              <a:gd name="csY6" fmla="*/ 2244 h 58301"/>
              <a:gd name="csX0" fmla="*/ 803536 w 803536"/>
              <a:gd name="csY0" fmla="*/ 2244 h 58301"/>
              <a:gd name="csX1" fmla="*/ 498463 w 803536"/>
              <a:gd name="csY1" fmla="*/ 0 h 58301"/>
              <a:gd name="csX2" fmla="*/ 274236 w 803536"/>
              <a:gd name="csY2" fmla="*/ 2244 h 58301"/>
              <a:gd name="csX3" fmla="*/ 233274 w 803536"/>
              <a:gd name="csY3" fmla="*/ 58301 h 58301"/>
              <a:gd name="csX4" fmla="*/ 192313 w 803536"/>
              <a:gd name="csY4" fmla="*/ 2244 h 58301"/>
              <a:gd name="csX5" fmla="*/ 0 w 803536"/>
              <a:gd name="csY5" fmla="*/ 1 h 58301"/>
              <a:gd name="csX0" fmla="*/ 498463 w 498463"/>
              <a:gd name="csY0" fmla="*/ 0 h 58301"/>
              <a:gd name="csX1" fmla="*/ 274236 w 498463"/>
              <a:gd name="csY1" fmla="*/ 2244 h 58301"/>
              <a:gd name="csX2" fmla="*/ 233274 w 498463"/>
              <a:gd name="csY2" fmla="*/ 58301 h 58301"/>
              <a:gd name="csX3" fmla="*/ 192313 w 498463"/>
              <a:gd name="csY3" fmla="*/ 2244 h 58301"/>
              <a:gd name="csX4" fmla="*/ 0 w 498463"/>
              <a:gd name="csY4" fmla="*/ 1 h 58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8463" h="58301">
                <a:moveTo>
                  <a:pt x="498463" y="0"/>
                </a:moveTo>
                <a:lnTo>
                  <a:pt x="274236" y="2244"/>
                </a:lnTo>
                <a:lnTo>
                  <a:pt x="233274" y="58301"/>
                </a:lnTo>
                <a:lnTo>
                  <a:pt x="192313" y="2244"/>
                </a:lnTo>
                <a:lnTo>
                  <a:pt x="0" y="1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Connecteur droit 8"/>
          <p:cNvCxnSpPr>
            <a:stCxn id="145" idx="0"/>
          </p:cNvCxnSpPr>
          <p:nvPr/>
        </p:nvCxnSpPr>
        <p:spPr>
          <a:xfrm>
            <a:off x="3478768" y="7922796"/>
            <a:ext cx="3805951" cy="2064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8" name="Forme libre 147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945580" y="5540693"/>
            <a:ext cx="1923102" cy="45719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Forme libre 148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3094768" y="5541685"/>
            <a:ext cx="1923102" cy="45719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Forme libre 149">
            <a:extLst>
              <a:ext uri="{FF2B5EF4-FFF2-40B4-BE49-F238E27FC236}">
                <a16:creationId xmlns:a16="http://schemas.microsoft.com/office/drawing/2014/main" id="{6E8FDA7F-7A6E-8058-DA6B-2B757B192546}"/>
              </a:ext>
            </a:extLst>
          </p:cNvPr>
          <p:cNvSpPr/>
          <p:nvPr/>
        </p:nvSpPr>
        <p:spPr>
          <a:xfrm flipV="1">
            <a:off x="5278251" y="5544400"/>
            <a:ext cx="1951922" cy="45719"/>
          </a:xfrm>
          <a:custGeom>
            <a:avLst/>
            <a:gdLst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0 w 6425586"/>
              <a:gd name="csY0" fmla="*/ 269206 h 360646"/>
              <a:gd name="csX1" fmla="*/ 6425586 w 6425586"/>
              <a:gd name="csY1" fmla="*/ 269206 h 360646"/>
              <a:gd name="csX2" fmla="*/ 6425586 w 6425586"/>
              <a:gd name="csY2" fmla="*/ 89521 h 360646"/>
              <a:gd name="csX3" fmla="*/ 3287279 w 6425586"/>
              <a:gd name="csY3" fmla="*/ 89521 h 360646"/>
              <a:gd name="csX4" fmla="*/ 3212793 w 6425586"/>
              <a:gd name="csY4" fmla="*/ 0 h 360646"/>
              <a:gd name="csX5" fmla="*/ 3138307 w 6425586"/>
              <a:gd name="csY5" fmla="*/ 89521 h 360646"/>
              <a:gd name="csX6" fmla="*/ 0 w 6425586"/>
              <a:gd name="csY6" fmla="*/ 89521 h 360646"/>
              <a:gd name="csX7" fmla="*/ 91440 w 6425586"/>
              <a:gd name="csY7" fmla="*/ 360646 h 360646"/>
              <a:gd name="csX0" fmla="*/ 0 w 6425586"/>
              <a:gd name="csY0" fmla="*/ 269206 h 269206"/>
              <a:gd name="csX1" fmla="*/ 6425586 w 6425586"/>
              <a:gd name="csY1" fmla="*/ 269206 h 269206"/>
              <a:gd name="csX2" fmla="*/ 6425586 w 6425586"/>
              <a:gd name="csY2" fmla="*/ 89521 h 269206"/>
              <a:gd name="csX3" fmla="*/ 3287279 w 6425586"/>
              <a:gd name="csY3" fmla="*/ 89521 h 269206"/>
              <a:gd name="csX4" fmla="*/ 3212793 w 6425586"/>
              <a:gd name="csY4" fmla="*/ 0 h 269206"/>
              <a:gd name="csX5" fmla="*/ 3138307 w 6425586"/>
              <a:gd name="csY5" fmla="*/ 89521 h 269206"/>
              <a:gd name="csX6" fmla="*/ 0 w 6425586"/>
              <a:gd name="csY6" fmla="*/ 89521 h 269206"/>
              <a:gd name="csX0" fmla="*/ 6425586 w 6425586"/>
              <a:gd name="csY0" fmla="*/ 269206 h 269206"/>
              <a:gd name="csX1" fmla="*/ 6425586 w 6425586"/>
              <a:gd name="csY1" fmla="*/ 89521 h 269206"/>
              <a:gd name="csX2" fmla="*/ 3287279 w 6425586"/>
              <a:gd name="csY2" fmla="*/ 89521 h 269206"/>
              <a:gd name="csX3" fmla="*/ 3212793 w 6425586"/>
              <a:gd name="csY3" fmla="*/ 0 h 269206"/>
              <a:gd name="csX4" fmla="*/ 3138307 w 6425586"/>
              <a:gd name="csY4" fmla="*/ 89521 h 269206"/>
              <a:gd name="csX5" fmla="*/ 0 w 6425586"/>
              <a:gd name="csY5" fmla="*/ 89521 h 269206"/>
              <a:gd name="csX0" fmla="*/ 6425586 w 6425586"/>
              <a:gd name="csY0" fmla="*/ 89521 h 89521"/>
              <a:gd name="csX1" fmla="*/ 3287279 w 6425586"/>
              <a:gd name="csY1" fmla="*/ 89521 h 89521"/>
              <a:gd name="csX2" fmla="*/ 3212793 w 6425586"/>
              <a:gd name="csY2" fmla="*/ 0 h 89521"/>
              <a:gd name="csX3" fmla="*/ 3138307 w 6425586"/>
              <a:gd name="csY3" fmla="*/ 89521 h 89521"/>
              <a:gd name="csX4" fmla="*/ 0 w 6425586"/>
              <a:gd name="csY4" fmla="*/ 89521 h 89521"/>
              <a:gd name="csX0" fmla="*/ 6425586 w 6425586"/>
              <a:gd name="csY0" fmla="*/ 89521 h 92387"/>
              <a:gd name="csX1" fmla="*/ 3287279 w 6425586"/>
              <a:gd name="csY1" fmla="*/ 89521 h 92387"/>
              <a:gd name="csX2" fmla="*/ 3212793 w 6425586"/>
              <a:gd name="csY2" fmla="*/ 0 h 92387"/>
              <a:gd name="csX3" fmla="*/ 3138307 w 6425586"/>
              <a:gd name="csY3" fmla="*/ 89521 h 92387"/>
              <a:gd name="csX4" fmla="*/ 371446 w 6425586"/>
              <a:gd name="csY4" fmla="*/ 92387 h 92387"/>
              <a:gd name="csX5" fmla="*/ 0 w 6425586"/>
              <a:gd name="csY5" fmla="*/ 89521 h 92387"/>
              <a:gd name="csX0" fmla="*/ 6054140 w 6054140"/>
              <a:gd name="csY0" fmla="*/ 89521 h 92387"/>
              <a:gd name="csX1" fmla="*/ 2915833 w 6054140"/>
              <a:gd name="csY1" fmla="*/ 89521 h 92387"/>
              <a:gd name="csX2" fmla="*/ 2841347 w 6054140"/>
              <a:gd name="csY2" fmla="*/ 0 h 92387"/>
              <a:gd name="csX3" fmla="*/ 2766861 w 6054140"/>
              <a:gd name="csY3" fmla="*/ 89521 h 92387"/>
              <a:gd name="csX4" fmla="*/ 0 w 6054140"/>
              <a:gd name="csY4" fmla="*/ 92387 h 92387"/>
              <a:gd name="csX0" fmla="*/ 6054140 w 6054140"/>
              <a:gd name="csY0" fmla="*/ 89521 h 92387"/>
              <a:gd name="csX1" fmla="*/ 5975350 w 6054140"/>
              <a:gd name="csY1" fmla="*/ 89212 h 92387"/>
              <a:gd name="csX2" fmla="*/ 2915833 w 6054140"/>
              <a:gd name="csY2" fmla="*/ 89521 h 92387"/>
              <a:gd name="csX3" fmla="*/ 2841347 w 6054140"/>
              <a:gd name="csY3" fmla="*/ 0 h 92387"/>
              <a:gd name="csX4" fmla="*/ 2766861 w 6054140"/>
              <a:gd name="csY4" fmla="*/ 89521 h 92387"/>
              <a:gd name="csX5" fmla="*/ 0 w 6054140"/>
              <a:gd name="csY5" fmla="*/ 92387 h 92387"/>
              <a:gd name="csX0" fmla="*/ 5975350 w 5975350"/>
              <a:gd name="csY0" fmla="*/ 89212 h 92387"/>
              <a:gd name="csX1" fmla="*/ 2915833 w 5975350"/>
              <a:gd name="csY1" fmla="*/ 89521 h 92387"/>
              <a:gd name="csX2" fmla="*/ 2841347 w 5975350"/>
              <a:gd name="csY2" fmla="*/ 0 h 92387"/>
              <a:gd name="csX3" fmla="*/ 2766861 w 5975350"/>
              <a:gd name="csY3" fmla="*/ 89521 h 92387"/>
              <a:gd name="csX4" fmla="*/ 0 w 5975350"/>
              <a:gd name="csY4" fmla="*/ 92387 h 92387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5975350" h="92387">
                <a:moveTo>
                  <a:pt x="5975350" y="89212"/>
                </a:moveTo>
                <a:lnTo>
                  <a:pt x="2915833" y="89521"/>
                </a:lnTo>
                <a:lnTo>
                  <a:pt x="2841347" y="0"/>
                </a:lnTo>
                <a:lnTo>
                  <a:pt x="2766861" y="89521"/>
                </a:lnTo>
                <a:lnTo>
                  <a:pt x="0" y="92387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51" name="Connecteur droit 150"/>
          <p:cNvCxnSpPr>
            <a:stCxn id="148" idx="0"/>
            <a:endCxn id="149" idx="4"/>
          </p:cNvCxnSpPr>
          <p:nvPr/>
        </p:nvCxnSpPr>
        <p:spPr>
          <a:xfrm flipV="1">
            <a:off x="2868682" y="5541685"/>
            <a:ext cx="226086" cy="579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/>
          <p:cNvCxnSpPr>
            <a:stCxn id="149" idx="0"/>
            <a:endCxn id="150" idx="4"/>
          </p:cNvCxnSpPr>
          <p:nvPr/>
        </p:nvCxnSpPr>
        <p:spPr>
          <a:xfrm>
            <a:off x="5017870" y="5543256"/>
            <a:ext cx="260381" cy="1144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 txBox="1">
            <a:spLocks/>
          </p:cNvSpPr>
          <p:nvPr/>
        </p:nvSpPr>
        <p:spPr>
          <a:xfrm>
            <a:off x="657656" y="10002721"/>
            <a:ext cx="3874364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Sous-theme</a:t>
            </a:r>
          </a:p>
          <a:p>
            <a:r>
              <a:rPr lang="fr-FR" b="0" dirty="0" smtClean="0"/>
              <a:t>1.2 Écoute et information de l’usager du système de santé</a:t>
            </a:r>
            <a:endParaRPr lang="fr-FR" b="0" dirty="0"/>
          </a:p>
          <a:p>
            <a:r>
              <a:rPr lang="fr-FR" b="0" dirty="0"/>
              <a:t>2.2 Dispensation de médicaments sans prescription et des autres produits </a:t>
            </a:r>
            <a:r>
              <a:rPr lang="fr-FR" sz="600" b="0" dirty="0"/>
              <a:t>(marchandises autorisées)</a:t>
            </a:r>
            <a:endParaRPr lang="en-US" sz="600" b="0" dirty="0"/>
          </a:p>
        </p:txBody>
      </p:sp>
      <p:sp>
        <p:nvSpPr>
          <p:cNvPr id="68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4614672" y="9991552"/>
            <a:ext cx="2682240" cy="409703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4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besoins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l’usager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système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santé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5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pharmaceutique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11 : Dispensation de medicaments sans prescription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A2B623D7-7E75-0E02-B4E8-D7C100A02390}"/>
              </a:ext>
            </a:extLst>
          </p:cNvPr>
          <p:cNvSpPr txBox="1"/>
          <p:nvPr/>
        </p:nvSpPr>
        <p:spPr>
          <a:xfrm>
            <a:off x="7025740" y="3058591"/>
            <a:ext cx="360000" cy="360000"/>
          </a:xfrm>
          <a:prstGeom prst="ellipse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 wrap="square" lIns="36000" tIns="0" rIns="0" bIns="0" anchor="ctr">
            <a:noAutofit/>
          </a:bodyPr>
          <a:lstStyle/>
          <a:p>
            <a:pPr>
              <a:buNone/>
            </a:pPr>
            <a:r>
              <a:rPr lang="fr-FR" sz="7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Pour </a:t>
            </a:r>
            <a:br>
              <a:rPr lang="fr-FR" sz="7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700" b="1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quoi</a:t>
            </a:r>
            <a:endParaRPr lang="fr-FR" sz="7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812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B0EB0-AD3B-C866-2814-31C4B3C5E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DD5E1-9C80-E60B-7B3E-E00628A6D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PROCÉDURE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0B98D-C35E-1BE7-D3C3-CAE18BD1F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r>
              <a:rPr lang="en-US" dirty="0"/>
              <a:t>/2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A451F5-2E7A-61AC-2D5A-B143875883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b="1" dirty="0"/>
              <a:t>P.02 </a:t>
            </a:r>
            <a:r>
              <a:rPr lang="fr-FR" dirty="0"/>
              <a:t>Dispensation d’un médicament sans ordonnance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76547D4-1EFE-2F55-F077-BB55E895FA3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Pharmacie :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3F833AC8-DDE9-6665-AF9B-353D4B93F0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b="0" dirty="0"/>
              <a:t>Personnaliser l’en-tête</a:t>
            </a:r>
          </a:p>
        </p:txBody>
      </p:sp>
      <p:sp>
        <p:nvSpPr>
          <p:cNvPr id="29" name="Espace réservé de la date 28">
            <a:extLst>
              <a:ext uri="{FF2B5EF4-FFF2-40B4-BE49-F238E27FC236}">
                <a16:creationId xmlns:a16="http://schemas.microsoft.com/office/drawing/2014/main" id="{0F868B09-AFAB-BA69-2090-C8045BD2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Version 3.20</a:t>
            </a:r>
            <a:r>
              <a:rPr lang="fr-FR" dirty="0">
                <a:solidFill>
                  <a:schemeClr val="tx1"/>
                </a:solidFill>
              </a:rPr>
              <a:t> /</a:t>
            </a:r>
            <a:r>
              <a:rPr lang="fr-FR" dirty="0"/>
              <a:t> Mars 2026</a:t>
            </a:r>
            <a:endParaRPr lang="en-US" dirty="0"/>
          </a:p>
        </p:txBody>
      </p:sp>
      <p:sp>
        <p:nvSpPr>
          <p:cNvPr id="8" name="Espace réservé du contenu 2">
            <a:extLst>
              <a:ext uri="{FF2B5EF4-FFF2-40B4-BE49-F238E27FC236}">
                <a16:creationId xmlns:a16="http://schemas.microsoft.com/office/drawing/2014/main" id="{F400EAED-EBEC-16FC-A539-B962E2D867DE}"/>
              </a:ext>
            </a:extLst>
          </p:cNvPr>
          <p:cNvSpPr txBox="1">
            <a:spLocks/>
          </p:cNvSpPr>
          <p:nvPr/>
        </p:nvSpPr>
        <p:spPr>
          <a:xfrm>
            <a:off x="720841" y="2165861"/>
            <a:ext cx="1402249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Légende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D0A21799-1FCA-5765-60B0-71ADFDEF8028}"/>
              </a:ext>
            </a:extLst>
          </p:cNvPr>
          <p:cNvGrpSpPr/>
          <p:nvPr/>
        </p:nvGrpSpPr>
        <p:grpSpPr>
          <a:xfrm>
            <a:off x="345928" y="2116146"/>
            <a:ext cx="290053" cy="292100"/>
            <a:chOff x="225503" y="2443266"/>
            <a:chExt cx="290053" cy="292100"/>
          </a:xfrm>
        </p:grpSpPr>
        <p:cxnSp>
          <p:nvCxnSpPr>
            <p:cNvPr id="10" name="Connecteur droit 9">
              <a:extLst>
                <a:ext uri="{FF2B5EF4-FFF2-40B4-BE49-F238E27FC236}">
                  <a16:creationId xmlns:a16="http://schemas.microsoft.com/office/drawing/2014/main" id="{2897D6B8-B37F-CCD0-BF49-EECA3F2431E0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id="{7E1D4AFC-9127-56D6-9CC3-310EF5494A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6776B1C6-98B8-FE60-B8E2-82D955256907}"/>
              </a:ext>
            </a:extLst>
          </p:cNvPr>
          <p:cNvSpPr txBox="1">
            <a:spLocks/>
          </p:cNvSpPr>
          <p:nvPr/>
        </p:nvSpPr>
        <p:spPr>
          <a:xfrm>
            <a:off x="720840" y="2769941"/>
            <a:ext cx="1983437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Abréviations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84455435-E2F4-69B2-1A79-9D3BFF73F436}"/>
              </a:ext>
            </a:extLst>
          </p:cNvPr>
          <p:cNvGrpSpPr/>
          <p:nvPr/>
        </p:nvGrpSpPr>
        <p:grpSpPr>
          <a:xfrm>
            <a:off x="345928" y="2720226"/>
            <a:ext cx="290053" cy="292100"/>
            <a:chOff x="225503" y="2443266"/>
            <a:chExt cx="290053" cy="292100"/>
          </a:xfrm>
        </p:grpSpPr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F82707D5-B3F4-176B-CD9C-F0506AB035CC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20BE5E0E-9550-9B3E-E65E-259356598D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Espace réservé du contenu 2">
            <a:extLst>
              <a:ext uri="{FF2B5EF4-FFF2-40B4-BE49-F238E27FC236}">
                <a16:creationId xmlns:a16="http://schemas.microsoft.com/office/drawing/2014/main" id="{0CA2DDF9-F279-866C-0643-3A575EB89032}"/>
              </a:ext>
            </a:extLst>
          </p:cNvPr>
          <p:cNvSpPr txBox="1">
            <a:spLocks/>
          </p:cNvSpPr>
          <p:nvPr/>
        </p:nvSpPr>
        <p:spPr>
          <a:xfrm>
            <a:off x="2683145" y="2870918"/>
            <a:ext cx="2131036" cy="2981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3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DP 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Dossier Pharmaceutique</a:t>
            </a:r>
          </a:p>
        </p:txBody>
      </p:sp>
      <p:sp>
        <p:nvSpPr>
          <p:cNvPr id="24" name="Espace réservé du contenu 2">
            <a:extLst>
              <a:ext uri="{FF2B5EF4-FFF2-40B4-BE49-F238E27FC236}">
                <a16:creationId xmlns:a16="http://schemas.microsoft.com/office/drawing/2014/main" id="{46B25CAB-7192-AF1E-13F4-A611BCD7822F}"/>
              </a:ext>
            </a:extLst>
          </p:cNvPr>
          <p:cNvSpPr txBox="1">
            <a:spLocks/>
          </p:cNvSpPr>
          <p:nvPr/>
        </p:nvSpPr>
        <p:spPr>
          <a:xfrm>
            <a:off x="720840" y="3352085"/>
            <a:ext cx="5338820" cy="399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2400" b="0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151200" indent="-152984" algn="ctr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Tx/>
              <a:buNone/>
              <a:defRPr sz="1100" b="1" i="0" kern="1200">
                <a:solidFill>
                  <a:schemeClr val="accent2"/>
                </a:solidFill>
                <a:latin typeface="Azo Sans" panose="020B0603030503020204" pitchFamily="34" charset="77"/>
                <a:ea typeface="+mn-ea"/>
                <a:cs typeface="+mn-cs"/>
              </a:defRPr>
            </a:lvl2pPr>
            <a:lvl3pPr marL="288000" indent="-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18000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Commentaires pour un bon usage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CB50C5BE-5A43-3A9B-802B-F0E7E1AE52BE}"/>
              </a:ext>
            </a:extLst>
          </p:cNvPr>
          <p:cNvGrpSpPr/>
          <p:nvPr/>
        </p:nvGrpSpPr>
        <p:grpSpPr>
          <a:xfrm>
            <a:off x="345928" y="3302370"/>
            <a:ext cx="290053" cy="292100"/>
            <a:chOff x="225503" y="2443266"/>
            <a:chExt cx="290053" cy="292100"/>
          </a:xfrm>
        </p:grpSpPr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9A13B3F2-8B2F-850A-0F91-A4397DCC2339}"/>
                </a:ext>
              </a:extLst>
            </p:cNvPr>
            <p:cNvCxnSpPr>
              <a:cxnSpLocks/>
            </p:cNvCxnSpPr>
            <p:nvPr/>
          </p:nvCxnSpPr>
          <p:spPr>
            <a:xfrm>
              <a:off x="225503" y="2443266"/>
              <a:ext cx="290053" cy="18549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>
              <a:extLst>
                <a:ext uri="{FF2B5EF4-FFF2-40B4-BE49-F238E27FC236}">
                  <a16:creationId xmlns:a16="http://schemas.microsoft.com/office/drawing/2014/main" id="{0337E093-04CD-718E-D42D-DD2BBE51B3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50588" y="2629157"/>
              <a:ext cx="158386" cy="106209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Espace réservé du contenu 2">
            <a:extLst>
              <a:ext uri="{FF2B5EF4-FFF2-40B4-BE49-F238E27FC236}">
                <a16:creationId xmlns:a16="http://schemas.microsoft.com/office/drawing/2014/main" id="{7CF0611A-621D-49BD-317A-CFC483527CD2}"/>
              </a:ext>
            </a:extLst>
          </p:cNvPr>
          <p:cNvSpPr txBox="1">
            <a:spLocks/>
          </p:cNvSpPr>
          <p:nvPr/>
        </p:nvSpPr>
        <p:spPr>
          <a:xfrm>
            <a:off x="723040" y="4283155"/>
            <a:ext cx="2610710" cy="13958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Premier recours : </a:t>
            </a:r>
          </a:p>
          <a:p>
            <a:pPr lvl="3" algn="just">
              <a:lnSpc>
                <a:spcPts val="122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à chaque délivrance de médicament conseil </a:t>
            </a:r>
          </a:p>
          <a:p>
            <a:pPr lvl="3" algn="just">
              <a:lnSpc>
                <a:spcPts val="122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personne qualifiée en charge de la délivrance </a:t>
            </a:r>
          </a:p>
          <a:p>
            <a:pPr lvl="3" algn="just">
              <a:lnSpc>
                <a:spcPts val="122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doit réaliser son rôle de premier recours dans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parcours de soins. Elle doit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orienter si nécessaire (en fonction des symptômes par exemple) le patient vers une autre ressource du système de santé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(professionnel libéral, hôpital...).</a:t>
            </a:r>
          </a:p>
        </p:txBody>
      </p:sp>
      <p:pic>
        <p:nvPicPr>
          <p:cNvPr id="33" name="Graphique 32">
            <a:extLst>
              <a:ext uri="{FF2B5EF4-FFF2-40B4-BE49-F238E27FC236}">
                <a16:creationId xmlns:a16="http://schemas.microsoft.com/office/drawing/2014/main" id="{F3FF50E1-4659-1FEF-6D3E-F79F685003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41220" y="9956913"/>
            <a:ext cx="408389" cy="455510"/>
          </a:xfrm>
          <a:prstGeom prst="rect">
            <a:avLst/>
          </a:prstGeom>
        </p:spPr>
      </p:pic>
      <p:sp>
        <p:nvSpPr>
          <p:cNvPr id="45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720840" y="8560664"/>
            <a:ext cx="2608426" cy="118199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questions incontournables : </a:t>
            </a:r>
          </a:p>
          <a:p>
            <a:pPr marL="0" lvl="2" algn="just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 qui ? </a:t>
            </a:r>
          </a:p>
          <a:p>
            <a:pPr marL="0" lvl="2" algn="just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 quoi ? </a:t>
            </a:r>
          </a:p>
          <a:p>
            <a:pPr marL="0" lvl="2" algn="just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Qu’avez-vous pris ? </a:t>
            </a:r>
          </a:p>
          <a:p>
            <a:pPr marL="0" lvl="2" algn="just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Avez-vous des traitements en cours ? </a:t>
            </a:r>
          </a:p>
          <a:p>
            <a:pPr marL="0" lvl="2" algn="just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Avez-vous des allergies / </a:t>
            </a:r>
          </a:p>
          <a:p>
            <a:pPr marL="0" lvl="2" algn="just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des contre-indications ?</a:t>
            </a: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018213C6-C5B6-48DE-85A8-EFC4C0C843C5}"/>
              </a:ext>
            </a:extLst>
          </p:cNvPr>
          <p:cNvGrpSpPr/>
          <p:nvPr/>
        </p:nvGrpSpPr>
        <p:grpSpPr>
          <a:xfrm>
            <a:off x="723038" y="4025362"/>
            <a:ext cx="1140562" cy="211541"/>
            <a:chOff x="4820850" y="4231021"/>
            <a:chExt cx="1140562" cy="211541"/>
          </a:xfrm>
        </p:grpSpPr>
        <p:sp>
          <p:nvSpPr>
            <p:cNvPr id="35" name="Ellipse 34">
              <a:extLst>
                <a:ext uri="{FF2B5EF4-FFF2-40B4-BE49-F238E27FC236}">
                  <a16:creationId xmlns:a16="http://schemas.microsoft.com/office/drawing/2014/main" id="{4F090028-5A44-9CE8-E1D5-BE67C954563A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Ellipse 35">
              <a:extLst>
                <a:ext uri="{FF2B5EF4-FFF2-40B4-BE49-F238E27FC236}">
                  <a16:creationId xmlns:a16="http://schemas.microsoft.com/office/drawing/2014/main" id="{EBD22574-EB6E-9D5F-A2C7-D450F7FAB7DF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orme libre 36">
              <a:extLst>
                <a:ext uri="{FF2B5EF4-FFF2-40B4-BE49-F238E27FC236}">
                  <a16:creationId xmlns:a16="http://schemas.microsoft.com/office/drawing/2014/main" id="{2ACDABF2-D1FC-7671-9564-372F0C28A4F3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2" name="Espace réservé du contenu 2">
            <a:extLst>
              <a:ext uri="{FF2B5EF4-FFF2-40B4-BE49-F238E27FC236}">
                <a16:creationId xmlns:a16="http://schemas.microsoft.com/office/drawing/2014/main" id="{BC6A9B13-FD6C-D97A-3AC4-B324E167A68A}"/>
              </a:ext>
            </a:extLst>
          </p:cNvPr>
          <p:cNvSpPr txBox="1">
            <a:spLocks/>
          </p:cNvSpPr>
          <p:nvPr/>
        </p:nvSpPr>
        <p:spPr>
          <a:xfrm>
            <a:off x="3867150" y="4283155"/>
            <a:ext cx="3347109" cy="139580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Accompagner l’automédication : </a:t>
            </a:r>
          </a:p>
          <a:p>
            <a:pPr lvl="3" algn="just">
              <a:lnSpc>
                <a:spcPts val="122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majorité des cas de comptoir concernent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des demandes spontanées de produits. Il est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du devoir du diplômé de questionner systématiquement le patient même lorsque celui-ci ne demande pas directement conseil.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En cas d’impossibilité à échanger avec le patient,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une vigilance indispensable est de mise notamment pour le rappel des contre-indications et pour le rappel du bon usage.</a:t>
            </a:r>
          </a:p>
        </p:txBody>
      </p:sp>
      <p:sp>
        <p:nvSpPr>
          <p:cNvPr id="57" name="Espace réservé du contenu 2">
            <a:extLst>
              <a:ext uri="{FF2B5EF4-FFF2-40B4-BE49-F238E27FC236}">
                <a16:creationId xmlns:a16="http://schemas.microsoft.com/office/drawing/2014/main" id="{6704A284-9EA9-F8BF-2182-822105ACE130}"/>
              </a:ext>
            </a:extLst>
          </p:cNvPr>
          <p:cNvSpPr txBox="1">
            <a:spLocks/>
          </p:cNvSpPr>
          <p:nvPr/>
        </p:nvSpPr>
        <p:spPr>
          <a:xfrm>
            <a:off x="3867150" y="6357358"/>
            <a:ext cx="3347109" cy="228812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pharmaciens contribuent à la lutte contre </a:t>
            </a:r>
            <a:b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falsification des médicaments : </a:t>
            </a:r>
          </a:p>
          <a:p>
            <a:pPr marL="144000" lvl="2" indent="-133200">
              <a:lnSpc>
                <a:spcPts val="1220"/>
              </a:lnSpc>
              <a:buClr>
                <a:schemeClr val="bg2"/>
              </a:buClr>
            </a:pPr>
            <a:r>
              <a:rPr lang="fr-FR" kern="0" spc="-30" dirty="0">
                <a:latin typeface="Arial" panose="020B0604020202020204" pitchFamily="34" charset="0"/>
                <a:cs typeface="Arial" panose="020B0604020202020204" pitchFamily="34" charset="0"/>
              </a:rPr>
              <a:t>les médicaments concernés sont tous les médicaments soumis à prescription médicale obligatoire sauf exception, et certains médicaments sur prescription médicale facultative</a:t>
            </a:r>
          </a:p>
          <a:p>
            <a:pPr marL="144000" lvl="2" indent="-133200">
              <a:lnSpc>
                <a:spcPts val="1220"/>
              </a:lnSpc>
              <a:buClr>
                <a:schemeClr val="bg2"/>
              </a:buClr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tous ces médicaments comportent deux types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dispositifs de sécurité présents sur les boîtes de ces médicaments : un dispositif antieffraction et un identifiant unique</a:t>
            </a:r>
          </a:p>
          <a:p>
            <a:pPr marL="144000" lvl="2" indent="-133200">
              <a:lnSpc>
                <a:spcPts val="1220"/>
              </a:lnSpc>
              <a:buClr>
                <a:schemeClr val="bg2"/>
              </a:buClr>
            </a:pPr>
            <a:r>
              <a:rPr lang="fr-FR" kern="0" spc="-20" dirty="0">
                <a:latin typeface="Arial" panose="020B0604020202020204" pitchFamily="34" charset="0"/>
                <a:cs typeface="Arial" panose="020B0604020202020204" pitchFamily="34" charset="0"/>
              </a:rPr>
              <a:t>Pour de plus amples informations sur les modalités de connexion, les pharmaciens sont invités à se connecter sur le site internet de France MVO à l’adresse suivante : </a:t>
            </a:r>
            <a:r>
              <a:rPr lang="fr-FR" kern="0" spc="-20" dirty="0" err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www.france-mvo.fr</a:t>
            </a:r>
            <a:r>
              <a:rPr lang="fr-FR" kern="0" spc="-2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B8DCBB26-EA07-D54D-B863-EF86E3191154}"/>
              </a:ext>
            </a:extLst>
          </p:cNvPr>
          <p:cNvSpPr txBox="1"/>
          <p:nvPr/>
        </p:nvSpPr>
        <p:spPr>
          <a:xfrm>
            <a:off x="3867150" y="8698204"/>
            <a:ext cx="3356363" cy="1044456"/>
          </a:xfrm>
          <a:prstGeom prst="rect">
            <a:avLst/>
          </a:prstGeom>
          <a:noFill/>
          <a:ln w="9525">
            <a:solidFill>
              <a:schemeClr val="bg2"/>
            </a:solidFill>
          </a:ln>
        </p:spPr>
        <p:txBody>
          <a:bodyPr wrap="square" lIns="180000" tIns="108000" anchor="ctr">
            <a:noAutofit/>
          </a:bodyPr>
          <a:lstStyle/>
          <a:p>
            <a:r>
              <a:rPr lang="fr-FR" sz="10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Références :</a:t>
            </a:r>
          </a:p>
          <a:p>
            <a:pPr marL="171450" indent="-1714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Les Bonnes Pratiques de Dispensation (texte opposable</a:t>
            </a: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71450" indent="-1714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Arrêté du 15 février 2002 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fixant la liste des marchandises dont les pharmaciens peuvent faire le commerce dans leur </a:t>
            </a: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officine</a:t>
            </a:r>
          </a:p>
          <a:p>
            <a:pPr marL="171450" indent="-171450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Code de déontologie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 – version de mars </a:t>
            </a:r>
            <a:r>
              <a:rPr lang="fr-FR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8063640D-98DF-1F54-08F1-73F6DC143F16}"/>
              </a:ext>
            </a:extLst>
          </p:cNvPr>
          <p:cNvSpPr txBox="1"/>
          <p:nvPr/>
        </p:nvSpPr>
        <p:spPr>
          <a:xfrm>
            <a:off x="3167650" y="2086360"/>
            <a:ext cx="898048" cy="504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Point</a:t>
            </a:r>
          </a:p>
          <a:p>
            <a:pPr algn="ctr">
              <a:buNone/>
            </a:pPr>
            <a:r>
              <a:rPr lang="fr-FR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 Vigilance</a:t>
            </a:r>
          </a:p>
        </p:txBody>
      </p:sp>
      <p:sp>
        <p:nvSpPr>
          <p:cNvPr id="70" name="ZoneTexte 69">
            <a:extLst>
              <a:ext uri="{FF2B5EF4-FFF2-40B4-BE49-F238E27FC236}">
                <a16:creationId xmlns:a16="http://schemas.microsoft.com/office/drawing/2014/main" id="{DBAD544C-B7D8-378D-F2B6-A8F2984E99C5}"/>
              </a:ext>
            </a:extLst>
          </p:cNvPr>
          <p:cNvSpPr txBox="1"/>
          <p:nvPr/>
        </p:nvSpPr>
        <p:spPr>
          <a:xfrm>
            <a:off x="4254329" y="2086360"/>
            <a:ext cx="898048" cy="504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Procédé</a:t>
            </a:r>
          </a:p>
          <a:p>
            <a:pPr algn="ctr">
              <a:buNone/>
            </a:pPr>
            <a:r>
              <a:rPr lang="fr-FR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Non Détaillé</a:t>
            </a: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19C6D915-5DF2-AB6D-C0BD-DE0C9BE5E8BD}"/>
              </a:ext>
            </a:extLst>
          </p:cNvPr>
          <p:cNvSpPr txBox="1"/>
          <p:nvPr/>
        </p:nvSpPr>
        <p:spPr>
          <a:xfrm>
            <a:off x="5360604" y="2086360"/>
            <a:ext cx="1141266" cy="50400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>
              <a:buNone/>
            </a:pPr>
            <a:r>
              <a:rPr lang="fr-FR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Enregistrement (traçabilité) </a:t>
            </a:r>
          </a:p>
          <a:p>
            <a:pPr>
              <a:buNone/>
            </a:pPr>
            <a:r>
              <a:rPr lang="fr-FR" sz="11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effectuer</a:t>
            </a:r>
          </a:p>
        </p:txBody>
      </p:sp>
      <p:sp>
        <p:nvSpPr>
          <p:cNvPr id="76" name="Forme libre 75">
            <a:extLst>
              <a:ext uri="{FF2B5EF4-FFF2-40B4-BE49-F238E27FC236}">
                <a16:creationId xmlns:a16="http://schemas.microsoft.com/office/drawing/2014/main" id="{84AE0063-E89E-78A9-5DAA-99313F4B1B50}"/>
              </a:ext>
            </a:extLst>
          </p:cNvPr>
          <p:cNvSpPr/>
          <p:nvPr/>
        </p:nvSpPr>
        <p:spPr>
          <a:xfrm rot="16200000">
            <a:off x="5033190" y="2306713"/>
            <a:ext cx="498463" cy="58301"/>
          </a:xfrm>
          <a:custGeom>
            <a:avLst/>
            <a:gdLst>
              <a:gd name="csX0" fmla="*/ 0 w 1140562"/>
              <a:gd name="csY0" fmla="*/ 0 h 404053"/>
              <a:gd name="csX1" fmla="*/ 1140562 w 1140562"/>
              <a:gd name="csY1" fmla="*/ 0 h 404053"/>
              <a:gd name="csX2" fmla="*/ 1140562 w 1140562"/>
              <a:gd name="csY2" fmla="*/ 347996 h 404053"/>
              <a:gd name="csX3" fmla="*/ 611262 w 1140562"/>
              <a:gd name="csY3" fmla="*/ 347996 h 404053"/>
              <a:gd name="csX4" fmla="*/ 570300 w 1140562"/>
              <a:gd name="csY4" fmla="*/ 404053 h 404053"/>
              <a:gd name="csX5" fmla="*/ 529339 w 1140562"/>
              <a:gd name="csY5" fmla="*/ 347996 h 404053"/>
              <a:gd name="csX6" fmla="*/ 0 w 1140562"/>
              <a:gd name="csY6" fmla="*/ 347996 h 404053"/>
              <a:gd name="csX0" fmla="*/ 1140562 w 1232002"/>
              <a:gd name="csY0" fmla="*/ 0 h 404053"/>
              <a:gd name="csX1" fmla="*/ 1140562 w 1232002"/>
              <a:gd name="csY1" fmla="*/ 347996 h 404053"/>
              <a:gd name="csX2" fmla="*/ 611262 w 1232002"/>
              <a:gd name="csY2" fmla="*/ 347996 h 404053"/>
              <a:gd name="csX3" fmla="*/ 570300 w 1232002"/>
              <a:gd name="csY3" fmla="*/ 404053 h 404053"/>
              <a:gd name="csX4" fmla="*/ 529339 w 1232002"/>
              <a:gd name="csY4" fmla="*/ 347996 h 404053"/>
              <a:gd name="csX5" fmla="*/ 0 w 1232002"/>
              <a:gd name="csY5" fmla="*/ 347996 h 404053"/>
              <a:gd name="csX6" fmla="*/ 0 w 1232002"/>
              <a:gd name="csY6" fmla="*/ 0 h 404053"/>
              <a:gd name="csX7" fmla="*/ 1232002 w 1232002"/>
              <a:gd name="csY7" fmla="*/ 91440 h 404053"/>
              <a:gd name="csX0" fmla="*/ 1140562 w 1140562"/>
              <a:gd name="csY0" fmla="*/ 0 h 404053"/>
              <a:gd name="csX1" fmla="*/ 1140562 w 1140562"/>
              <a:gd name="csY1" fmla="*/ 347996 h 404053"/>
              <a:gd name="csX2" fmla="*/ 611262 w 1140562"/>
              <a:gd name="csY2" fmla="*/ 347996 h 404053"/>
              <a:gd name="csX3" fmla="*/ 570300 w 1140562"/>
              <a:gd name="csY3" fmla="*/ 404053 h 404053"/>
              <a:gd name="csX4" fmla="*/ 529339 w 1140562"/>
              <a:gd name="csY4" fmla="*/ 347996 h 404053"/>
              <a:gd name="csX5" fmla="*/ 0 w 1140562"/>
              <a:gd name="csY5" fmla="*/ 347996 h 404053"/>
              <a:gd name="csX6" fmla="*/ 0 w 1140562"/>
              <a:gd name="csY6" fmla="*/ 0 h 404053"/>
              <a:gd name="csX0" fmla="*/ 1140562 w 1140562"/>
              <a:gd name="csY0" fmla="*/ 347996 h 404053"/>
              <a:gd name="csX1" fmla="*/ 611262 w 1140562"/>
              <a:gd name="csY1" fmla="*/ 347996 h 404053"/>
              <a:gd name="csX2" fmla="*/ 570300 w 1140562"/>
              <a:gd name="csY2" fmla="*/ 404053 h 404053"/>
              <a:gd name="csX3" fmla="*/ 529339 w 1140562"/>
              <a:gd name="csY3" fmla="*/ 347996 h 404053"/>
              <a:gd name="csX4" fmla="*/ 0 w 1140562"/>
              <a:gd name="csY4" fmla="*/ 347996 h 404053"/>
              <a:gd name="csX5" fmla="*/ 0 w 1140562"/>
              <a:gd name="csY5" fmla="*/ 0 h 404053"/>
              <a:gd name="csX0" fmla="*/ 1140562 w 1140562"/>
              <a:gd name="csY0" fmla="*/ 0 h 56057"/>
              <a:gd name="csX1" fmla="*/ 611262 w 1140562"/>
              <a:gd name="csY1" fmla="*/ 0 h 56057"/>
              <a:gd name="csX2" fmla="*/ 570300 w 1140562"/>
              <a:gd name="csY2" fmla="*/ 56057 h 56057"/>
              <a:gd name="csX3" fmla="*/ 529339 w 1140562"/>
              <a:gd name="csY3" fmla="*/ 0 h 56057"/>
              <a:gd name="csX4" fmla="*/ 0 w 1140562"/>
              <a:gd name="csY4" fmla="*/ 0 h 56057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0 w 1140562"/>
              <a:gd name="csY5" fmla="*/ 2244 h 58301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337026 w 1140562"/>
              <a:gd name="csY5" fmla="*/ 1 h 58301"/>
              <a:gd name="csX6" fmla="*/ 0 w 1140562"/>
              <a:gd name="csY6" fmla="*/ 2244 h 58301"/>
              <a:gd name="csX0" fmla="*/ 803536 w 803536"/>
              <a:gd name="csY0" fmla="*/ 2244 h 58301"/>
              <a:gd name="csX1" fmla="*/ 498463 w 803536"/>
              <a:gd name="csY1" fmla="*/ 0 h 58301"/>
              <a:gd name="csX2" fmla="*/ 274236 w 803536"/>
              <a:gd name="csY2" fmla="*/ 2244 h 58301"/>
              <a:gd name="csX3" fmla="*/ 233274 w 803536"/>
              <a:gd name="csY3" fmla="*/ 58301 h 58301"/>
              <a:gd name="csX4" fmla="*/ 192313 w 803536"/>
              <a:gd name="csY4" fmla="*/ 2244 h 58301"/>
              <a:gd name="csX5" fmla="*/ 0 w 803536"/>
              <a:gd name="csY5" fmla="*/ 1 h 58301"/>
              <a:gd name="csX0" fmla="*/ 498463 w 498463"/>
              <a:gd name="csY0" fmla="*/ 0 h 58301"/>
              <a:gd name="csX1" fmla="*/ 274236 w 498463"/>
              <a:gd name="csY1" fmla="*/ 2244 h 58301"/>
              <a:gd name="csX2" fmla="*/ 233274 w 498463"/>
              <a:gd name="csY2" fmla="*/ 58301 h 58301"/>
              <a:gd name="csX3" fmla="*/ 192313 w 498463"/>
              <a:gd name="csY3" fmla="*/ 2244 h 58301"/>
              <a:gd name="csX4" fmla="*/ 0 w 498463"/>
              <a:gd name="csY4" fmla="*/ 1 h 58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8463" h="58301">
                <a:moveTo>
                  <a:pt x="498463" y="0"/>
                </a:moveTo>
                <a:lnTo>
                  <a:pt x="274236" y="2244"/>
                </a:lnTo>
                <a:lnTo>
                  <a:pt x="233274" y="58301"/>
                </a:lnTo>
                <a:lnTo>
                  <a:pt x="192313" y="2244"/>
                </a:lnTo>
                <a:lnTo>
                  <a:pt x="0" y="1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Forme libre 76">
            <a:extLst>
              <a:ext uri="{FF2B5EF4-FFF2-40B4-BE49-F238E27FC236}">
                <a16:creationId xmlns:a16="http://schemas.microsoft.com/office/drawing/2014/main" id="{46F5DA9F-E345-4053-5ED7-84743F32338B}"/>
              </a:ext>
            </a:extLst>
          </p:cNvPr>
          <p:cNvSpPr/>
          <p:nvPr/>
        </p:nvSpPr>
        <p:spPr>
          <a:xfrm rot="16200000">
            <a:off x="3930628" y="2306713"/>
            <a:ext cx="498463" cy="58301"/>
          </a:xfrm>
          <a:custGeom>
            <a:avLst/>
            <a:gdLst>
              <a:gd name="csX0" fmla="*/ 0 w 1140562"/>
              <a:gd name="csY0" fmla="*/ 0 h 404053"/>
              <a:gd name="csX1" fmla="*/ 1140562 w 1140562"/>
              <a:gd name="csY1" fmla="*/ 0 h 404053"/>
              <a:gd name="csX2" fmla="*/ 1140562 w 1140562"/>
              <a:gd name="csY2" fmla="*/ 347996 h 404053"/>
              <a:gd name="csX3" fmla="*/ 611262 w 1140562"/>
              <a:gd name="csY3" fmla="*/ 347996 h 404053"/>
              <a:gd name="csX4" fmla="*/ 570300 w 1140562"/>
              <a:gd name="csY4" fmla="*/ 404053 h 404053"/>
              <a:gd name="csX5" fmla="*/ 529339 w 1140562"/>
              <a:gd name="csY5" fmla="*/ 347996 h 404053"/>
              <a:gd name="csX6" fmla="*/ 0 w 1140562"/>
              <a:gd name="csY6" fmla="*/ 347996 h 404053"/>
              <a:gd name="csX0" fmla="*/ 1140562 w 1232002"/>
              <a:gd name="csY0" fmla="*/ 0 h 404053"/>
              <a:gd name="csX1" fmla="*/ 1140562 w 1232002"/>
              <a:gd name="csY1" fmla="*/ 347996 h 404053"/>
              <a:gd name="csX2" fmla="*/ 611262 w 1232002"/>
              <a:gd name="csY2" fmla="*/ 347996 h 404053"/>
              <a:gd name="csX3" fmla="*/ 570300 w 1232002"/>
              <a:gd name="csY3" fmla="*/ 404053 h 404053"/>
              <a:gd name="csX4" fmla="*/ 529339 w 1232002"/>
              <a:gd name="csY4" fmla="*/ 347996 h 404053"/>
              <a:gd name="csX5" fmla="*/ 0 w 1232002"/>
              <a:gd name="csY5" fmla="*/ 347996 h 404053"/>
              <a:gd name="csX6" fmla="*/ 0 w 1232002"/>
              <a:gd name="csY6" fmla="*/ 0 h 404053"/>
              <a:gd name="csX7" fmla="*/ 1232002 w 1232002"/>
              <a:gd name="csY7" fmla="*/ 91440 h 404053"/>
              <a:gd name="csX0" fmla="*/ 1140562 w 1140562"/>
              <a:gd name="csY0" fmla="*/ 0 h 404053"/>
              <a:gd name="csX1" fmla="*/ 1140562 w 1140562"/>
              <a:gd name="csY1" fmla="*/ 347996 h 404053"/>
              <a:gd name="csX2" fmla="*/ 611262 w 1140562"/>
              <a:gd name="csY2" fmla="*/ 347996 h 404053"/>
              <a:gd name="csX3" fmla="*/ 570300 w 1140562"/>
              <a:gd name="csY3" fmla="*/ 404053 h 404053"/>
              <a:gd name="csX4" fmla="*/ 529339 w 1140562"/>
              <a:gd name="csY4" fmla="*/ 347996 h 404053"/>
              <a:gd name="csX5" fmla="*/ 0 w 1140562"/>
              <a:gd name="csY5" fmla="*/ 347996 h 404053"/>
              <a:gd name="csX6" fmla="*/ 0 w 1140562"/>
              <a:gd name="csY6" fmla="*/ 0 h 404053"/>
              <a:gd name="csX0" fmla="*/ 1140562 w 1140562"/>
              <a:gd name="csY0" fmla="*/ 347996 h 404053"/>
              <a:gd name="csX1" fmla="*/ 611262 w 1140562"/>
              <a:gd name="csY1" fmla="*/ 347996 h 404053"/>
              <a:gd name="csX2" fmla="*/ 570300 w 1140562"/>
              <a:gd name="csY2" fmla="*/ 404053 h 404053"/>
              <a:gd name="csX3" fmla="*/ 529339 w 1140562"/>
              <a:gd name="csY3" fmla="*/ 347996 h 404053"/>
              <a:gd name="csX4" fmla="*/ 0 w 1140562"/>
              <a:gd name="csY4" fmla="*/ 347996 h 404053"/>
              <a:gd name="csX5" fmla="*/ 0 w 1140562"/>
              <a:gd name="csY5" fmla="*/ 0 h 404053"/>
              <a:gd name="csX0" fmla="*/ 1140562 w 1140562"/>
              <a:gd name="csY0" fmla="*/ 0 h 56057"/>
              <a:gd name="csX1" fmla="*/ 611262 w 1140562"/>
              <a:gd name="csY1" fmla="*/ 0 h 56057"/>
              <a:gd name="csX2" fmla="*/ 570300 w 1140562"/>
              <a:gd name="csY2" fmla="*/ 56057 h 56057"/>
              <a:gd name="csX3" fmla="*/ 529339 w 1140562"/>
              <a:gd name="csY3" fmla="*/ 0 h 56057"/>
              <a:gd name="csX4" fmla="*/ 0 w 1140562"/>
              <a:gd name="csY4" fmla="*/ 0 h 56057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0 w 1140562"/>
              <a:gd name="csY5" fmla="*/ 2244 h 58301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337026 w 1140562"/>
              <a:gd name="csY5" fmla="*/ 1 h 58301"/>
              <a:gd name="csX6" fmla="*/ 0 w 1140562"/>
              <a:gd name="csY6" fmla="*/ 2244 h 58301"/>
              <a:gd name="csX0" fmla="*/ 803536 w 803536"/>
              <a:gd name="csY0" fmla="*/ 2244 h 58301"/>
              <a:gd name="csX1" fmla="*/ 498463 w 803536"/>
              <a:gd name="csY1" fmla="*/ 0 h 58301"/>
              <a:gd name="csX2" fmla="*/ 274236 w 803536"/>
              <a:gd name="csY2" fmla="*/ 2244 h 58301"/>
              <a:gd name="csX3" fmla="*/ 233274 w 803536"/>
              <a:gd name="csY3" fmla="*/ 58301 h 58301"/>
              <a:gd name="csX4" fmla="*/ 192313 w 803536"/>
              <a:gd name="csY4" fmla="*/ 2244 h 58301"/>
              <a:gd name="csX5" fmla="*/ 0 w 803536"/>
              <a:gd name="csY5" fmla="*/ 1 h 58301"/>
              <a:gd name="csX0" fmla="*/ 498463 w 498463"/>
              <a:gd name="csY0" fmla="*/ 0 h 58301"/>
              <a:gd name="csX1" fmla="*/ 274236 w 498463"/>
              <a:gd name="csY1" fmla="*/ 2244 h 58301"/>
              <a:gd name="csX2" fmla="*/ 233274 w 498463"/>
              <a:gd name="csY2" fmla="*/ 58301 h 58301"/>
              <a:gd name="csX3" fmla="*/ 192313 w 498463"/>
              <a:gd name="csY3" fmla="*/ 2244 h 58301"/>
              <a:gd name="csX4" fmla="*/ 0 w 498463"/>
              <a:gd name="csY4" fmla="*/ 1 h 58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8463" h="58301">
                <a:moveTo>
                  <a:pt x="498463" y="0"/>
                </a:moveTo>
                <a:lnTo>
                  <a:pt x="274236" y="2244"/>
                </a:lnTo>
                <a:lnTo>
                  <a:pt x="233274" y="58301"/>
                </a:lnTo>
                <a:lnTo>
                  <a:pt x="192313" y="2244"/>
                </a:lnTo>
                <a:lnTo>
                  <a:pt x="0" y="1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Forme libre 77">
            <a:extLst>
              <a:ext uri="{FF2B5EF4-FFF2-40B4-BE49-F238E27FC236}">
                <a16:creationId xmlns:a16="http://schemas.microsoft.com/office/drawing/2014/main" id="{A145A9D4-0E14-B710-4B8C-17A7D08BB628}"/>
              </a:ext>
            </a:extLst>
          </p:cNvPr>
          <p:cNvSpPr/>
          <p:nvPr/>
        </p:nvSpPr>
        <p:spPr>
          <a:xfrm rot="16200000">
            <a:off x="2854475" y="2306713"/>
            <a:ext cx="498463" cy="58301"/>
          </a:xfrm>
          <a:custGeom>
            <a:avLst/>
            <a:gdLst>
              <a:gd name="csX0" fmla="*/ 0 w 1140562"/>
              <a:gd name="csY0" fmla="*/ 0 h 404053"/>
              <a:gd name="csX1" fmla="*/ 1140562 w 1140562"/>
              <a:gd name="csY1" fmla="*/ 0 h 404053"/>
              <a:gd name="csX2" fmla="*/ 1140562 w 1140562"/>
              <a:gd name="csY2" fmla="*/ 347996 h 404053"/>
              <a:gd name="csX3" fmla="*/ 611262 w 1140562"/>
              <a:gd name="csY3" fmla="*/ 347996 h 404053"/>
              <a:gd name="csX4" fmla="*/ 570300 w 1140562"/>
              <a:gd name="csY4" fmla="*/ 404053 h 404053"/>
              <a:gd name="csX5" fmla="*/ 529339 w 1140562"/>
              <a:gd name="csY5" fmla="*/ 347996 h 404053"/>
              <a:gd name="csX6" fmla="*/ 0 w 1140562"/>
              <a:gd name="csY6" fmla="*/ 347996 h 404053"/>
              <a:gd name="csX0" fmla="*/ 1140562 w 1232002"/>
              <a:gd name="csY0" fmla="*/ 0 h 404053"/>
              <a:gd name="csX1" fmla="*/ 1140562 w 1232002"/>
              <a:gd name="csY1" fmla="*/ 347996 h 404053"/>
              <a:gd name="csX2" fmla="*/ 611262 w 1232002"/>
              <a:gd name="csY2" fmla="*/ 347996 h 404053"/>
              <a:gd name="csX3" fmla="*/ 570300 w 1232002"/>
              <a:gd name="csY3" fmla="*/ 404053 h 404053"/>
              <a:gd name="csX4" fmla="*/ 529339 w 1232002"/>
              <a:gd name="csY4" fmla="*/ 347996 h 404053"/>
              <a:gd name="csX5" fmla="*/ 0 w 1232002"/>
              <a:gd name="csY5" fmla="*/ 347996 h 404053"/>
              <a:gd name="csX6" fmla="*/ 0 w 1232002"/>
              <a:gd name="csY6" fmla="*/ 0 h 404053"/>
              <a:gd name="csX7" fmla="*/ 1232002 w 1232002"/>
              <a:gd name="csY7" fmla="*/ 91440 h 404053"/>
              <a:gd name="csX0" fmla="*/ 1140562 w 1140562"/>
              <a:gd name="csY0" fmla="*/ 0 h 404053"/>
              <a:gd name="csX1" fmla="*/ 1140562 w 1140562"/>
              <a:gd name="csY1" fmla="*/ 347996 h 404053"/>
              <a:gd name="csX2" fmla="*/ 611262 w 1140562"/>
              <a:gd name="csY2" fmla="*/ 347996 h 404053"/>
              <a:gd name="csX3" fmla="*/ 570300 w 1140562"/>
              <a:gd name="csY3" fmla="*/ 404053 h 404053"/>
              <a:gd name="csX4" fmla="*/ 529339 w 1140562"/>
              <a:gd name="csY4" fmla="*/ 347996 h 404053"/>
              <a:gd name="csX5" fmla="*/ 0 w 1140562"/>
              <a:gd name="csY5" fmla="*/ 347996 h 404053"/>
              <a:gd name="csX6" fmla="*/ 0 w 1140562"/>
              <a:gd name="csY6" fmla="*/ 0 h 404053"/>
              <a:gd name="csX0" fmla="*/ 1140562 w 1140562"/>
              <a:gd name="csY0" fmla="*/ 347996 h 404053"/>
              <a:gd name="csX1" fmla="*/ 611262 w 1140562"/>
              <a:gd name="csY1" fmla="*/ 347996 h 404053"/>
              <a:gd name="csX2" fmla="*/ 570300 w 1140562"/>
              <a:gd name="csY2" fmla="*/ 404053 h 404053"/>
              <a:gd name="csX3" fmla="*/ 529339 w 1140562"/>
              <a:gd name="csY3" fmla="*/ 347996 h 404053"/>
              <a:gd name="csX4" fmla="*/ 0 w 1140562"/>
              <a:gd name="csY4" fmla="*/ 347996 h 404053"/>
              <a:gd name="csX5" fmla="*/ 0 w 1140562"/>
              <a:gd name="csY5" fmla="*/ 0 h 404053"/>
              <a:gd name="csX0" fmla="*/ 1140562 w 1140562"/>
              <a:gd name="csY0" fmla="*/ 0 h 56057"/>
              <a:gd name="csX1" fmla="*/ 611262 w 1140562"/>
              <a:gd name="csY1" fmla="*/ 0 h 56057"/>
              <a:gd name="csX2" fmla="*/ 570300 w 1140562"/>
              <a:gd name="csY2" fmla="*/ 56057 h 56057"/>
              <a:gd name="csX3" fmla="*/ 529339 w 1140562"/>
              <a:gd name="csY3" fmla="*/ 0 h 56057"/>
              <a:gd name="csX4" fmla="*/ 0 w 1140562"/>
              <a:gd name="csY4" fmla="*/ 0 h 56057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0 w 1140562"/>
              <a:gd name="csY5" fmla="*/ 2244 h 58301"/>
              <a:gd name="csX0" fmla="*/ 1140562 w 1140562"/>
              <a:gd name="csY0" fmla="*/ 2244 h 58301"/>
              <a:gd name="csX1" fmla="*/ 835489 w 1140562"/>
              <a:gd name="csY1" fmla="*/ 0 h 58301"/>
              <a:gd name="csX2" fmla="*/ 611262 w 1140562"/>
              <a:gd name="csY2" fmla="*/ 2244 h 58301"/>
              <a:gd name="csX3" fmla="*/ 570300 w 1140562"/>
              <a:gd name="csY3" fmla="*/ 58301 h 58301"/>
              <a:gd name="csX4" fmla="*/ 529339 w 1140562"/>
              <a:gd name="csY4" fmla="*/ 2244 h 58301"/>
              <a:gd name="csX5" fmla="*/ 337026 w 1140562"/>
              <a:gd name="csY5" fmla="*/ 1 h 58301"/>
              <a:gd name="csX6" fmla="*/ 0 w 1140562"/>
              <a:gd name="csY6" fmla="*/ 2244 h 58301"/>
              <a:gd name="csX0" fmla="*/ 803536 w 803536"/>
              <a:gd name="csY0" fmla="*/ 2244 h 58301"/>
              <a:gd name="csX1" fmla="*/ 498463 w 803536"/>
              <a:gd name="csY1" fmla="*/ 0 h 58301"/>
              <a:gd name="csX2" fmla="*/ 274236 w 803536"/>
              <a:gd name="csY2" fmla="*/ 2244 h 58301"/>
              <a:gd name="csX3" fmla="*/ 233274 w 803536"/>
              <a:gd name="csY3" fmla="*/ 58301 h 58301"/>
              <a:gd name="csX4" fmla="*/ 192313 w 803536"/>
              <a:gd name="csY4" fmla="*/ 2244 h 58301"/>
              <a:gd name="csX5" fmla="*/ 0 w 803536"/>
              <a:gd name="csY5" fmla="*/ 1 h 58301"/>
              <a:gd name="csX0" fmla="*/ 498463 w 498463"/>
              <a:gd name="csY0" fmla="*/ 0 h 58301"/>
              <a:gd name="csX1" fmla="*/ 274236 w 498463"/>
              <a:gd name="csY1" fmla="*/ 2244 h 58301"/>
              <a:gd name="csX2" fmla="*/ 233274 w 498463"/>
              <a:gd name="csY2" fmla="*/ 58301 h 58301"/>
              <a:gd name="csX3" fmla="*/ 192313 w 498463"/>
              <a:gd name="csY3" fmla="*/ 2244 h 58301"/>
              <a:gd name="csX4" fmla="*/ 0 w 498463"/>
              <a:gd name="csY4" fmla="*/ 1 h 5830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</a:cxnLst>
            <a:rect l="l" t="t" r="r" b="b"/>
            <a:pathLst>
              <a:path w="498463" h="58301">
                <a:moveTo>
                  <a:pt x="498463" y="0"/>
                </a:moveTo>
                <a:lnTo>
                  <a:pt x="274236" y="2244"/>
                </a:lnTo>
                <a:lnTo>
                  <a:pt x="233274" y="58301"/>
                </a:lnTo>
                <a:lnTo>
                  <a:pt x="192313" y="2244"/>
                </a:lnTo>
                <a:lnTo>
                  <a:pt x="0" y="1"/>
                </a:lnTo>
              </a:path>
            </a:pathLst>
          </a:cu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BA6561B7-8BA5-9C3D-82D3-E021CC314F67}"/>
              </a:ext>
            </a:extLst>
          </p:cNvPr>
          <p:cNvGrpSpPr/>
          <p:nvPr/>
        </p:nvGrpSpPr>
        <p:grpSpPr>
          <a:xfrm>
            <a:off x="4014878" y="4025362"/>
            <a:ext cx="1140562" cy="211541"/>
            <a:chOff x="4820850" y="4231021"/>
            <a:chExt cx="1140562" cy="211541"/>
          </a:xfrm>
        </p:grpSpPr>
        <p:sp>
          <p:nvSpPr>
            <p:cNvPr id="21" name="Ellipse 20">
              <a:extLst>
                <a:ext uri="{FF2B5EF4-FFF2-40B4-BE49-F238E27FC236}">
                  <a16:creationId xmlns:a16="http://schemas.microsoft.com/office/drawing/2014/main" id="{96EE9D5A-8D61-061B-3FC4-47E1B3A68F1A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E0254BA4-0F82-1416-62BD-4F1EDE96E6B3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orme libre 27">
              <a:extLst>
                <a:ext uri="{FF2B5EF4-FFF2-40B4-BE49-F238E27FC236}">
                  <a16:creationId xmlns:a16="http://schemas.microsoft.com/office/drawing/2014/main" id="{8A129083-5A3D-73F3-A77A-4B3B160A0BCB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DE4D6E36-E1B1-47F3-BF67-AFCDED0BB9C8}"/>
              </a:ext>
            </a:extLst>
          </p:cNvPr>
          <p:cNvGrpSpPr/>
          <p:nvPr/>
        </p:nvGrpSpPr>
        <p:grpSpPr>
          <a:xfrm>
            <a:off x="720839" y="8295378"/>
            <a:ext cx="1140562" cy="211541"/>
            <a:chOff x="4820850" y="4231021"/>
            <a:chExt cx="1140562" cy="211541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D3F504C7-8A88-4343-607D-B086EFD1721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Ellipse 42">
              <a:extLst>
                <a:ext uri="{FF2B5EF4-FFF2-40B4-BE49-F238E27FC236}">
                  <a16:creationId xmlns:a16="http://schemas.microsoft.com/office/drawing/2014/main" id="{53A1FE01-F623-BE9F-AAD2-DB881A1A0F56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orme libre 43">
              <a:extLst>
                <a:ext uri="{FF2B5EF4-FFF2-40B4-BE49-F238E27FC236}">
                  <a16:creationId xmlns:a16="http://schemas.microsoft.com/office/drawing/2014/main" id="{41CCBE41-FC77-7C5B-4732-09AEE1C8BB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" name="Groupe 73">
            <a:extLst>
              <a:ext uri="{FF2B5EF4-FFF2-40B4-BE49-F238E27FC236}">
                <a16:creationId xmlns:a16="http://schemas.microsoft.com/office/drawing/2014/main" id="{D315C012-1FCA-656C-95DD-FC4459D7238D}"/>
              </a:ext>
            </a:extLst>
          </p:cNvPr>
          <p:cNvGrpSpPr/>
          <p:nvPr/>
        </p:nvGrpSpPr>
        <p:grpSpPr>
          <a:xfrm>
            <a:off x="4014877" y="6102394"/>
            <a:ext cx="1140562" cy="211541"/>
            <a:chOff x="4820850" y="4231021"/>
            <a:chExt cx="1140562" cy="211541"/>
          </a:xfrm>
        </p:grpSpPr>
        <p:sp>
          <p:nvSpPr>
            <p:cNvPr id="75" name="Ellipse 74">
              <a:extLst>
                <a:ext uri="{FF2B5EF4-FFF2-40B4-BE49-F238E27FC236}">
                  <a16:creationId xmlns:a16="http://schemas.microsoft.com/office/drawing/2014/main" id="{43D420CE-B7B1-4BC2-699E-203B2AF5804F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Ellipse 78">
              <a:extLst>
                <a:ext uri="{FF2B5EF4-FFF2-40B4-BE49-F238E27FC236}">
                  <a16:creationId xmlns:a16="http://schemas.microsoft.com/office/drawing/2014/main" id="{998368AE-A50D-0449-58C4-73825CBDFD82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Forme libre 79">
              <a:extLst>
                <a:ext uri="{FF2B5EF4-FFF2-40B4-BE49-F238E27FC236}">
                  <a16:creationId xmlns:a16="http://schemas.microsoft.com/office/drawing/2014/main" id="{5844406F-A610-D09D-CCBE-998AA2F950A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1" name="Espace réservé du pied de page 29">
            <a:extLst>
              <a:ext uri="{FF2B5EF4-FFF2-40B4-BE49-F238E27FC236}">
                <a16:creationId xmlns:a16="http://schemas.microsoft.com/office/drawing/2014/main" id="{6D1954D0-F1E8-BC9A-14A1-A49C9365635C}"/>
              </a:ext>
            </a:extLst>
          </p:cNvPr>
          <p:cNvSpPr txBox="1">
            <a:spLocks/>
          </p:cNvSpPr>
          <p:nvPr/>
        </p:nvSpPr>
        <p:spPr>
          <a:xfrm>
            <a:off x="657656" y="10002721"/>
            <a:ext cx="3874364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b="1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Sous-theme</a:t>
            </a:r>
          </a:p>
          <a:p>
            <a:r>
              <a:rPr lang="fr-FR" b="0" dirty="0" smtClean="0"/>
              <a:t>1.2 Écoute et information de l’usager du système de santé</a:t>
            </a:r>
            <a:endParaRPr lang="fr-FR" b="0" dirty="0"/>
          </a:p>
          <a:p>
            <a:r>
              <a:rPr lang="fr-FR" b="0" dirty="0"/>
              <a:t>2.2 Dispensation de médicaments sans prescription et des autres produits </a:t>
            </a:r>
            <a:r>
              <a:rPr lang="fr-FR" sz="600" b="0" dirty="0"/>
              <a:t>(marchandises autorisées)</a:t>
            </a:r>
            <a:endParaRPr lang="en-US" sz="600" b="0" dirty="0"/>
          </a:p>
        </p:txBody>
      </p:sp>
      <p:sp>
        <p:nvSpPr>
          <p:cNvPr id="63" name="Espace réservé du pied de page 29">
            <a:extLst>
              <a:ext uri="{FF2B5EF4-FFF2-40B4-BE49-F238E27FC236}">
                <a16:creationId xmlns:a16="http://schemas.microsoft.com/office/drawing/2014/main" id="{D3434E79-A65F-A99C-4B77-9B29037F4446}"/>
              </a:ext>
            </a:extLst>
          </p:cNvPr>
          <p:cNvSpPr txBox="1">
            <a:spLocks/>
          </p:cNvSpPr>
          <p:nvPr/>
        </p:nvSpPr>
        <p:spPr>
          <a:xfrm>
            <a:off x="4614672" y="9991552"/>
            <a:ext cx="2682240" cy="409703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4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besoins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l’usager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système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 santé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5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pharmaceutique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11 : Dispensation de medicaments sans prescription</a:t>
            </a:r>
            <a:endParaRPr lang="en-US" sz="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CDC9D813-6FC0-C6DB-6D60-5713EA4D726A}"/>
              </a:ext>
            </a:extLst>
          </p:cNvPr>
          <p:cNvSpPr txBox="1"/>
          <p:nvPr/>
        </p:nvSpPr>
        <p:spPr>
          <a:xfrm>
            <a:off x="2044744" y="2088436"/>
            <a:ext cx="898048" cy="504000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1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Action </a:t>
            </a:r>
            <a:br>
              <a:rPr lang="fr-FR" sz="11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100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 Réaliser</a:t>
            </a:r>
          </a:p>
        </p:txBody>
      </p:sp>
      <p:sp>
        <p:nvSpPr>
          <p:cNvPr id="53" name="Espace réservé du contenu 2">
            <a:extLst>
              <a:ext uri="{FF2B5EF4-FFF2-40B4-BE49-F238E27FC236}">
                <a16:creationId xmlns:a16="http://schemas.microsoft.com/office/drawing/2014/main" id="{0F42AA74-ED70-C0B6-225D-96AB187005B8}"/>
              </a:ext>
            </a:extLst>
          </p:cNvPr>
          <p:cNvSpPr txBox="1">
            <a:spLocks/>
          </p:cNvSpPr>
          <p:nvPr/>
        </p:nvSpPr>
        <p:spPr>
          <a:xfrm>
            <a:off x="716357" y="6502181"/>
            <a:ext cx="2612909" cy="14345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FontTx/>
              <a:buNone/>
              <a:defRPr sz="1100" b="0" i="0" kern="1200">
                <a:solidFill>
                  <a:schemeClr val="accent2"/>
                </a:solidFill>
                <a:latin typeface="Azo Sans Medium" panose="020B0603030503020204" pitchFamily="34" charset="77"/>
                <a:ea typeface="+mn-ea"/>
                <a:cs typeface="+mn-cs"/>
              </a:defRPr>
            </a:lvl1pPr>
            <a:lvl2pPr marL="151200" indent="-152984" algn="l" defTabSz="755934" rtl="0" eaLnBrk="1" latinLnBrk="0" hangingPunct="1">
              <a:lnSpc>
                <a:spcPts val="1320"/>
              </a:lnSpc>
              <a:spcBef>
                <a:spcPts val="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0000" indent="9720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0" indent="0" algn="l" defTabSz="755934" rtl="0" eaLnBrk="1" latinLnBrk="0" hangingPunct="1">
              <a:lnSpc>
                <a:spcPts val="1320"/>
              </a:lnSpc>
              <a:spcBef>
                <a:spcPts val="0"/>
              </a:spcBef>
              <a:buFontTx/>
              <a:buNone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4pPr>
            <a:lvl5pPr marL="1511869" indent="0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Tx/>
              <a:buNone/>
              <a:defRPr sz="11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Traçabilité </a:t>
            </a:r>
            <a:r>
              <a:rPr lang="fr-FR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fr-FR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2" algn="just">
              <a:lnSpc>
                <a:spcPts val="1220"/>
              </a:lnSpc>
            </a:pP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Le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pharmacien refuse de réaliser un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acte professionnel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lorsque la santé du patient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 paraît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l’exiger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S’il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refuse d’exécuter une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prescription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médicale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il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mentionne son refus sur l’ordonnance. Il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informe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immédiatement l’auteur de celle-ci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veille 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la continuité de la prise en charge </a:t>
            </a:r>
            <a:r>
              <a:rPr lang="fr-FR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patient. » (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Art. R. 4235-23 du code de déontologie)</a:t>
            </a:r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DE4D6E36-E1B1-47F3-BF67-AFCDED0BB9C8}"/>
              </a:ext>
            </a:extLst>
          </p:cNvPr>
          <p:cNvGrpSpPr/>
          <p:nvPr/>
        </p:nvGrpSpPr>
        <p:grpSpPr>
          <a:xfrm>
            <a:off x="718554" y="6248835"/>
            <a:ext cx="1140562" cy="211541"/>
            <a:chOff x="4820850" y="4231021"/>
            <a:chExt cx="1140562" cy="211541"/>
          </a:xfrm>
        </p:grpSpPr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D3F504C7-8A88-4343-607D-B086EFD17211}"/>
                </a:ext>
              </a:extLst>
            </p:cNvPr>
            <p:cNvSpPr/>
            <p:nvPr/>
          </p:nvSpPr>
          <p:spPr>
            <a:xfrm>
              <a:off x="5371514" y="4392162"/>
              <a:ext cx="50400" cy="50400"/>
            </a:xfrm>
            <a:prstGeom prst="ellipse">
              <a:avLst/>
            </a:prstGeom>
            <a:solidFill>
              <a:schemeClr val="bg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Ellipse 55">
              <a:extLst>
                <a:ext uri="{FF2B5EF4-FFF2-40B4-BE49-F238E27FC236}">
                  <a16:creationId xmlns:a16="http://schemas.microsoft.com/office/drawing/2014/main" id="{53A1FE01-F623-BE9F-AAD2-DB881A1A0F56}"/>
                </a:ext>
              </a:extLst>
            </p:cNvPr>
            <p:cNvSpPr/>
            <p:nvPr/>
          </p:nvSpPr>
          <p:spPr>
            <a:xfrm>
              <a:off x="5371514" y="4328662"/>
              <a:ext cx="50400" cy="50400"/>
            </a:xfrm>
            <a:prstGeom prst="ellipse">
              <a:avLst/>
            </a:prstGeom>
            <a:solidFill>
              <a:schemeClr val="bg2">
                <a:alpha val="3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orme libre 57">
              <a:extLst>
                <a:ext uri="{FF2B5EF4-FFF2-40B4-BE49-F238E27FC236}">
                  <a16:creationId xmlns:a16="http://schemas.microsoft.com/office/drawing/2014/main" id="{41CCBE41-FC77-7C5B-4732-09AEE1C8BBC5}"/>
                </a:ext>
              </a:extLst>
            </p:cNvPr>
            <p:cNvSpPr/>
            <p:nvPr/>
          </p:nvSpPr>
          <p:spPr>
            <a:xfrm>
              <a:off x="4820850" y="4231021"/>
              <a:ext cx="1140562" cy="56057"/>
            </a:xfrm>
            <a:custGeom>
              <a:avLst/>
              <a:gdLst>
                <a:gd name="csX0" fmla="*/ 0 w 1140562"/>
                <a:gd name="csY0" fmla="*/ 0 h 404053"/>
                <a:gd name="csX1" fmla="*/ 1140562 w 1140562"/>
                <a:gd name="csY1" fmla="*/ 0 h 404053"/>
                <a:gd name="csX2" fmla="*/ 1140562 w 1140562"/>
                <a:gd name="csY2" fmla="*/ 347996 h 404053"/>
                <a:gd name="csX3" fmla="*/ 611262 w 1140562"/>
                <a:gd name="csY3" fmla="*/ 347996 h 404053"/>
                <a:gd name="csX4" fmla="*/ 570300 w 1140562"/>
                <a:gd name="csY4" fmla="*/ 404053 h 404053"/>
                <a:gd name="csX5" fmla="*/ 529339 w 1140562"/>
                <a:gd name="csY5" fmla="*/ 347996 h 404053"/>
                <a:gd name="csX6" fmla="*/ 0 w 1140562"/>
                <a:gd name="csY6" fmla="*/ 347996 h 404053"/>
                <a:gd name="csX0" fmla="*/ 1140562 w 1232002"/>
                <a:gd name="csY0" fmla="*/ 0 h 404053"/>
                <a:gd name="csX1" fmla="*/ 1140562 w 1232002"/>
                <a:gd name="csY1" fmla="*/ 347996 h 404053"/>
                <a:gd name="csX2" fmla="*/ 611262 w 1232002"/>
                <a:gd name="csY2" fmla="*/ 347996 h 404053"/>
                <a:gd name="csX3" fmla="*/ 570300 w 1232002"/>
                <a:gd name="csY3" fmla="*/ 404053 h 404053"/>
                <a:gd name="csX4" fmla="*/ 529339 w 1232002"/>
                <a:gd name="csY4" fmla="*/ 347996 h 404053"/>
                <a:gd name="csX5" fmla="*/ 0 w 1232002"/>
                <a:gd name="csY5" fmla="*/ 347996 h 404053"/>
                <a:gd name="csX6" fmla="*/ 0 w 1232002"/>
                <a:gd name="csY6" fmla="*/ 0 h 404053"/>
                <a:gd name="csX7" fmla="*/ 1232002 w 1232002"/>
                <a:gd name="csY7" fmla="*/ 91440 h 404053"/>
                <a:gd name="csX0" fmla="*/ 1140562 w 1140562"/>
                <a:gd name="csY0" fmla="*/ 0 h 404053"/>
                <a:gd name="csX1" fmla="*/ 1140562 w 1140562"/>
                <a:gd name="csY1" fmla="*/ 347996 h 404053"/>
                <a:gd name="csX2" fmla="*/ 611262 w 1140562"/>
                <a:gd name="csY2" fmla="*/ 347996 h 404053"/>
                <a:gd name="csX3" fmla="*/ 570300 w 1140562"/>
                <a:gd name="csY3" fmla="*/ 404053 h 404053"/>
                <a:gd name="csX4" fmla="*/ 529339 w 1140562"/>
                <a:gd name="csY4" fmla="*/ 347996 h 404053"/>
                <a:gd name="csX5" fmla="*/ 0 w 1140562"/>
                <a:gd name="csY5" fmla="*/ 347996 h 404053"/>
                <a:gd name="csX6" fmla="*/ 0 w 1140562"/>
                <a:gd name="csY6" fmla="*/ 0 h 404053"/>
                <a:gd name="csX0" fmla="*/ 1140562 w 1140562"/>
                <a:gd name="csY0" fmla="*/ 347996 h 404053"/>
                <a:gd name="csX1" fmla="*/ 611262 w 1140562"/>
                <a:gd name="csY1" fmla="*/ 347996 h 404053"/>
                <a:gd name="csX2" fmla="*/ 570300 w 1140562"/>
                <a:gd name="csY2" fmla="*/ 404053 h 404053"/>
                <a:gd name="csX3" fmla="*/ 529339 w 1140562"/>
                <a:gd name="csY3" fmla="*/ 347996 h 404053"/>
                <a:gd name="csX4" fmla="*/ 0 w 1140562"/>
                <a:gd name="csY4" fmla="*/ 347996 h 404053"/>
                <a:gd name="csX5" fmla="*/ 0 w 1140562"/>
                <a:gd name="csY5" fmla="*/ 0 h 404053"/>
                <a:gd name="csX0" fmla="*/ 1140562 w 1140562"/>
                <a:gd name="csY0" fmla="*/ 0 h 56057"/>
                <a:gd name="csX1" fmla="*/ 611262 w 1140562"/>
                <a:gd name="csY1" fmla="*/ 0 h 56057"/>
                <a:gd name="csX2" fmla="*/ 570300 w 1140562"/>
                <a:gd name="csY2" fmla="*/ 56057 h 56057"/>
                <a:gd name="csX3" fmla="*/ 529339 w 1140562"/>
                <a:gd name="csY3" fmla="*/ 0 h 56057"/>
                <a:gd name="csX4" fmla="*/ 0 w 1140562"/>
                <a:gd name="csY4" fmla="*/ 0 h 5605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140562" h="56057">
                  <a:moveTo>
                    <a:pt x="1140562" y="0"/>
                  </a:moveTo>
                  <a:lnTo>
                    <a:pt x="611262" y="0"/>
                  </a:lnTo>
                  <a:lnTo>
                    <a:pt x="570300" y="56057"/>
                  </a:lnTo>
                  <a:lnTo>
                    <a:pt x="529339" y="0"/>
                  </a:lnTo>
                  <a:lnTo>
                    <a:pt x="0" y="0"/>
                  </a:lnTo>
                </a:path>
              </a:pathLst>
            </a:custGeom>
            <a:noFill/>
            <a:ln w="3175"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fr-FR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28579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843</TotalTime>
  <Words>782</Words>
  <Application>Microsoft Office PowerPoint</Application>
  <PresentationFormat>Personnalisé</PresentationFormat>
  <Paragraphs>122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Arial</vt:lpstr>
      <vt:lpstr>Azo Sans</vt:lpstr>
      <vt:lpstr>Thème Office</vt:lpstr>
      <vt:lpstr>PROCÉDURE</vt:lpstr>
      <vt:lpstr>PROCÉDURE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PROCÉDURE</dc:title>
  <dc:creator>Sébastien QUESSON</dc:creator>
  <cp:lastModifiedBy>Cécile LUGAND</cp:lastModifiedBy>
  <cp:revision>158</cp:revision>
  <dcterms:created xsi:type="dcterms:W3CDTF">2025-12-16T10:16:15Z</dcterms:created>
  <dcterms:modified xsi:type="dcterms:W3CDTF">2026-03-20T10:40:30Z</dcterms:modified>
</cp:coreProperties>
</file>