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61"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26"/>
  </p:normalViewPr>
  <p:slideViewPr>
    <p:cSldViewPr snapToGrid="0">
      <p:cViewPr varScale="1">
        <p:scale>
          <a:sx n="70" d="100"/>
          <a:sy n="70" d="100"/>
        </p:scale>
        <p:origin x="3726" y="96"/>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07/04/2026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0543146-8646-4440-8AE6-AAF59580FB8D}" type="slidenum">
              <a:rPr lang="fr-FR" smtClean="0"/>
              <a:t>2</a:t>
            </a:fld>
            <a:endParaRPr lang="fr-FR"/>
          </a:p>
        </p:txBody>
      </p:sp>
    </p:spTree>
    <p:extLst>
      <p:ext uri="{BB962C8B-B14F-4D97-AF65-F5344CB8AC3E}">
        <p14:creationId xmlns:p14="http://schemas.microsoft.com/office/powerpoint/2010/main" val="3371834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1"/>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1"/>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11"/>
          </p:nvPr>
        </p:nvSpPr>
        <p:spPr>
          <a:xfrm>
            <a:off x="665603" y="9979818"/>
            <a:ext cx="2077597" cy="409702"/>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2"/>
            </a:solidFill>
          </a:ln>
        </p:spPr>
        <p:txBody>
          <a:bodyPr lIns="72000" tIns="0" rIns="0" bIns="0" anchor="ctr">
            <a:noAutofit/>
          </a:bodyPr>
          <a:lstStyle>
            <a:lvl1pPr>
              <a:buFontTx/>
              <a:buNone/>
              <a:defRPr sz="1600" b="0">
                <a:solidFill>
                  <a:schemeClr val="accent1"/>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2"/>
            </a:solidFill>
          </a:ln>
        </p:spPr>
        <p:txBody>
          <a:bodyPr tIns="72000" rIns="0" bIns="0">
            <a:noAutofit/>
          </a:bodyPr>
          <a:lstStyle>
            <a:lvl1pPr>
              <a:buFontTx/>
              <a:buNone/>
              <a:defRPr sz="700">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555" userDrawn="1">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1"/>
                </a:solidFill>
                <a:latin typeface="Arial" panose="020B0604020202020204" pitchFamily="34" charset="0"/>
                <a:cs typeface="Arial" panose="020B0604020202020204" pitchFamily="34" charset="0"/>
              </a:defRPr>
            </a:lvl1pPr>
          </a:lstStyle>
          <a:p>
            <a:r>
              <a:rPr lang="fr-FR"/>
              <a:t>Version 2.2 / Mois année </a:t>
            </a:r>
            <a:endParaRPr lang="en-US" dirty="0"/>
          </a:p>
        </p:txBody>
      </p:sp>
      <p:sp>
        <p:nvSpPr>
          <p:cNvPr id="5" name="Footer Placeholder 4"/>
          <p:cNvSpPr>
            <a:spLocks noGrp="1"/>
          </p:cNvSpPr>
          <p:nvPr>
            <p:ph type="ftr" sz="quarter" idx="3"/>
          </p:nvPr>
        </p:nvSpPr>
        <p:spPr>
          <a:xfrm>
            <a:off x="665603" y="9979818"/>
            <a:ext cx="2003501"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1810"/>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2949039" y="10054804"/>
            <a:ext cx="0" cy="287088"/>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924175" y="9983386"/>
            <a:ext cx="2609970"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www.ordre.pharmacien.fr/je-suis/pharmacien/pharmacien/mon-exercice-professionnel/les-fiches-professionnelles/destruction-des-medicaments-stupefiants-a-l-officin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PROCÉDURE</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a:ln>
            <a:solidFill>
              <a:schemeClr val="accent1"/>
            </a:solidFill>
          </a:ln>
        </p:spPr>
        <p:txBody>
          <a:bodyPr/>
          <a:lstStyle/>
          <a:p>
            <a:r>
              <a:rPr lang="fr-FR" b="1" dirty="0" smtClean="0"/>
              <a:t>P.09 </a:t>
            </a:r>
            <a:r>
              <a:rPr lang="fr-FR" dirty="0"/>
              <a:t>Gestion des périmés</a:t>
            </a:r>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a:ln>
            <a:solidFill>
              <a:schemeClr val="accent1"/>
            </a:solidFill>
          </a:ln>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2.10 </a:t>
            </a:r>
            <a:r>
              <a:rPr lang="fr-FR" dirty="0">
                <a:solidFill>
                  <a:schemeClr val="tx1"/>
                </a:solidFill>
              </a:rPr>
              <a:t>/ </a:t>
            </a:r>
            <a:r>
              <a:rPr lang="fr-FR" dirty="0" smtClean="0"/>
              <a:t>Avril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322786" cy="409702"/>
          </a:xfrm>
        </p:spPr>
        <p:txBody>
          <a:bodyPr/>
          <a:lstStyle/>
          <a:p>
            <a:r>
              <a:rPr lang="en-US" dirty="0" smtClean="0"/>
              <a:t>Sous-</a:t>
            </a:r>
            <a:r>
              <a:rPr lang="en-US" dirty="0" err="1" smtClean="0"/>
              <a:t>thèmes</a:t>
            </a:r>
            <a:r>
              <a:rPr lang="en-US" dirty="0" smtClean="0"/>
              <a:t> : </a:t>
            </a:r>
          </a:p>
          <a:p>
            <a:r>
              <a:rPr lang="fr-FR" dirty="0"/>
              <a:t>4.4 </a:t>
            </a:r>
            <a:r>
              <a:rPr lang="fr-FR" b="0" dirty="0"/>
              <a:t>Gestion des locaux, des équipements et des stocks</a:t>
            </a:r>
            <a:endParaRPr lang="en-US" dirty="0"/>
          </a:p>
        </p:txBody>
      </p:sp>
      <p:pic>
        <p:nvPicPr>
          <p:cNvPr id="3" name="Graphique 2">
            <a:extLst>
              <a:ext uri="{FF2B5EF4-FFF2-40B4-BE49-F238E27FC236}">
                <a16:creationId xmlns:a16="http://schemas.microsoft.com/office/drawing/2014/main" id="{AB8826DE-65CF-2DB5-786E-C280C23C5EB3}"/>
              </a:ext>
            </a:extLst>
          </p:cNvPr>
          <p:cNvPicPr>
            <a:picLocks noChangeAspect="1"/>
          </p:cNvPicPr>
          <p:nvPr/>
        </p:nvPicPr>
        <p:blipFill>
          <a:blip r:embed="rId2">
            <a:extLst>
              <a:ext uri="{96DAC541-7B7A-43D3-8B79-37D633B846F1}">
                <asvg:svgBlip xmlns:asvg="http://schemas.microsoft.com/office/drawing/2016/SVG/main" xmlns="" r:embed="rId3"/>
              </a:ext>
            </a:extLst>
          </a:blip>
          <a:srcRect/>
          <a:stretch/>
        </p:blipFill>
        <p:spPr>
          <a:xfrm>
            <a:off x="182989" y="10016236"/>
            <a:ext cx="312290" cy="431258"/>
          </a:xfrm>
          <a:prstGeom prst="rect">
            <a:avLst/>
          </a:prstGeom>
        </p:spPr>
      </p:pic>
      <p:sp>
        <p:nvSpPr>
          <p:cNvPr id="55" name="ZoneTexte 54">
            <a:extLst>
              <a:ext uri="{FF2B5EF4-FFF2-40B4-BE49-F238E27FC236}">
                <a16:creationId xmlns:a16="http://schemas.microsoft.com/office/drawing/2014/main" id="{CDC9D813-6FC0-C6DB-6D60-5713EA4D726A}"/>
              </a:ext>
            </a:extLst>
          </p:cNvPr>
          <p:cNvSpPr txBox="1"/>
          <p:nvPr/>
        </p:nvSpPr>
        <p:spPr>
          <a:xfrm>
            <a:off x="348387" y="2270130"/>
            <a:ext cx="3664761" cy="831865"/>
          </a:xfrm>
          <a:prstGeom prst="rect">
            <a:avLst/>
          </a:prstGeom>
          <a:noFill/>
          <a:ln>
            <a:solidFill>
              <a:schemeClr val="accent1"/>
            </a:solidFill>
          </a:ln>
        </p:spPr>
        <p:txBody>
          <a:bodyPr wrap="square" lIns="0" tIns="0" rIns="0" bIns="0" anchor="ctr">
            <a:noAutofit/>
          </a:bodyPr>
          <a:lstStyle/>
          <a:p>
            <a:pPr lvl="0" algn="ctr"/>
            <a:r>
              <a:rPr lang="fr-FR" sz="1100" b="1" dirty="0" smtClean="0">
                <a:solidFill>
                  <a:schemeClr val="accent1"/>
                </a:solidFill>
                <a:latin typeface="Helvetica Light" pitchFamily="34" charset="0"/>
              </a:rPr>
              <a:t>Inventaire </a:t>
            </a:r>
            <a:r>
              <a:rPr lang="fr-FR" sz="1100" b="1" u="sng" dirty="0" smtClean="0">
                <a:solidFill>
                  <a:schemeClr val="accent1"/>
                </a:solidFill>
                <a:latin typeface="Helvetica Light" pitchFamily="34" charset="0"/>
              </a:rPr>
              <a:t>périodique</a:t>
            </a:r>
            <a:r>
              <a:rPr lang="fr-FR" sz="1100" b="1" dirty="0" smtClean="0">
                <a:solidFill>
                  <a:schemeClr val="accent1"/>
                </a:solidFill>
                <a:latin typeface="Helvetica Light" pitchFamily="34" charset="0"/>
              </a:rPr>
              <a:t> </a:t>
            </a:r>
            <a:r>
              <a:rPr lang="fr-FR" sz="1100" b="1" dirty="0" smtClean="0">
                <a:solidFill>
                  <a:schemeClr val="accent1"/>
                </a:solidFill>
                <a:latin typeface="Helvetica Light" pitchFamily="34" charset="0"/>
              </a:rPr>
              <a:t>des Produits à Risque de Péremption (12 mois)</a:t>
            </a:r>
          </a:p>
          <a:p>
            <a:pPr lvl="0" algn="just"/>
            <a:r>
              <a:rPr lang="fr-FR" sz="1100" dirty="0" smtClean="0">
                <a:latin typeface="Helvetica Light" pitchFamily="34" charset="0"/>
              </a:rPr>
              <a:t>Identification des produits ayant une date de péremption inférieure à 12 mois</a:t>
            </a:r>
            <a:endParaRPr lang="fr-FR" sz="1100" dirty="0">
              <a:latin typeface="Helvetica Light" pitchFamily="34" charset="0"/>
            </a:endParaRPr>
          </a:p>
        </p:txBody>
      </p:sp>
      <p:sp>
        <p:nvSpPr>
          <p:cNvPr id="58" name="ZoneTexte 57">
            <a:extLst>
              <a:ext uri="{FF2B5EF4-FFF2-40B4-BE49-F238E27FC236}">
                <a16:creationId xmlns:a16="http://schemas.microsoft.com/office/drawing/2014/main" id="{1800BA03-1B51-30AD-D789-7563AC0C6BED}"/>
              </a:ext>
            </a:extLst>
          </p:cNvPr>
          <p:cNvSpPr txBox="1"/>
          <p:nvPr/>
        </p:nvSpPr>
        <p:spPr>
          <a:xfrm>
            <a:off x="2097177" y="2133973"/>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1</a:t>
            </a:r>
          </a:p>
        </p:txBody>
      </p:sp>
      <p:sp>
        <p:nvSpPr>
          <p:cNvPr id="60" name="ZoneTexte 59">
            <a:extLst>
              <a:ext uri="{FF2B5EF4-FFF2-40B4-BE49-F238E27FC236}">
                <a16:creationId xmlns:a16="http://schemas.microsoft.com/office/drawing/2014/main" id="{8063640D-98DF-1F54-08F1-73F6DC143F16}"/>
              </a:ext>
            </a:extLst>
          </p:cNvPr>
          <p:cNvSpPr txBox="1"/>
          <p:nvPr/>
        </p:nvSpPr>
        <p:spPr>
          <a:xfrm>
            <a:off x="4568801" y="3532025"/>
            <a:ext cx="2629260" cy="1003754"/>
          </a:xfrm>
          <a:prstGeom prst="rect">
            <a:avLst/>
          </a:prstGeom>
          <a:solidFill>
            <a:schemeClr val="accent1">
              <a:lumMod val="40000"/>
              <a:lumOff val="60000"/>
            </a:schemeClr>
          </a:solidFill>
        </p:spPr>
        <p:txBody>
          <a:bodyPr wrap="square" lIns="0" tIns="0" rIns="0" bIns="0" anchor="ctr">
            <a:noAutofit/>
          </a:bodyPr>
          <a:lstStyle>
            <a:defPPr>
              <a:defRPr lang="en-US"/>
            </a:defPPr>
            <a:lvl1pPr algn="ctr">
              <a:defRPr sz="1100" b="1">
                <a:latin typeface="Helvetica Light" panose="020B0403020202020204" pitchFamily="34" charset="0"/>
                <a:cs typeface="Calibri" pitchFamily="34" charset="0"/>
              </a:defRPr>
            </a:lvl1pPr>
          </a:lstStyle>
          <a:p>
            <a:r>
              <a:rPr lang="fr-FR" dirty="0"/>
              <a:t>Présence de produit à risque (péremption antérieure à la date du prochain inventaire annuel)</a:t>
            </a:r>
          </a:p>
        </p:txBody>
      </p:sp>
      <p:sp>
        <p:nvSpPr>
          <p:cNvPr id="64" name="ZoneTexte 63">
            <a:extLst>
              <a:ext uri="{FF2B5EF4-FFF2-40B4-BE49-F238E27FC236}">
                <a16:creationId xmlns:a16="http://schemas.microsoft.com/office/drawing/2014/main" id="{CDC9D813-6FC0-C6DB-6D60-5713EA4D726A}"/>
              </a:ext>
            </a:extLst>
          </p:cNvPr>
          <p:cNvSpPr txBox="1"/>
          <p:nvPr/>
        </p:nvSpPr>
        <p:spPr>
          <a:xfrm>
            <a:off x="348387" y="3532025"/>
            <a:ext cx="3664762" cy="1006376"/>
          </a:xfrm>
          <a:prstGeom prst="rect">
            <a:avLst/>
          </a:prstGeom>
          <a:noFill/>
          <a:ln>
            <a:solidFill>
              <a:schemeClr val="accent1"/>
            </a:solidFill>
          </a:ln>
        </p:spPr>
        <p:txBody>
          <a:bodyPr wrap="square" lIns="0" tIns="0" rIns="0" bIns="0" anchor="ctr">
            <a:noAutofit/>
          </a:bodyPr>
          <a:lstStyle/>
          <a:p>
            <a:pPr lvl="0" algn="ctr"/>
            <a:r>
              <a:rPr lang="fr-FR" sz="1100" b="1" dirty="0">
                <a:solidFill>
                  <a:schemeClr val="accent1"/>
                </a:solidFill>
                <a:latin typeface="Helvetica Light" pitchFamily="34" charset="0"/>
              </a:rPr>
              <a:t>Inscription au Registre</a:t>
            </a:r>
          </a:p>
          <a:p>
            <a:pPr lvl="0" algn="just"/>
            <a:r>
              <a:rPr lang="fr-FR" sz="1100" dirty="0">
                <a:latin typeface="Helvetica Light" pitchFamily="34" charset="0"/>
              </a:rPr>
              <a:t>Inscription des produits concernés dans le </a:t>
            </a:r>
            <a:r>
              <a:rPr lang="fr-FR" sz="1100" u="sng" dirty="0">
                <a:solidFill>
                  <a:schemeClr val="accent2"/>
                </a:solidFill>
                <a:latin typeface="Helvetica Light" pitchFamily="34" charset="0"/>
              </a:rPr>
              <a:t>registre de recensement des produits à risque de péremption</a:t>
            </a:r>
            <a:r>
              <a:rPr lang="fr-FR" sz="1100" dirty="0">
                <a:solidFill>
                  <a:schemeClr val="accent2"/>
                </a:solidFill>
                <a:latin typeface="Helvetica Light" pitchFamily="34" charset="0"/>
              </a:rPr>
              <a:t> </a:t>
            </a:r>
            <a:r>
              <a:rPr lang="fr-FR" sz="1100" dirty="0">
                <a:latin typeface="Helvetica Light" pitchFamily="34" charset="0"/>
              </a:rPr>
              <a:t>(nom du produit, mois de péremption,  rayon concerné, quantité faible ou élevée…)</a:t>
            </a:r>
          </a:p>
        </p:txBody>
      </p:sp>
      <p:sp>
        <p:nvSpPr>
          <p:cNvPr id="65" name="ZoneTexte 64">
            <a:extLst>
              <a:ext uri="{FF2B5EF4-FFF2-40B4-BE49-F238E27FC236}">
                <a16:creationId xmlns:a16="http://schemas.microsoft.com/office/drawing/2014/main" id="{1800BA03-1B51-30AD-D789-7563AC0C6BED}"/>
              </a:ext>
            </a:extLst>
          </p:cNvPr>
          <p:cNvSpPr txBox="1"/>
          <p:nvPr/>
        </p:nvSpPr>
        <p:spPr>
          <a:xfrm>
            <a:off x="2121784" y="3404262"/>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2</a:t>
            </a:r>
          </a:p>
        </p:txBody>
      </p:sp>
      <p:sp>
        <p:nvSpPr>
          <p:cNvPr id="66" name="Forme libre 65">
            <a:extLst>
              <a:ext uri="{FF2B5EF4-FFF2-40B4-BE49-F238E27FC236}">
                <a16:creationId xmlns:a16="http://schemas.microsoft.com/office/drawing/2014/main" id="{84AE0063-E89E-78A9-5DAA-99313F4B1B50}"/>
              </a:ext>
            </a:extLst>
          </p:cNvPr>
          <p:cNvSpPr/>
          <p:nvPr/>
        </p:nvSpPr>
        <p:spPr>
          <a:xfrm rot="5400000">
            <a:off x="3877606" y="4008316"/>
            <a:ext cx="989662" cy="54666"/>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p>
        </p:txBody>
      </p:sp>
      <p:sp>
        <p:nvSpPr>
          <p:cNvPr id="67" name="ZoneTexte 66">
            <a:extLst>
              <a:ext uri="{FF2B5EF4-FFF2-40B4-BE49-F238E27FC236}">
                <a16:creationId xmlns:a16="http://schemas.microsoft.com/office/drawing/2014/main" id="{CDC9D813-6FC0-C6DB-6D60-5713EA4D726A}"/>
              </a:ext>
            </a:extLst>
          </p:cNvPr>
          <p:cNvSpPr txBox="1"/>
          <p:nvPr/>
        </p:nvSpPr>
        <p:spPr>
          <a:xfrm>
            <a:off x="339134" y="4906437"/>
            <a:ext cx="6849673" cy="532028"/>
          </a:xfrm>
          <a:prstGeom prst="rect">
            <a:avLst/>
          </a:prstGeom>
          <a:noFill/>
          <a:ln>
            <a:solidFill>
              <a:schemeClr val="accent1"/>
            </a:solidFill>
          </a:ln>
        </p:spPr>
        <p:txBody>
          <a:bodyPr wrap="square" lIns="0" tIns="0" rIns="0" bIns="0" anchor="ctr">
            <a:noAutofit/>
          </a:bodyPr>
          <a:lstStyle/>
          <a:p>
            <a:pPr lvl="0" algn="ctr"/>
            <a:r>
              <a:rPr lang="fr-FR" sz="1100" b="1" dirty="0" smtClean="0">
                <a:solidFill>
                  <a:schemeClr val="accent1"/>
                </a:solidFill>
                <a:latin typeface="Helvetica Light" pitchFamily="34" charset="0"/>
              </a:rPr>
              <a:t>Contrôle </a:t>
            </a:r>
            <a:r>
              <a:rPr lang="fr-FR" sz="1100" b="1" u="sng" dirty="0">
                <a:solidFill>
                  <a:schemeClr val="accent1"/>
                </a:solidFill>
                <a:latin typeface="Helvetica Light" pitchFamily="34" charset="0"/>
              </a:rPr>
              <a:t>Mensuel</a:t>
            </a:r>
            <a:r>
              <a:rPr lang="fr-FR" sz="1100" b="1" dirty="0">
                <a:solidFill>
                  <a:schemeClr val="accent1"/>
                </a:solidFill>
                <a:latin typeface="Helvetica Light" pitchFamily="34" charset="0"/>
              </a:rPr>
              <a:t> du Registre</a:t>
            </a:r>
          </a:p>
          <a:p>
            <a:pPr lvl="0" algn="just"/>
            <a:r>
              <a:rPr lang="fr-FR" sz="1100" dirty="0">
                <a:latin typeface="Helvetica Light" pitchFamily="34" charset="0"/>
              </a:rPr>
              <a:t>Contrôle mensuel </a:t>
            </a:r>
            <a:r>
              <a:rPr lang="fr-FR" sz="1100" dirty="0" smtClean="0">
                <a:latin typeface="Helvetica Light" pitchFamily="34" charset="0"/>
              </a:rPr>
              <a:t>du </a:t>
            </a:r>
            <a:r>
              <a:rPr lang="fr-FR" sz="1100" dirty="0">
                <a:latin typeface="Helvetica Light" pitchFamily="34" charset="0"/>
              </a:rPr>
              <a:t>registre de surveillance des produits à risque de </a:t>
            </a:r>
            <a:r>
              <a:rPr lang="fr-FR" sz="1100" dirty="0" smtClean="0">
                <a:latin typeface="Helvetica Light" pitchFamily="34" charset="0"/>
              </a:rPr>
              <a:t>péremption</a:t>
            </a:r>
            <a:endParaRPr lang="fr-FR" sz="1100" dirty="0">
              <a:latin typeface="Helvetica Light" pitchFamily="34" charset="0"/>
            </a:endParaRPr>
          </a:p>
        </p:txBody>
      </p:sp>
      <p:sp>
        <p:nvSpPr>
          <p:cNvPr id="68" name="ZoneTexte 67">
            <a:extLst>
              <a:ext uri="{FF2B5EF4-FFF2-40B4-BE49-F238E27FC236}">
                <a16:creationId xmlns:a16="http://schemas.microsoft.com/office/drawing/2014/main" id="{1800BA03-1B51-30AD-D789-7563AC0C6BED}"/>
              </a:ext>
            </a:extLst>
          </p:cNvPr>
          <p:cNvSpPr txBox="1"/>
          <p:nvPr/>
        </p:nvSpPr>
        <p:spPr>
          <a:xfrm>
            <a:off x="3645664" y="4792500"/>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3</a:t>
            </a:r>
          </a:p>
        </p:txBody>
      </p:sp>
      <p:sp>
        <p:nvSpPr>
          <p:cNvPr id="71" name="Text Box 122">
            <a:extLst>
              <a:ext uri="{FF2B5EF4-FFF2-40B4-BE49-F238E27FC236}">
                <a16:creationId xmlns:a16="http://schemas.microsoft.com/office/drawing/2014/main" id="{72C0E710-9B60-45F4-8B1F-59E90914A8E8}"/>
              </a:ext>
            </a:extLst>
          </p:cNvPr>
          <p:cNvSpPr txBox="1">
            <a:spLocks noChangeArrowheads="1"/>
          </p:cNvSpPr>
          <p:nvPr/>
        </p:nvSpPr>
        <p:spPr bwMode="auto">
          <a:xfrm>
            <a:off x="3949243" y="8248568"/>
            <a:ext cx="3223501" cy="445331"/>
          </a:xfrm>
          <a:prstGeom prst="roundRect">
            <a:avLst>
              <a:gd name="adj" fmla="val 0"/>
            </a:avLst>
          </a:prstGeom>
          <a:solidFill>
            <a:schemeClr val="accent1">
              <a:lumMod val="20000"/>
              <a:lumOff val="80000"/>
            </a:schemeClr>
          </a:solidFill>
        </p:spPr>
        <p:txBody>
          <a:bodyPr wrap="square" lIns="0" tIns="0" rIns="0" bIns="0" anchor="ctr">
            <a:noAutofit/>
          </a:bodyPr>
          <a:lstStyle>
            <a:defPPr>
              <a:defRPr lang="en-US"/>
            </a:defPPr>
            <a:lvl1pPr algn="ctr">
              <a:buNone/>
              <a:defRPr sz="1100">
                <a:effectLst/>
                <a:latin typeface="Arial" panose="020B0604020202020204" pitchFamily="34" charset="0"/>
                <a:cs typeface="Arial" panose="020B0604020202020204" pitchFamily="34" charset="0"/>
              </a:defRPr>
            </a:lvl1pPr>
          </a:lstStyle>
          <a:p>
            <a:r>
              <a:rPr lang="fr-FR" dirty="0">
                <a:latin typeface="Helvetica Light" pitchFamily="34" charset="0"/>
              </a:rPr>
              <a:t>Retour/ destruction des produits périmés</a:t>
            </a:r>
          </a:p>
        </p:txBody>
      </p:sp>
      <p:sp>
        <p:nvSpPr>
          <p:cNvPr id="94" name="Forme libre 93">
            <a:extLst>
              <a:ext uri="{FF2B5EF4-FFF2-40B4-BE49-F238E27FC236}">
                <a16:creationId xmlns:a16="http://schemas.microsoft.com/office/drawing/2014/main" id="{BABE257F-1908-F7CB-39C8-B7067C33A86B}"/>
              </a:ext>
            </a:extLst>
          </p:cNvPr>
          <p:cNvSpPr/>
          <p:nvPr/>
        </p:nvSpPr>
        <p:spPr>
          <a:xfrm flipV="1">
            <a:off x="390717" y="6435823"/>
            <a:ext cx="2739638"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7" name="Forme libre 96">
            <a:extLst>
              <a:ext uri="{FF2B5EF4-FFF2-40B4-BE49-F238E27FC236}">
                <a16:creationId xmlns:a16="http://schemas.microsoft.com/office/drawing/2014/main" id="{BABE257F-1908-F7CB-39C8-B7067C33A86B}"/>
              </a:ext>
            </a:extLst>
          </p:cNvPr>
          <p:cNvSpPr/>
          <p:nvPr/>
        </p:nvSpPr>
        <p:spPr>
          <a:xfrm flipV="1">
            <a:off x="3949246" y="8076987"/>
            <a:ext cx="3230911"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36" name="Espace réservé du pied de page 29">
            <a:extLst>
              <a:ext uri="{FF2B5EF4-FFF2-40B4-BE49-F238E27FC236}">
                <a16:creationId xmlns:a16="http://schemas.microsoft.com/office/drawing/2014/main" id="{D3434E79-A65F-A99C-4B77-9B29037F4446}"/>
              </a:ext>
            </a:extLst>
          </p:cNvPr>
          <p:cNvSpPr txBox="1">
            <a:spLocks/>
          </p:cNvSpPr>
          <p:nvPr/>
        </p:nvSpPr>
        <p:spPr>
          <a:xfrm>
            <a:off x="3114294" y="9979818"/>
            <a:ext cx="2341614"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a:t>
            </a:r>
            <a:r>
              <a:rPr lang="en-US" dirty="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Principe 37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stocks</a:t>
            </a:r>
            <a:endParaRPr lang="en-US" dirty="0">
              <a:latin typeface="Arial" panose="020B0604020202020204" pitchFamily="34" charset="0"/>
              <a:cs typeface="Arial" panose="020B0604020202020204" pitchFamily="34" charset="0"/>
            </a:endParaRPr>
          </a:p>
        </p:txBody>
      </p:sp>
      <p:sp>
        <p:nvSpPr>
          <p:cNvPr id="37" name="ZoneTexte 36">
            <a:extLst>
              <a:ext uri="{FF2B5EF4-FFF2-40B4-BE49-F238E27FC236}">
                <a16:creationId xmlns:a16="http://schemas.microsoft.com/office/drawing/2014/main" id="{CDC9D813-6FC0-C6DB-6D60-5713EA4D726A}"/>
              </a:ext>
            </a:extLst>
          </p:cNvPr>
          <p:cNvSpPr txBox="1"/>
          <p:nvPr/>
        </p:nvSpPr>
        <p:spPr>
          <a:xfrm>
            <a:off x="4568801" y="2272650"/>
            <a:ext cx="2620007" cy="836709"/>
          </a:xfrm>
          <a:prstGeom prst="rect">
            <a:avLst/>
          </a:prstGeom>
          <a:noFill/>
          <a:ln>
            <a:solidFill>
              <a:schemeClr val="accent1"/>
            </a:solidFill>
          </a:ln>
        </p:spPr>
        <p:txBody>
          <a:bodyPr wrap="square" lIns="0" tIns="0" rIns="0" bIns="0" anchor="ctr">
            <a:noAutofit/>
          </a:bodyPr>
          <a:lstStyle/>
          <a:p>
            <a:pPr lvl="0" algn="ctr"/>
            <a:r>
              <a:rPr lang="fr-FR" sz="1100" b="1" dirty="0">
                <a:solidFill>
                  <a:schemeClr val="accent1"/>
                </a:solidFill>
                <a:latin typeface="Helvetica Light" pitchFamily="34" charset="0"/>
              </a:rPr>
              <a:t>Contrôle de Livraison</a:t>
            </a:r>
          </a:p>
          <a:p>
            <a:pPr lvl="0" algn="just"/>
            <a:r>
              <a:rPr lang="fr-FR" sz="1100" dirty="0">
                <a:latin typeface="Helvetica Light" pitchFamily="34" charset="0"/>
              </a:rPr>
              <a:t>Détection d’un produit sensible à péremption proche (péremption avant le prochain inventaire) lors des réceptions</a:t>
            </a:r>
          </a:p>
        </p:txBody>
      </p:sp>
      <p:sp>
        <p:nvSpPr>
          <p:cNvPr id="40" name="ZoneTexte 39">
            <a:extLst>
              <a:ext uri="{FF2B5EF4-FFF2-40B4-BE49-F238E27FC236}">
                <a16:creationId xmlns:a16="http://schemas.microsoft.com/office/drawing/2014/main" id="{CDC9D813-6FC0-C6DB-6D60-5713EA4D726A}"/>
              </a:ext>
            </a:extLst>
          </p:cNvPr>
          <p:cNvSpPr txBox="1"/>
          <p:nvPr/>
        </p:nvSpPr>
        <p:spPr>
          <a:xfrm>
            <a:off x="323075" y="6644870"/>
            <a:ext cx="2791220" cy="1290058"/>
          </a:xfrm>
          <a:prstGeom prst="rect">
            <a:avLst/>
          </a:prstGeom>
          <a:noFill/>
          <a:ln>
            <a:solidFill>
              <a:schemeClr val="accent1"/>
            </a:solidFill>
          </a:ln>
        </p:spPr>
        <p:txBody>
          <a:bodyPr wrap="square" lIns="0" tIns="0" rIns="0" bIns="0" anchor="ctr">
            <a:noAutofit/>
          </a:bodyPr>
          <a:lstStyle/>
          <a:p>
            <a:pPr lvl="0" algn="ctr"/>
            <a:r>
              <a:rPr lang="fr-FR" sz="1100" b="1" dirty="0">
                <a:solidFill>
                  <a:schemeClr val="accent1"/>
                </a:solidFill>
                <a:latin typeface="Helvetica Light" pitchFamily="34" charset="0"/>
              </a:rPr>
              <a:t>Mise en avant des produits pour garantir leur rotation </a:t>
            </a:r>
          </a:p>
          <a:p>
            <a:pPr lvl="0" algn="just"/>
            <a:r>
              <a:rPr lang="fr-FR" sz="1100" dirty="0">
                <a:latin typeface="Helvetica Light" pitchFamily="34" charset="0"/>
              </a:rPr>
              <a:t>Positionner les produits à péremption courte de manière à les vendre en premier</a:t>
            </a:r>
          </a:p>
        </p:txBody>
      </p:sp>
      <p:sp>
        <p:nvSpPr>
          <p:cNvPr id="41" name="ZoneTexte 40">
            <a:extLst>
              <a:ext uri="{FF2B5EF4-FFF2-40B4-BE49-F238E27FC236}">
                <a16:creationId xmlns:a16="http://schemas.microsoft.com/office/drawing/2014/main" id="{CDC9D813-6FC0-C6DB-6D60-5713EA4D726A}"/>
              </a:ext>
            </a:extLst>
          </p:cNvPr>
          <p:cNvSpPr txBox="1"/>
          <p:nvPr/>
        </p:nvSpPr>
        <p:spPr>
          <a:xfrm>
            <a:off x="3955880" y="6644869"/>
            <a:ext cx="3216867" cy="1290058"/>
          </a:xfrm>
          <a:prstGeom prst="rect">
            <a:avLst/>
          </a:prstGeom>
          <a:noFill/>
          <a:ln>
            <a:solidFill>
              <a:schemeClr val="accent1"/>
            </a:solidFill>
          </a:ln>
        </p:spPr>
        <p:txBody>
          <a:bodyPr wrap="square" lIns="0" tIns="0" rIns="0" bIns="0" anchor="ctr">
            <a:noAutofit/>
          </a:bodyPr>
          <a:lstStyle/>
          <a:p>
            <a:pPr lvl="0" algn="ctr"/>
            <a:r>
              <a:rPr lang="fr-FR" sz="1100" b="1" dirty="0">
                <a:solidFill>
                  <a:schemeClr val="accent1"/>
                </a:solidFill>
                <a:latin typeface="Helvetica Light" pitchFamily="34" charset="0"/>
              </a:rPr>
              <a:t>Retrait des Produits du Circuit des Ventes</a:t>
            </a:r>
          </a:p>
          <a:p>
            <a:pPr marL="171450" lvl="0" indent="-171450">
              <a:buClr>
                <a:schemeClr val="accent1"/>
              </a:buClr>
              <a:buFont typeface="Courier New" panose="02070309020205020404" pitchFamily="49" charset="0"/>
              <a:buChar char="o"/>
            </a:pPr>
            <a:r>
              <a:rPr lang="fr-FR" sz="1100" dirty="0">
                <a:latin typeface="Helvetica Light" pitchFamily="34" charset="0"/>
              </a:rPr>
              <a:t>Mise en zone de quarantaine identifiée des produits concernés</a:t>
            </a:r>
          </a:p>
          <a:p>
            <a:pPr marL="171450" lvl="0" indent="-171450">
              <a:buClr>
                <a:schemeClr val="accent1"/>
              </a:buClr>
              <a:buFont typeface="Courier New" panose="02070309020205020404" pitchFamily="49" charset="0"/>
              <a:buChar char="o"/>
            </a:pPr>
            <a:r>
              <a:rPr lang="fr-FR" sz="1100" dirty="0">
                <a:latin typeface="Helvetica Light" pitchFamily="34" charset="0"/>
              </a:rPr>
              <a:t>Inscrire la date de retrait et les quantités retirées dans le </a:t>
            </a:r>
            <a:r>
              <a:rPr lang="fr-FR" sz="1100" u="sng" dirty="0">
                <a:solidFill>
                  <a:schemeClr val="accent2"/>
                </a:solidFill>
                <a:latin typeface="Helvetica Light" pitchFamily="34" charset="0"/>
              </a:rPr>
              <a:t>registre de recensement des produits à risque de péremption</a:t>
            </a:r>
            <a:r>
              <a:rPr lang="fr-FR" sz="1100" dirty="0">
                <a:solidFill>
                  <a:schemeClr val="accent2"/>
                </a:solidFill>
                <a:latin typeface="Helvetica Light" pitchFamily="34" charset="0"/>
              </a:rPr>
              <a:t> </a:t>
            </a:r>
            <a:endParaRPr lang="fr-FR" sz="1100" u="sng" dirty="0">
              <a:solidFill>
                <a:srgbClr val="660033"/>
              </a:solidFill>
              <a:latin typeface="Helvetica Light" pitchFamily="34" charset="0"/>
            </a:endParaRPr>
          </a:p>
        </p:txBody>
      </p:sp>
      <p:sp>
        <p:nvSpPr>
          <p:cNvPr id="48" name="Forme libre 47">
            <a:extLst>
              <a:ext uri="{FF2B5EF4-FFF2-40B4-BE49-F238E27FC236}">
                <a16:creationId xmlns:a16="http://schemas.microsoft.com/office/drawing/2014/main" id="{BABE257F-1908-F7CB-39C8-B7067C33A86B}"/>
              </a:ext>
            </a:extLst>
          </p:cNvPr>
          <p:cNvSpPr/>
          <p:nvPr/>
        </p:nvSpPr>
        <p:spPr>
          <a:xfrm flipV="1">
            <a:off x="3971940" y="6416712"/>
            <a:ext cx="3208217" cy="57727"/>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53" name="Forme libre 52">
            <a:extLst>
              <a:ext uri="{FF2B5EF4-FFF2-40B4-BE49-F238E27FC236}">
                <a16:creationId xmlns:a16="http://schemas.microsoft.com/office/drawing/2014/main" id="{BABE257F-1908-F7CB-39C8-B7067C33A86B}"/>
              </a:ext>
            </a:extLst>
          </p:cNvPr>
          <p:cNvSpPr/>
          <p:nvPr/>
        </p:nvSpPr>
        <p:spPr>
          <a:xfrm flipV="1">
            <a:off x="5455907" y="5602007"/>
            <a:ext cx="1732900" cy="67817"/>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cxnSp>
        <p:nvCxnSpPr>
          <p:cNvPr id="54" name="Connecteur droit 53"/>
          <p:cNvCxnSpPr>
            <a:stCxn id="59" idx="0"/>
            <a:endCxn id="53" idx="4"/>
          </p:cNvCxnSpPr>
          <p:nvPr/>
        </p:nvCxnSpPr>
        <p:spPr>
          <a:xfrm>
            <a:off x="3184774" y="5601987"/>
            <a:ext cx="2271133" cy="20"/>
          </a:xfrm>
          <a:prstGeom prst="line">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cxnSp>
      <p:sp>
        <p:nvSpPr>
          <p:cNvPr id="59" name="Forme libre 58">
            <a:extLst>
              <a:ext uri="{FF2B5EF4-FFF2-40B4-BE49-F238E27FC236}">
                <a16:creationId xmlns:a16="http://schemas.microsoft.com/office/drawing/2014/main" id="{BABE257F-1908-F7CB-39C8-B7067C33A86B}"/>
              </a:ext>
            </a:extLst>
          </p:cNvPr>
          <p:cNvSpPr/>
          <p:nvPr/>
        </p:nvSpPr>
        <p:spPr>
          <a:xfrm flipV="1">
            <a:off x="1451874" y="5599712"/>
            <a:ext cx="1732900" cy="67817"/>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cxnSp>
        <p:nvCxnSpPr>
          <p:cNvPr id="61" name="Connecteur droit 60"/>
          <p:cNvCxnSpPr>
            <a:endCxn id="59" idx="4"/>
          </p:cNvCxnSpPr>
          <p:nvPr/>
        </p:nvCxnSpPr>
        <p:spPr>
          <a:xfrm flipV="1">
            <a:off x="370740" y="5599712"/>
            <a:ext cx="1081134" cy="2275"/>
          </a:xfrm>
          <a:prstGeom prst="line">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cxnSp>
      <p:sp>
        <p:nvSpPr>
          <p:cNvPr id="69" name="Forme libre 68">
            <a:extLst>
              <a:ext uri="{FF2B5EF4-FFF2-40B4-BE49-F238E27FC236}">
                <a16:creationId xmlns:a16="http://schemas.microsoft.com/office/drawing/2014/main" id="{BABE257F-1908-F7CB-39C8-B7067C33A86B}"/>
              </a:ext>
            </a:extLst>
          </p:cNvPr>
          <p:cNvSpPr/>
          <p:nvPr/>
        </p:nvSpPr>
        <p:spPr>
          <a:xfrm flipV="1">
            <a:off x="355547" y="3243175"/>
            <a:ext cx="3657601" cy="75920"/>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0" name="Forme libre 69">
            <a:extLst>
              <a:ext uri="{FF2B5EF4-FFF2-40B4-BE49-F238E27FC236}">
                <a16:creationId xmlns:a16="http://schemas.microsoft.com/office/drawing/2014/main" id="{BABE257F-1908-F7CB-39C8-B7067C33A86B}"/>
              </a:ext>
            </a:extLst>
          </p:cNvPr>
          <p:cNvSpPr/>
          <p:nvPr/>
        </p:nvSpPr>
        <p:spPr>
          <a:xfrm flipV="1">
            <a:off x="339134" y="4679748"/>
            <a:ext cx="3664762" cy="84026"/>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7" name="ZoneTexte 76">
            <a:extLst>
              <a:ext uri="{FF2B5EF4-FFF2-40B4-BE49-F238E27FC236}">
                <a16:creationId xmlns:a16="http://schemas.microsoft.com/office/drawing/2014/main" id="{1800BA03-1B51-30AD-D789-7563AC0C6BED}"/>
              </a:ext>
            </a:extLst>
          </p:cNvPr>
          <p:cNvSpPr txBox="1"/>
          <p:nvPr/>
        </p:nvSpPr>
        <p:spPr>
          <a:xfrm>
            <a:off x="5770803" y="2137175"/>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1</a:t>
            </a:r>
          </a:p>
        </p:txBody>
      </p:sp>
      <p:sp>
        <p:nvSpPr>
          <p:cNvPr id="78" name="Forme libre 77">
            <a:extLst>
              <a:ext uri="{FF2B5EF4-FFF2-40B4-BE49-F238E27FC236}">
                <a16:creationId xmlns:a16="http://schemas.microsoft.com/office/drawing/2014/main" id="{BABE257F-1908-F7CB-39C8-B7067C33A86B}"/>
              </a:ext>
            </a:extLst>
          </p:cNvPr>
          <p:cNvSpPr/>
          <p:nvPr/>
        </p:nvSpPr>
        <p:spPr>
          <a:xfrm flipV="1">
            <a:off x="4568800" y="3229875"/>
            <a:ext cx="2620007" cy="89220"/>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9" name="ZoneTexte 78">
            <a:extLst>
              <a:ext uri="{FF2B5EF4-FFF2-40B4-BE49-F238E27FC236}">
                <a16:creationId xmlns:a16="http://schemas.microsoft.com/office/drawing/2014/main" id="{1800BA03-1B51-30AD-D789-7563AC0C6BED}"/>
              </a:ext>
            </a:extLst>
          </p:cNvPr>
          <p:cNvSpPr txBox="1"/>
          <p:nvPr/>
        </p:nvSpPr>
        <p:spPr>
          <a:xfrm>
            <a:off x="1636476" y="6548497"/>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smtClean="0">
                <a:solidFill>
                  <a:schemeClr val="accent1"/>
                </a:solidFill>
                <a:latin typeface="Arial" panose="020B0604020202020204" pitchFamily="34" charset="0"/>
                <a:cs typeface="Arial" panose="020B0604020202020204" pitchFamily="34" charset="0"/>
              </a:rPr>
              <a:t>4</a:t>
            </a:r>
            <a:endParaRPr lang="fr-FR" sz="900" dirty="0">
              <a:solidFill>
                <a:schemeClr val="accent1"/>
              </a:solidFill>
              <a:latin typeface="Arial" panose="020B0604020202020204" pitchFamily="34" charset="0"/>
              <a:cs typeface="Arial" panose="020B0604020202020204" pitchFamily="34" charset="0"/>
            </a:endParaRPr>
          </a:p>
        </p:txBody>
      </p:sp>
      <p:sp>
        <p:nvSpPr>
          <p:cNvPr id="8" name="Rectangle 7"/>
          <p:cNvSpPr/>
          <p:nvPr/>
        </p:nvSpPr>
        <p:spPr>
          <a:xfrm>
            <a:off x="397593" y="5797595"/>
            <a:ext cx="6791214" cy="430457"/>
          </a:xfrm>
          <a:prstGeom prst="rect">
            <a:avLst/>
          </a:prstGeom>
          <a:solidFill>
            <a:schemeClr val="accent1">
              <a:lumMod val="40000"/>
              <a:lumOff val="60000"/>
            </a:schemeClr>
          </a:solidFill>
        </p:spPr>
        <p:txBody>
          <a:bodyPr wrap="square" lIns="0" tIns="0" rIns="0" bIns="0" anchor="ctr">
            <a:noAutofit/>
          </a:bodyPr>
          <a:lstStyle/>
          <a:p>
            <a:pPr algn="ctr"/>
            <a:r>
              <a:rPr lang="fr-FR" sz="1100" b="1" dirty="0" smtClean="0">
                <a:latin typeface="Helvetica Light" panose="020B0403020202020204" pitchFamily="34" charset="0"/>
                <a:cs typeface="Calibri" pitchFamily="34" charset="0"/>
              </a:rPr>
              <a:t>Selon la date de péremption, le type de produit, son packaging,…</a:t>
            </a:r>
            <a:endParaRPr lang="fr-FR" sz="1100" b="1" dirty="0">
              <a:latin typeface="Helvetica Light" panose="020B0403020202020204" pitchFamily="34" charset="0"/>
              <a:cs typeface="Calibri" pitchFamily="34" charset="0"/>
            </a:endParaRPr>
          </a:p>
        </p:txBody>
      </p:sp>
      <p:sp>
        <p:nvSpPr>
          <p:cNvPr id="43" name="ZoneTexte 42">
            <a:extLst>
              <a:ext uri="{FF2B5EF4-FFF2-40B4-BE49-F238E27FC236}">
                <a16:creationId xmlns:a16="http://schemas.microsoft.com/office/drawing/2014/main" id="{1800BA03-1B51-30AD-D789-7563AC0C6BED}"/>
              </a:ext>
            </a:extLst>
          </p:cNvPr>
          <p:cNvSpPr txBox="1"/>
          <p:nvPr/>
        </p:nvSpPr>
        <p:spPr>
          <a:xfrm>
            <a:off x="3319209" y="7172878"/>
            <a:ext cx="405034" cy="371419"/>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smtClean="0">
                <a:solidFill>
                  <a:schemeClr val="accent1"/>
                </a:solidFill>
                <a:latin typeface="Arial" panose="020B0604020202020204" pitchFamily="34" charset="0"/>
                <a:cs typeface="Arial" panose="020B0604020202020204" pitchFamily="34" charset="0"/>
              </a:rPr>
              <a:t>Et / ou</a:t>
            </a:r>
            <a:endParaRPr lang="fr-FR" sz="900" dirty="0">
              <a:solidFill>
                <a:schemeClr val="accent1"/>
              </a:solidFill>
              <a:latin typeface="Arial" panose="020B0604020202020204" pitchFamily="34" charset="0"/>
              <a:cs typeface="Arial" panose="020B0604020202020204" pitchFamily="34" charset="0"/>
            </a:endParaRPr>
          </a:p>
        </p:txBody>
      </p:sp>
      <p:sp>
        <p:nvSpPr>
          <p:cNvPr id="46" name="Text Box 122">
            <a:extLst>
              <a:ext uri="{FF2B5EF4-FFF2-40B4-BE49-F238E27FC236}">
                <a16:creationId xmlns:a16="http://schemas.microsoft.com/office/drawing/2014/main" id="{72C0E710-9B60-45F4-8B1F-59E90914A8E8}"/>
              </a:ext>
            </a:extLst>
          </p:cNvPr>
          <p:cNvSpPr txBox="1">
            <a:spLocks noChangeArrowheads="1"/>
          </p:cNvSpPr>
          <p:nvPr/>
        </p:nvSpPr>
        <p:spPr bwMode="auto">
          <a:xfrm>
            <a:off x="323074" y="8272942"/>
            <a:ext cx="2791220" cy="445331"/>
          </a:xfrm>
          <a:prstGeom prst="roundRect">
            <a:avLst>
              <a:gd name="adj" fmla="val 0"/>
            </a:avLst>
          </a:prstGeom>
          <a:solidFill>
            <a:schemeClr val="accent1">
              <a:lumMod val="20000"/>
              <a:lumOff val="80000"/>
            </a:schemeClr>
          </a:solidFill>
        </p:spPr>
        <p:txBody>
          <a:bodyPr wrap="square" lIns="0" tIns="0" rIns="0" bIns="0" anchor="ctr">
            <a:noAutofit/>
          </a:bodyPr>
          <a:lstStyle>
            <a:defPPr>
              <a:defRPr lang="en-US"/>
            </a:defPPr>
            <a:lvl1pPr algn="ctr">
              <a:buNone/>
              <a:defRPr sz="1100">
                <a:effectLst/>
                <a:latin typeface="Arial" panose="020B0604020202020204" pitchFamily="34" charset="0"/>
                <a:cs typeface="Arial" panose="020B0604020202020204" pitchFamily="34" charset="0"/>
              </a:defRPr>
            </a:lvl1pPr>
          </a:lstStyle>
          <a:p>
            <a:r>
              <a:rPr lang="fr-FR" dirty="0" smtClean="0">
                <a:latin typeface="Helvetica Light" pitchFamily="34" charset="0"/>
              </a:rPr>
              <a:t>Informer le patient si la date de péremption est proche </a:t>
            </a:r>
            <a:endParaRPr lang="fr-FR" dirty="0">
              <a:latin typeface="Helvetica Light" pitchFamily="34" charset="0"/>
            </a:endParaRPr>
          </a:p>
        </p:txBody>
      </p:sp>
      <p:sp>
        <p:nvSpPr>
          <p:cNvPr id="49" name="Forme libre 48">
            <a:extLst>
              <a:ext uri="{FF2B5EF4-FFF2-40B4-BE49-F238E27FC236}">
                <a16:creationId xmlns:a16="http://schemas.microsoft.com/office/drawing/2014/main" id="{BABE257F-1908-F7CB-39C8-B7067C33A86B}"/>
              </a:ext>
            </a:extLst>
          </p:cNvPr>
          <p:cNvSpPr/>
          <p:nvPr/>
        </p:nvSpPr>
        <p:spPr>
          <a:xfrm flipV="1">
            <a:off x="323074" y="8095167"/>
            <a:ext cx="2791220"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51" name="ZoneTexte 50">
            <a:extLst>
              <a:ext uri="{FF2B5EF4-FFF2-40B4-BE49-F238E27FC236}">
                <a16:creationId xmlns:a16="http://schemas.microsoft.com/office/drawing/2014/main" id="{1800BA03-1B51-30AD-D789-7563AC0C6BED}"/>
              </a:ext>
            </a:extLst>
          </p:cNvPr>
          <p:cNvSpPr txBox="1"/>
          <p:nvPr/>
        </p:nvSpPr>
        <p:spPr>
          <a:xfrm>
            <a:off x="5481856" y="6561199"/>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smtClean="0">
                <a:solidFill>
                  <a:schemeClr val="accent1"/>
                </a:solidFill>
                <a:latin typeface="Arial" panose="020B0604020202020204" pitchFamily="34" charset="0"/>
                <a:cs typeface="Arial" panose="020B0604020202020204" pitchFamily="34" charset="0"/>
              </a:rPr>
              <a:t>4</a:t>
            </a:r>
            <a:endParaRPr lang="fr-FR" sz="900" dirty="0">
              <a:solidFill>
                <a:schemeClr val="accent1"/>
              </a:solidFill>
              <a:latin typeface="Arial" panose="020B0604020202020204" pitchFamily="34" charset="0"/>
              <a:cs typeface="Arial" panose="020B0604020202020204" pitchFamily="34" charset="0"/>
            </a:endParaRPr>
          </a:p>
        </p:txBody>
      </p:sp>
      <p:sp>
        <p:nvSpPr>
          <p:cNvPr id="9" name="Rectangle 8"/>
          <p:cNvSpPr/>
          <p:nvPr/>
        </p:nvSpPr>
        <p:spPr>
          <a:xfrm>
            <a:off x="3971940" y="9400570"/>
            <a:ext cx="3172441" cy="430887"/>
          </a:xfrm>
          <a:prstGeom prst="rect">
            <a:avLst/>
          </a:prstGeom>
          <a:noFill/>
        </p:spPr>
        <p:txBody>
          <a:bodyPr wrap="square" lIns="0" tIns="0" rIns="0" bIns="0" anchor="ctr">
            <a:noAutofit/>
          </a:bodyPr>
          <a:lstStyle/>
          <a:p>
            <a:pPr algn="ctr"/>
            <a:r>
              <a:rPr lang="fr-FR" sz="1100" dirty="0">
                <a:latin typeface="Arial" panose="020B0604020202020204" pitchFamily="34" charset="0"/>
                <a:cs typeface="Arial" panose="020B0604020202020204" pitchFamily="34" charset="0"/>
              </a:rPr>
              <a:t>M.32 - Collecte et élimination des déchets générés par l'officine</a:t>
            </a:r>
          </a:p>
        </p:txBody>
      </p:sp>
      <p:sp>
        <p:nvSpPr>
          <p:cNvPr id="42" name="Forme libre 41">
            <a:extLst>
              <a:ext uri="{FF2B5EF4-FFF2-40B4-BE49-F238E27FC236}">
                <a16:creationId xmlns:a16="http://schemas.microsoft.com/office/drawing/2014/main" id="{BABE257F-1908-F7CB-39C8-B7067C33A86B}"/>
              </a:ext>
            </a:extLst>
          </p:cNvPr>
          <p:cNvSpPr/>
          <p:nvPr/>
        </p:nvSpPr>
        <p:spPr>
          <a:xfrm flipV="1">
            <a:off x="364801" y="1935724"/>
            <a:ext cx="3657601" cy="75920"/>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44" name="Forme libre 43">
            <a:extLst>
              <a:ext uri="{FF2B5EF4-FFF2-40B4-BE49-F238E27FC236}">
                <a16:creationId xmlns:a16="http://schemas.microsoft.com/office/drawing/2014/main" id="{BABE257F-1908-F7CB-39C8-B7067C33A86B}"/>
              </a:ext>
            </a:extLst>
          </p:cNvPr>
          <p:cNvSpPr/>
          <p:nvPr/>
        </p:nvSpPr>
        <p:spPr>
          <a:xfrm flipV="1">
            <a:off x="4578054" y="1937664"/>
            <a:ext cx="2620007" cy="89220"/>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cxnSp>
        <p:nvCxnSpPr>
          <p:cNvPr id="11" name="Connecteur droit 10"/>
          <p:cNvCxnSpPr>
            <a:stCxn id="42" idx="0"/>
            <a:endCxn id="44" idx="4"/>
          </p:cNvCxnSpPr>
          <p:nvPr/>
        </p:nvCxnSpPr>
        <p:spPr>
          <a:xfrm flipV="1">
            <a:off x="4022402" y="1937664"/>
            <a:ext cx="555652" cy="606"/>
          </a:xfrm>
          <a:prstGeom prst="line">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cxnSp>
      <p:sp>
        <p:nvSpPr>
          <p:cNvPr id="45" name="ZoneTexte 44">
            <a:extLst>
              <a:ext uri="{FF2B5EF4-FFF2-40B4-BE49-F238E27FC236}">
                <a16:creationId xmlns:a16="http://schemas.microsoft.com/office/drawing/2014/main" id="{8063640D-98DF-1F54-08F1-73F6DC143F16}"/>
              </a:ext>
            </a:extLst>
          </p:cNvPr>
          <p:cNvSpPr txBox="1"/>
          <p:nvPr/>
        </p:nvSpPr>
        <p:spPr>
          <a:xfrm>
            <a:off x="3949243" y="8795205"/>
            <a:ext cx="3223501" cy="541285"/>
          </a:xfrm>
          <a:prstGeom prst="rect">
            <a:avLst/>
          </a:prstGeom>
          <a:solidFill>
            <a:schemeClr val="accent1">
              <a:lumMod val="40000"/>
              <a:lumOff val="60000"/>
            </a:schemeClr>
          </a:solidFill>
        </p:spPr>
        <p:txBody>
          <a:bodyPr wrap="square" lIns="0" tIns="0" rIns="0" bIns="0" anchor="ctr">
            <a:noAutofit/>
          </a:bodyPr>
          <a:lstStyle>
            <a:defPPr>
              <a:defRPr lang="en-US"/>
            </a:defPPr>
            <a:lvl1pPr algn="ctr">
              <a:defRPr sz="1100" b="1">
                <a:latin typeface="Helvetica Light" panose="020B0403020202020204" pitchFamily="34" charset="0"/>
                <a:cs typeface="Calibri" pitchFamily="34" charset="0"/>
              </a:defRPr>
            </a:lvl1pPr>
          </a:lstStyle>
          <a:p>
            <a:r>
              <a:rPr lang="fr-FR" b="0" dirty="0" smtClean="0"/>
              <a:t>Destruction </a:t>
            </a:r>
            <a:r>
              <a:rPr lang="fr-FR" b="0" dirty="0"/>
              <a:t>des médicaments stupéfiants </a:t>
            </a:r>
            <a:r>
              <a:rPr lang="fr-FR" b="0" dirty="0" smtClean="0"/>
              <a:t>: </a:t>
            </a:r>
            <a:r>
              <a:rPr lang="fr-FR" b="0" dirty="0">
                <a:hlinkClick r:id="rId4"/>
              </a:rPr>
              <a:t>Destruction des médicaments stupéfiants à </a:t>
            </a:r>
            <a:r>
              <a:rPr lang="fr-FR" b="0" dirty="0" smtClean="0">
                <a:hlinkClick r:id="rId4"/>
              </a:rPr>
              <a:t>l’officine</a:t>
            </a:r>
            <a:endParaRPr lang="fr-FR" dirty="0"/>
          </a:p>
        </p:txBody>
      </p:sp>
    </p:spTree>
    <p:extLst>
      <p:ext uri="{BB962C8B-B14F-4D97-AF65-F5344CB8AC3E}">
        <p14:creationId xmlns:p14="http://schemas.microsoft.com/office/powerpoint/2010/main" val="262424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p:txBody>
          <a:bodyPr/>
          <a:lstStyle/>
          <a:p>
            <a:r>
              <a:rPr lang="fr-FR"/>
              <a:t>PROCÉDURE</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a:ln>
            <a:solidFill>
              <a:schemeClr val="accent1"/>
            </a:solidFill>
          </a:ln>
        </p:spPr>
        <p:txBody>
          <a:bodyPr/>
          <a:lstStyle/>
          <a:p>
            <a:r>
              <a:rPr lang="fr-FR" b="1" dirty="0"/>
              <a:t>P.09 </a:t>
            </a:r>
            <a:r>
              <a:rPr lang="fr-FR" dirty="0"/>
              <a:t>Gestion des périmés</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a:ln>
            <a:solidFill>
              <a:schemeClr val="accent1"/>
            </a:solidFill>
          </a:ln>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8" name="Espace réservé du contenu 2">
            <a:extLst>
              <a:ext uri="{FF2B5EF4-FFF2-40B4-BE49-F238E27FC236}">
                <a16:creationId xmlns:a16="http://schemas.microsoft.com/office/drawing/2014/main" id="{F400EAED-EBEC-16FC-A539-B962E2D867DE}"/>
              </a:ext>
            </a:extLst>
          </p:cNvPr>
          <p:cNvSpPr txBox="1">
            <a:spLocks/>
          </p:cNvSpPr>
          <p:nvPr/>
        </p:nvSpPr>
        <p:spPr>
          <a:xfrm>
            <a:off x="739499" y="2127387"/>
            <a:ext cx="1402249"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1"/>
                </a:solidFill>
                <a:latin typeface="Arial" panose="020B0604020202020204" pitchFamily="34" charset="0"/>
                <a:cs typeface="Arial" panose="020B0604020202020204" pitchFamily="34" charset="0"/>
              </a:rPr>
              <a:t>Légende</a:t>
            </a:r>
          </a:p>
        </p:txBody>
      </p:sp>
      <p:grpSp>
        <p:nvGrpSpPr>
          <p:cNvPr id="9" name="Groupe 8">
            <a:extLst>
              <a:ext uri="{FF2B5EF4-FFF2-40B4-BE49-F238E27FC236}">
                <a16:creationId xmlns:a16="http://schemas.microsoft.com/office/drawing/2014/main" id="{D0A21799-1FCA-5765-60B0-71ADFDEF8028}"/>
              </a:ext>
            </a:extLst>
          </p:cNvPr>
          <p:cNvGrpSpPr/>
          <p:nvPr/>
        </p:nvGrpSpPr>
        <p:grpSpPr>
          <a:xfrm>
            <a:off x="364586" y="2077672"/>
            <a:ext cx="290053" cy="292100"/>
            <a:chOff x="225503" y="2443266"/>
            <a:chExt cx="290053" cy="292100"/>
          </a:xfrm>
        </p:grpSpPr>
        <p:cxnSp>
          <p:nvCxnSpPr>
            <p:cNvPr id="10" name="Connecteur droit 9">
              <a:extLst>
                <a:ext uri="{FF2B5EF4-FFF2-40B4-BE49-F238E27FC236}">
                  <a16:creationId xmlns:a16="http://schemas.microsoft.com/office/drawing/2014/main" id="{2897D6B8-B37F-CCD0-BF49-EECA3F2431E0}"/>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2" name="Connecteur droit 11">
              <a:extLst>
                <a:ext uri="{FF2B5EF4-FFF2-40B4-BE49-F238E27FC236}">
                  <a16:creationId xmlns:a16="http://schemas.microsoft.com/office/drawing/2014/main" id="{7E1D4AFC-9127-56D6-9CC3-310EF5494A19}"/>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sp>
        <p:nvSpPr>
          <p:cNvPr id="24" name="Espace réservé du contenu 2">
            <a:extLst>
              <a:ext uri="{FF2B5EF4-FFF2-40B4-BE49-F238E27FC236}">
                <a16:creationId xmlns:a16="http://schemas.microsoft.com/office/drawing/2014/main" id="{46B25CAB-7192-AF1E-13F4-A611BCD7822F}"/>
              </a:ext>
            </a:extLst>
          </p:cNvPr>
          <p:cNvSpPr txBox="1">
            <a:spLocks/>
          </p:cNvSpPr>
          <p:nvPr/>
        </p:nvSpPr>
        <p:spPr>
          <a:xfrm>
            <a:off x="739499" y="3123521"/>
            <a:ext cx="5338820"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1"/>
                </a:solidFill>
                <a:latin typeface="Arial" panose="020B0604020202020204" pitchFamily="34" charset="0"/>
                <a:cs typeface="Arial" panose="020B0604020202020204" pitchFamily="34" charset="0"/>
              </a:rPr>
              <a:t>Commentaires pour un bon usage</a:t>
            </a:r>
          </a:p>
        </p:txBody>
      </p:sp>
      <p:grpSp>
        <p:nvGrpSpPr>
          <p:cNvPr id="25" name="Groupe 24">
            <a:extLst>
              <a:ext uri="{FF2B5EF4-FFF2-40B4-BE49-F238E27FC236}">
                <a16:creationId xmlns:a16="http://schemas.microsoft.com/office/drawing/2014/main" id="{CB50C5BE-5A43-3A9B-802B-F0E7E1AE52BE}"/>
              </a:ext>
            </a:extLst>
          </p:cNvPr>
          <p:cNvGrpSpPr/>
          <p:nvPr/>
        </p:nvGrpSpPr>
        <p:grpSpPr>
          <a:xfrm>
            <a:off x="364587" y="3073806"/>
            <a:ext cx="290053" cy="292100"/>
            <a:chOff x="225503" y="2443266"/>
            <a:chExt cx="290053" cy="292100"/>
          </a:xfrm>
        </p:grpSpPr>
        <p:cxnSp>
          <p:nvCxnSpPr>
            <p:cNvPr id="26" name="Connecteur droit 25">
              <a:extLst>
                <a:ext uri="{FF2B5EF4-FFF2-40B4-BE49-F238E27FC236}">
                  <a16:creationId xmlns:a16="http://schemas.microsoft.com/office/drawing/2014/main" id="{9A13B3F2-8B2F-850A-0F91-A4397DCC2339}"/>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7" name="Connecteur droit 26">
              <a:extLst>
                <a:ext uri="{FF2B5EF4-FFF2-40B4-BE49-F238E27FC236}">
                  <a16:creationId xmlns:a16="http://schemas.microsoft.com/office/drawing/2014/main" id="{0337E093-04CD-718E-D42D-DD2BBE51B31B}"/>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sp>
        <p:nvSpPr>
          <p:cNvPr id="45" name="Espace réservé du contenu 2">
            <a:extLst>
              <a:ext uri="{FF2B5EF4-FFF2-40B4-BE49-F238E27FC236}">
                <a16:creationId xmlns:a16="http://schemas.microsoft.com/office/drawing/2014/main" id="{0F42AA74-ED70-C0B6-225D-96AB187005B8}"/>
              </a:ext>
            </a:extLst>
          </p:cNvPr>
          <p:cNvSpPr txBox="1">
            <a:spLocks/>
          </p:cNvSpPr>
          <p:nvPr/>
        </p:nvSpPr>
        <p:spPr>
          <a:xfrm>
            <a:off x="489670" y="6269102"/>
            <a:ext cx="3155231" cy="1376581"/>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spcBef>
                <a:spcPts val="200"/>
              </a:spcBef>
              <a:buClr>
                <a:srgbClr val="258BA4"/>
              </a:buClr>
            </a:pPr>
            <a:r>
              <a:rPr lang="fr-FR" dirty="0">
                <a:solidFill>
                  <a:schemeClr val="accent1"/>
                </a:solidFill>
                <a:latin typeface="Arial" panose="020B0604020202020204" pitchFamily="34" charset="0"/>
                <a:cs typeface="Arial" panose="020B0604020202020204" pitchFamily="34" charset="0"/>
              </a:rPr>
              <a:t>Inventaire </a:t>
            </a:r>
            <a:r>
              <a:rPr lang="fr-FR" dirty="0" smtClean="0">
                <a:solidFill>
                  <a:schemeClr val="accent1"/>
                </a:solidFill>
                <a:latin typeface="Arial" panose="020B0604020202020204" pitchFamily="34" charset="0"/>
                <a:cs typeface="Arial" panose="020B0604020202020204" pitchFamily="34" charset="0"/>
              </a:rPr>
              <a:t>périodique des Produits à Risque de Péremp</a:t>
            </a:r>
            <a:r>
              <a:rPr lang="fr-FR" dirty="0" smtClean="0">
                <a:solidFill>
                  <a:schemeClr val="accent1"/>
                </a:solidFill>
                <a:latin typeface="Arial" panose="020B0604020202020204" pitchFamily="34" charset="0"/>
                <a:cs typeface="Arial" panose="020B0604020202020204" pitchFamily="34" charset="0"/>
              </a:rPr>
              <a:t>tion :</a:t>
            </a:r>
            <a:endParaRPr lang="fr-FR" dirty="0">
              <a:solidFill>
                <a:schemeClr val="accent1"/>
              </a:solidFill>
              <a:latin typeface="Arial" panose="020B0604020202020204" pitchFamily="34" charset="0"/>
              <a:cs typeface="Arial" panose="020B0604020202020204" pitchFamily="34" charset="0"/>
            </a:endParaRPr>
          </a:p>
          <a:p>
            <a:pPr marL="171450" lvl="3" indent="-171450" algn="just">
              <a:lnSpc>
                <a:spcPts val="1220"/>
              </a:lnSpc>
              <a:spcBef>
                <a:spcPts val="200"/>
              </a:spcBef>
              <a:buClr>
                <a:srgbClr val="258BA4"/>
              </a:buClr>
              <a:buFont typeface="Courier New" panose="02070309020205020404" pitchFamily="49" charset="0"/>
              <a:buChar char="o"/>
            </a:pPr>
            <a:r>
              <a:rPr lang="fr-FR" dirty="0">
                <a:latin typeface="Arial" panose="020B0604020202020204" pitchFamily="34" charset="0"/>
                <a:cs typeface="Arial" panose="020B0604020202020204" pitchFamily="34" charset="0"/>
              </a:rPr>
              <a:t>Afin que le retrait de produits périmés soit pleinement opérant il est impératif que le recensement des produits à risque de péremption se fasse à des fréquences régulières (au minimum une fois par an).</a:t>
            </a:r>
          </a:p>
        </p:txBody>
      </p:sp>
      <p:grpSp>
        <p:nvGrpSpPr>
          <p:cNvPr id="34" name="Groupe 33">
            <a:extLst>
              <a:ext uri="{FF2B5EF4-FFF2-40B4-BE49-F238E27FC236}">
                <a16:creationId xmlns:a16="http://schemas.microsoft.com/office/drawing/2014/main" id="{018213C6-C5B6-48DE-85A8-EFC4C0C843C5}"/>
              </a:ext>
            </a:extLst>
          </p:cNvPr>
          <p:cNvGrpSpPr/>
          <p:nvPr/>
        </p:nvGrpSpPr>
        <p:grpSpPr>
          <a:xfrm>
            <a:off x="489671" y="3805307"/>
            <a:ext cx="1140562" cy="211541"/>
            <a:chOff x="4820850" y="4231021"/>
            <a:chExt cx="1140562" cy="211541"/>
          </a:xfrm>
        </p:grpSpPr>
        <p:sp>
          <p:nvSpPr>
            <p:cNvPr id="35" name="Ellipse 34">
              <a:extLst>
                <a:ext uri="{FF2B5EF4-FFF2-40B4-BE49-F238E27FC236}">
                  <a16:creationId xmlns:a16="http://schemas.microsoft.com/office/drawing/2014/main" id="{4F090028-5A44-9CE8-E1D5-BE67C954563A}"/>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EBD22574-EB6E-9D5F-A2C7-D450F7FAB7DF}"/>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2ACDABF2-D1FC-7671-9564-372F0C28A4F3}"/>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2" name="Espace réservé du contenu 2">
            <a:extLst>
              <a:ext uri="{FF2B5EF4-FFF2-40B4-BE49-F238E27FC236}">
                <a16:creationId xmlns:a16="http://schemas.microsoft.com/office/drawing/2014/main" id="{BC6A9B13-FD6C-D97A-3AC4-B324E167A68A}"/>
              </a:ext>
            </a:extLst>
          </p:cNvPr>
          <p:cNvSpPr txBox="1">
            <a:spLocks/>
          </p:cNvSpPr>
          <p:nvPr/>
        </p:nvSpPr>
        <p:spPr>
          <a:xfrm>
            <a:off x="4272987" y="4198654"/>
            <a:ext cx="2941273" cy="1106461"/>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spcBef>
                <a:spcPts val="200"/>
              </a:spcBef>
              <a:buClr>
                <a:srgbClr val="258BA4"/>
              </a:buClr>
            </a:pPr>
            <a:r>
              <a:rPr lang="fr-FR" dirty="0">
                <a:solidFill>
                  <a:schemeClr val="accent1"/>
                </a:solidFill>
                <a:latin typeface="Arial" panose="020B0604020202020204" pitchFamily="34" charset="0"/>
                <a:cs typeface="Arial" panose="020B0604020202020204" pitchFamily="34" charset="0"/>
              </a:rPr>
              <a:t>Mise à l’écart des périmés</a:t>
            </a:r>
          </a:p>
          <a:p>
            <a:pPr marL="171450" lvl="3" indent="-171450" algn="just">
              <a:lnSpc>
                <a:spcPts val="1220"/>
              </a:lnSpc>
              <a:spcBef>
                <a:spcPts val="200"/>
              </a:spcBef>
              <a:buClr>
                <a:srgbClr val="258BA4"/>
              </a:buClr>
              <a:buFont typeface="Courier New" panose="02070309020205020404" pitchFamily="49" charset="0"/>
              <a:buChar char="o"/>
            </a:pPr>
            <a:r>
              <a:rPr lang="fr-FR" dirty="0">
                <a:latin typeface="Arial" panose="020B0604020202020204" pitchFamily="34" charset="0"/>
                <a:cs typeface="Arial" panose="020B0604020202020204" pitchFamily="34" charset="0"/>
              </a:rPr>
              <a:t>Une fois retirés du stock, les produits périmés doivent être isolés physiquement, dans un espace clairement identifié en attendant la destruction ou la reprise par le fournisseur.</a:t>
            </a:r>
          </a:p>
        </p:txBody>
      </p:sp>
      <p:sp>
        <p:nvSpPr>
          <p:cNvPr id="57" name="Espace réservé du contenu 2">
            <a:extLst>
              <a:ext uri="{FF2B5EF4-FFF2-40B4-BE49-F238E27FC236}">
                <a16:creationId xmlns:a16="http://schemas.microsoft.com/office/drawing/2014/main" id="{6704A284-9EA9-F8BF-2182-822105ACE130}"/>
              </a:ext>
            </a:extLst>
          </p:cNvPr>
          <p:cNvSpPr txBox="1">
            <a:spLocks/>
          </p:cNvSpPr>
          <p:nvPr/>
        </p:nvSpPr>
        <p:spPr>
          <a:xfrm>
            <a:off x="4272987" y="6262283"/>
            <a:ext cx="2941273" cy="1548437"/>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spcBef>
                <a:spcPts val="200"/>
              </a:spcBef>
              <a:buClr>
                <a:srgbClr val="258BA4"/>
              </a:buClr>
            </a:pPr>
            <a:r>
              <a:rPr lang="fr-FR" dirty="0">
                <a:solidFill>
                  <a:schemeClr val="accent1"/>
                </a:solidFill>
                <a:latin typeface="Arial" panose="020B0604020202020204" pitchFamily="34" charset="0"/>
                <a:cs typeface="Arial" panose="020B0604020202020204" pitchFamily="34" charset="0"/>
              </a:rPr>
              <a:t>Contrôle au fil de l’eau (lors des livraisons)</a:t>
            </a:r>
          </a:p>
          <a:p>
            <a:pPr marL="171450" lvl="3" indent="-171450" algn="just">
              <a:lnSpc>
                <a:spcPts val="1220"/>
              </a:lnSpc>
              <a:spcBef>
                <a:spcPts val="200"/>
              </a:spcBef>
              <a:buClr>
                <a:srgbClr val="258BA4"/>
              </a:buClr>
              <a:buFont typeface="Courier New" panose="02070309020205020404" pitchFamily="49" charset="0"/>
              <a:buChar char="o"/>
            </a:pPr>
            <a:r>
              <a:rPr lang="fr-FR" dirty="0">
                <a:latin typeface="Arial" panose="020B0604020202020204" pitchFamily="34" charset="0"/>
                <a:cs typeface="Arial" panose="020B0604020202020204" pitchFamily="34" charset="0"/>
              </a:rPr>
              <a:t>Il arrive parfois que l’officine réceptionne des produits à péremption très courte qui périmeront avant le prochain inventaire annuel. Une vigilance doit donc être observée lors de la réception des commandes afin de renseigner le cas échéant ces produits dans le registre de </a:t>
            </a:r>
            <a:r>
              <a:rPr lang="fr-FR" u="sng" dirty="0">
                <a:solidFill>
                  <a:schemeClr val="accent1"/>
                </a:solidFill>
                <a:latin typeface="Arial" panose="020B0604020202020204" pitchFamily="34" charset="0"/>
                <a:cs typeface="Arial" panose="020B0604020202020204" pitchFamily="34" charset="0"/>
              </a:rPr>
              <a:t>recensement des produits à risque de péremption</a:t>
            </a:r>
            <a:r>
              <a:rPr lang="fr-FR" dirty="0">
                <a:latin typeface="Arial" panose="020B0604020202020204" pitchFamily="34" charset="0"/>
                <a:cs typeface="Arial" panose="020B0604020202020204" pitchFamily="34" charset="0"/>
              </a:rPr>
              <a:t>.</a:t>
            </a:r>
          </a:p>
        </p:txBody>
      </p:sp>
      <p:sp>
        <p:nvSpPr>
          <p:cNvPr id="65" name="ZoneTexte 64">
            <a:extLst>
              <a:ext uri="{FF2B5EF4-FFF2-40B4-BE49-F238E27FC236}">
                <a16:creationId xmlns:a16="http://schemas.microsoft.com/office/drawing/2014/main" id="{B8DCBB26-EA07-D54D-B863-EF86E3191154}"/>
              </a:ext>
            </a:extLst>
          </p:cNvPr>
          <p:cNvSpPr txBox="1"/>
          <p:nvPr/>
        </p:nvSpPr>
        <p:spPr>
          <a:xfrm>
            <a:off x="489669" y="8266161"/>
            <a:ext cx="6733844" cy="962971"/>
          </a:xfrm>
          <a:prstGeom prst="rect">
            <a:avLst/>
          </a:prstGeom>
          <a:solidFill>
            <a:schemeClr val="accent1">
              <a:lumMod val="20000"/>
              <a:lumOff val="80000"/>
            </a:schemeClr>
          </a:solidFill>
        </p:spPr>
        <p:txBody>
          <a:bodyPr wrap="square" lIns="0" tIns="0" rIns="0" bIns="0" anchor="ctr">
            <a:noAutofit/>
          </a:bodyPr>
          <a:lstStyle>
            <a:defPPr>
              <a:defRPr lang="en-US"/>
            </a:defPPr>
            <a:lvl1pPr algn="ctr">
              <a:buNone/>
              <a:defRPr sz="1100">
                <a:effectLst/>
                <a:latin typeface="Arial" panose="020B0604020202020204" pitchFamily="34" charset="0"/>
                <a:cs typeface="Arial" panose="020B0604020202020204" pitchFamily="34" charset="0"/>
              </a:defRPr>
            </a:lvl1pPr>
          </a:lstStyle>
          <a:p>
            <a:pPr algn="just"/>
            <a:r>
              <a:rPr lang="fr-FR" b="1" dirty="0"/>
              <a:t>Autres Méthodes :</a:t>
            </a:r>
          </a:p>
          <a:p>
            <a:pPr algn="just"/>
            <a:r>
              <a:rPr lang="fr-FR" dirty="0"/>
              <a:t>Dans la plupart des logiciels, il est possible d’indiquer une date de péremption pour chaque produit.</a:t>
            </a:r>
          </a:p>
          <a:p>
            <a:pPr algn="just"/>
            <a:r>
              <a:rPr lang="fr-FR" dirty="0"/>
              <a:t>L’édition régulière de la liste depuis le logiciel peut dans ce cas remplacer le registre mensuel.</a:t>
            </a:r>
          </a:p>
          <a:p>
            <a:pPr algn="just"/>
            <a:r>
              <a:rPr lang="fr-FR" dirty="0"/>
              <a:t>Cependant, il est impératif que les dates de péremption soient régulièrement mises à jour lors des vérifications mensuelles </a:t>
            </a:r>
          </a:p>
        </p:txBody>
      </p:sp>
      <p:sp>
        <p:nvSpPr>
          <p:cNvPr id="68" name="ZoneTexte 67">
            <a:extLst>
              <a:ext uri="{FF2B5EF4-FFF2-40B4-BE49-F238E27FC236}">
                <a16:creationId xmlns:a16="http://schemas.microsoft.com/office/drawing/2014/main" id="{CDC9D813-6FC0-C6DB-6D60-5713EA4D726A}"/>
              </a:ext>
            </a:extLst>
          </p:cNvPr>
          <p:cNvSpPr txBox="1"/>
          <p:nvPr/>
        </p:nvSpPr>
        <p:spPr>
          <a:xfrm>
            <a:off x="2112882" y="2047886"/>
            <a:ext cx="898048" cy="504000"/>
          </a:xfrm>
          <a:prstGeom prst="rect">
            <a:avLst/>
          </a:prstGeom>
          <a:noFill/>
          <a:ln>
            <a:solidFill>
              <a:schemeClr val="accent1"/>
            </a:solidFill>
          </a:ln>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Action </a:t>
            </a:r>
            <a:br>
              <a:rPr lang="fr-FR" sz="1100" dirty="0">
                <a:effectLst/>
                <a:latin typeface="Arial" panose="020B0604020202020204" pitchFamily="34" charset="0"/>
                <a:cs typeface="Arial" panose="020B0604020202020204" pitchFamily="34" charset="0"/>
              </a:rPr>
            </a:br>
            <a:r>
              <a:rPr lang="fr-FR" sz="1100" dirty="0">
                <a:effectLst/>
                <a:latin typeface="Arial" panose="020B0604020202020204" pitchFamily="34" charset="0"/>
                <a:cs typeface="Arial" panose="020B0604020202020204" pitchFamily="34" charset="0"/>
              </a:rPr>
              <a:t>à Réaliser</a:t>
            </a:r>
          </a:p>
        </p:txBody>
      </p:sp>
      <p:sp>
        <p:nvSpPr>
          <p:cNvPr id="69" name="ZoneTexte 68">
            <a:extLst>
              <a:ext uri="{FF2B5EF4-FFF2-40B4-BE49-F238E27FC236}">
                <a16:creationId xmlns:a16="http://schemas.microsoft.com/office/drawing/2014/main" id="{8063640D-98DF-1F54-08F1-73F6DC143F16}"/>
              </a:ext>
            </a:extLst>
          </p:cNvPr>
          <p:cNvSpPr txBox="1"/>
          <p:nvPr/>
        </p:nvSpPr>
        <p:spPr>
          <a:xfrm>
            <a:off x="3186308" y="2047886"/>
            <a:ext cx="898048" cy="504000"/>
          </a:xfrm>
          <a:prstGeom prst="rect">
            <a:avLst/>
          </a:prstGeom>
          <a:solidFill>
            <a:schemeClr val="accent1">
              <a:lumMod val="40000"/>
              <a:lumOff val="6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Point</a:t>
            </a:r>
          </a:p>
          <a:p>
            <a:pPr algn="ctr">
              <a:buNone/>
            </a:pPr>
            <a:r>
              <a:rPr lang="fr-FR" sz="1100" dirty="0">
                <a:effectLst/>
                <a:latin typeface="Arial" panose="020B0604020202020204" pitchFamily="34" charset="0"/>
                <a:cs typeface="Arial" panose="020B0604020202020204" pitchFamily="34" charset="0"/>
              </a:rPr>
              <a:t>de Vigilance</a:t>
            </a:r>
          </a:p>
        </p:txBody>
      </p:sp>
      <p:sp>
        <p:nvSpPr>
          <p:cNvPr id="70" name="ZoneTexte 69">
            <a:extLst>
              <a:ext uri="{FF2B5EF4-FFF2-40B4-BE49-F238E27FC236}">
                <a16:creationId xmlns:a16="http://schemas.microsoft.com/office/drawing/2014/main" id="{DBAD544C-B7D8-378D-F2B6-A8F2984E99C5}"/>
              </a:ext>
            </a:extLst>
          </p:cNvPr>
          <p:cNvSpPr txBox="1"/>
          <p:nvPr/>
        </p:nvSpPr>
        <p:spPr>
          <a:xfrm>
            <a:off x="4272987" y="2047886"/>
            <a:ext cx="898048" cy="504000"/>
          </a:xfrm>
          <a:prstGeom prst="rect">
            <a:avLst/>
          </a:prstGeom>
          <a:solidFill>
            <a:schemeClr val="accent1">
              <a:lumMod val="20000"/>
              <a:lumOff val="8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Procédé</a:t>
            </a:r>
          </a:p>
          <a:p>
            <a:pPr algn="ctr">
              <a:buNone/>
            </a:pPr>
            <a:r>
              <a:rPr lang="fr-FR" sz="1100" dirty="0">
                <a:effectLst/>
                <a:latin typeface="Arial" panose="020B0604020202020204" pitchFamily="34" charset="0"/>
                <a:cs typeface="Arial" panose="020B0604020202020204" pitchFamily="34" charset="0"/>
              </a:rPr>
              <a:t>Non Détaillé</a:t>
            </a:r>
          </a:p>
        </p:txBody>
      </p:sp>
      <p:sp>
        <p:nvSpPr>
          <p:cNvPr id="71" name="ZoneTexte 70">
            <a:extLst>
              <a:ext uri="{FF2B5EF4-FFF2-40B4-BE49-F238E27FC236}">
                <a16:creationId xmlns:a16="http://schemas.microsoft.com/office/drawing/2014/main" id="{19C6D915-5DF2-AB6D-C0BD-DE0C9BE5E8BD}"/>
              </a:ext>
            </a:extLst>
          </p:cNvPr>
          <p:cNvSpPr txBox="1"/>
          <p:nvPr/>
        </p:nvSpPr>
        <p:spPr>
          <a:xfrm>
            <a:off x="5379262" y="2047886"/>
            <a:ext cx="1141266" cy="504000"/>
          </a:xfrm>
          <a:prstGeom prst="rect">
            <a:avLst/>
          </a:prstGeom>
          <a:noFill/>
        </p:spPr>
        <p:txBody>
          <a:bodyPr wrap="square" lIns="0" tIns="0" rIns="0" bIns="0" anchor="ctr">
            <a:noAutofit/>
          </a:bodyPr>
          <a:lstStyle/>
          <a:p>
            <a:pPr>
              <a:buNone/>
            </a:pPr>
            <a:r>
              <a:rPr lang="fr-FR" sz="1100" dirty="0">
                <a:effectLst/>
                <a:latin typeface="Arial" panose="020B0604020202020204" pitchFamily="34" charset="0"/>
                <a:cs typeface="Arial" panose="020B0604020202020204" pitchFamily="34" charset="0"/>
              </a:rPr>
              <a:t>Enregistrement (traçabilité) </a:t>
            </a:r>
          </a:p>
          <a:p>
            <a:pPr>
              <a:buNone/>
            </a:pPr>
            <a:r>
              <a:rPr lang="fr-FR" sz="1100" dirty="0">
                <a:effectLst/>
                <a:latin typeface="Arial" panose="020B0604020202020204" pitchFamily="34" charset="0"/>
                <a:cs typeface="Arial" panose="020B0604020202020204" pitchFamily="34" charset="0"/>
              </a:rPr>
              <a:t>à effectuer</a:t>
            </a:r>
          </a:p>
        </p:txBody>
      </p:sp>
      <p:sp>
        <p:nvSpPr>
          <p:cNvPr id="76" name="Forme libre 75">
            <a:extLst>
              <a:ext uri="{FF2B5EF4-FFF2-40B4-BE49-F238E27FC236}">
                <a16:creationId xmlns:a16="http://schemas.microsoft.com/office/drawing/2014/main" id="{84AE0063-E89E-78A9-5DAA-99313F4B1B50}"/>
              </a:ext>
            </a:extLst>
          </p:cNvPr>
          <p:cNvSpPr/>
          <p:nvPr/>
        </p:nvSpPr>
        <p:spPr>
          <a:xfrm rot="16200000">
            <a:off x="5051848" y="2268239"/>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p>
        </p:txBody>
      </p:sp>
      <p:sp>
        <p:nvSpPr>
          <p:cNvPr id="77" name="Forme libre 76">
            <a:extLst>
              <a:ext uri="{FF2B5EF4-FFF2-40B4-BE49-F238E27FC236}">
                <a16:creationId xmlns:a16="http://schemas.microsoft.com/office/drawing/2014/main" id="{46F5DA9F-E345-4053-5ED7-84743F32338B}"/>
              </a:ext>
            </a:extLst>
          </p:cNvPr>
          <p:cNvSpPr/>
          <p:nvPr/>
        </p:nvSpPr>
        <p:spPr>
          <a:xfrm rot="16200000">
            <a:off x="3949286" y="2268239"/>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8" name="Forme libre 77">
            <a:extLst>
              <a:ext uri="{FF2B5EF4-FFF2-40B4-BE49-F238E27FC236}">
                <a16:creationId xmlns:a16="http://schemas.microsoft.com/office/drawing/2014/main" id="{A145A9D4-0E14-B710-4B8C-17A7D08BB628}"/>
              </a:ext>
            </a:extLst>
          </p:cNvPr>
          <p:cNvSpPr/>
          <p:nvPr/>
        </p:nvSpPr>
        <p:spPr>
          <a:xfrm rot="16200000">
            <a:off x="2873133" y="2268239"/>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pic>
        <p:nvPicPr>
          <p:cNvPr id="11" name="Graphique 10">
            <a:extLst>
              <a:ext uri="{FF2B5EF4-FFF2-40B4-BE49-F238E27FC236}">
                <a16:creationId xmlns:a16="http://schemas.microsoft.com/office/drawing/2014/main" id="{E83167DE-55ED-F561-C00B-F67E89A6EBE5}"/>
              </a:ext>
            </a:extLst>
          </p:cNvPr>
          <p:cNvPicPr>
            <a:picLocks noChangeAspect="1"/>
          </p:cNvPicPr>
          <p:nvPr/>
        </p:nvPicPr>
        <p:blipFill>
          <a:blip r:embed="rId3">
            <a:extLst>
              <a:ext uri="{96DAC541-7B7A-43D3-8B79-37D633B846F1}">
                <asvg:svgBlip xmlns:asvg="http://schemas.microsoft.com/office/drawing/2016/SVG/main" xmlns="" r:embed="rId4"/>
              </a:ext>
            </a:extLst>
          </a:blip>
          <a:srcRect/>
          <a:stretch/>
        </p:blipFill>
        <p:spPr>
          <a:xfrm>
            <a:off x="182989" y="10016236"/>
            <a:ext cx="312290" cy="431258"/>
          </a:xfrm>
          <a:prstGeom prst="rect">
            <a:avLst/>
          </a:prstGeom>
        </p:spPr>
      </p:pic>
      <p:grpSp>
        <p:nvGrpSpPr>
          <p:cNvPr id="21" name="Groupe 20">
            <a:extLst>
              <a:ext uri="{FF2B5EF4-FFF2-40B4-BE49-F238E27FC236}">
                <a16:creationId xmlns:a16="http://schemas.microsoft.com/office/drawing/2014/main" id="{E98E88E1-E46E-7BC0-EB2B-2792781BE823}"/>
              </a:ext>
            </a:extLst>
          </p:cNvPr>
          <p:cNvGrpSpPr/>
          <p:nvPr/>
        </p:nvGrpSpPr>
        <p:grpSpPr>
          <a:xfrm>
            <a:off x="4272987" y="3768157"/>
            <a:ext cx="1140562" cy="211541"/>
            <a:chOff x="4820850" y="4231021"/>
            <a:chExt cx="1140562" cy="211541"/>
          </a:xfrm>
        </p:grpSpPr>
        <p:sp>
          <p:nvSpPr>
            <p:cNvPr id="22" name="Ellipse 21">
              <a:extLst>
                <a:ext uri="{FF2B5EF4-FFF2-40B4-BE49-F238E27FC236}">
                  <a16:creationId xmlns:a16="http://schemas.microsoft.com/office/drawing/2014/main" id="{045294F9-7ADD-076C-82E1-010D7B4BBE1D}"/>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8" name="Ellipse 27">
              <a:extLst>
                <a:ext uri="{FF2B5EF4-FFF2-40B4-BE49-F238E27FC236}">
                  <a16:creationId xmlns:a16="http://schemas.microsoft.com/office/drawing/2014/main" id="{EE1FE90E-85BF-A2B8-DE02-88C37FA4885E}"/>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1" name="Forme libre 30">
              <a:extLst>
                <a:ext uri="{FF2B5EF4-FFF2-40B4-BE49-F238E27FC236}">
                  <a16:creationId xmlns:a16="http://schemas.microsoft.com/office/drawing/2014/main" id="{8CC2D4F0-A229-0C62-B87F-1970ABB8E34D}"/>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67" name="Groupe 66">
            <a:extLst>
              <a:ext uri="{FF2B5EF4-FFF2-40B4-BE49-F238E27FC236}">
                <a16:creationId xmlns:a16="http://schemas.microsoft.com/office/drawing/2014/main" id="{BFC67B17-18E1-6227-72EB-3C3BBF58BEE7}"/>
              </a:ext>
            </a:extLst>
          </p:cNvPr>
          <p:cNvGrpSpPr/>
          <p:nvPr/>
        </p:nvGrpSpPr>
        <p:grpSpPr>
          <a:xfrm>
            <a:off x="489670" y="6004143"/>
            <a:ext cx="1140562" cy="211541"/>
            <a:chOff x="4820850" y="4231021"/>
            <a:chExt cx="1140562" cy="211541"/>
          </a:xfrm>
        </p:grpSpPr>
        <p:sp>
          <p:nvSpPr>
            <p:cNvPr id="72" name="Ellipse 71">
              <a:extLst>
                <a:ext uri="{FF2B5EF4-FFF2-40B4-BE49-F238E27FC236}">
                  <a16:creationId xmlns:a16="http://schemas.microsoft.com/office/drawing/2014/main" id="{0129FAED-D532-C6EF-6816-DCAD3617B644}"/>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73" name="Ellipse 72">
              <a:extLst>
                <a:ext uri="{FF2B5EF4-FFF2-40B4-BE49-F238E27FC236}">
                  <a16:creationId xmlns:a16="http://schemas.microsoft.com/office/drawing/2014/main" id="{0792EABC-7B6C-0FA7-08F7-0FA8EBF65983}"/>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74" name="Forme libre 73">
              <a:extLst>
                <a:ext uri="{FF2B5EF4-FFF2-40B4-BE49-F238E27FC236}">
                  <a16:creationId xmlns:a16="http://schemas.microsoft.com/office/drawing/2014/main" id="{9A3A741C-326A-0EA2-FB5E-A5C232207110}"/>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75" name="Groupe 74">
            <a:extLst>
              <a:ext uri="{FF2B5EF4-FFF2-40B4-BE49-F238E27FC236}">
                <a16:creationId xmlns:a16="http://schemas.microsoft.com/office/drawing/2014/main" id="{656AC77C-7157-B856-DEA6-60A6EDBEE482}"/>
              </a:ext>
            </a:extLst>
          </p:cNvPr>
          <p:cNvGrpSpPr/>
          <p:nvPr/>
        </p:nvGrpSpPr>
        <p:grpSpPr>
          <a:xfrm>
            <a:off x="4272987" y="5981152"/>
            <a:ext cx="1140562" cy="211541"/>
            <a:chOff x="4820850" y="4231021"/>
            <a:chExt cx="1140562" cy="211541"/>
          </a:xfrm>
        </p:grpSpPr>
        <p:sp>
          <p:nvSpPr>
            <p:cNvPr id="79" name="Ellipse 78">
              <a:extLst>
                <a:ext uri="{FF2B5EF4-FFF2-40B4-BE49-F238E27FC236}">
                  <a16:creationId xmlns:a16="http://schemas.microsoft.com/office/drawing/2014/main" id="{696FF381-189D-F7A6-9B7C-91ABADBFC12D}"/>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0" name="Ellipse 79">
              <a:extLst>
                <a:ext uri="{FF2B5EF4-FFF2-40B4-BE49-F238E27FC236}">
                  <a16:creationId xmlns:a16="http://schemas.microsoft.com/office/drawing/2014/main" id="{B24C6A10-2B72-0E6B-C632-9378AAB84AAC}"/>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1" name="Forme libre 80">
              <a:extLst>
                <a:ext uri="{FF2B5EF4-FFF2-40B4-BE49-F238E27FC236}">
                  <a16:creationId xmlns:a16="http://schemas.microsoft.com/office/drawing/2014/main" id="{CC0BA9EB-950A-22CD-B862-2B704AC9445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a:xfrm>
            <a:off x="662824" y="10401255"/>
            <a:ext cx="1700927" cy="161841"/>
          </a:xfrm>
        </p:spPr>
        <p:txBody>
          <a:bodyPr/>
          <a:lstStyle/>
          <a:p>
            <a:r>
              <a:rPr lang="fr-FR" dirty="0"/>
              <a:t>Version </a:t>
            </a:r>
            <a:r>
              <a:rPr lang="fr-FR" dirty="0" smtClean="0"/>
              <a:t>2.10 </a:t>
            </a:r>
            <a:r>
              <a:rPr lang="fr-FR" dirty="0">
                <a:solidFill>
                  <a:schemeClr val="tx1"/>
                </a:solidFill>
              </a:rPr>
              <a:t>/ </a:t>
            </a:r>
            <a:r>
              <a:rPr lang="fr-FR" dirty="0" smtClean="0"/>
              <a:t>Février 2026</a:t>
            </a:r>
            <a:endParaRPr lang="en-US" dirty="0"/>
          </a:p>
        </p:txBody>
      </p:sp>
      <p:sp>
        <p:nvSpPr>
          <p:cNvPr id="48" name="Espace réservé du texte 30">
            <a:extLst>
              <a:ext uri="{FF2B5EF4-FFF2-40B4-BE49-F238E27FC236}">
                <a16:creationId xmlns:a16="http://schemas.microsoft.com/office/drawing/2014/main" id="{8F33BC0D-148C-48B4-80BE-00460C6D194C}"/>
              </a:ext>
            </a:extLst>
          </p:cNvPr>
          <p:cNvSpPr txBox="1">
            <a:spLocks/>
          </p:cNvSpPr>
          <p:nvPr/>
        </p:nvSpPr>
        <p:spPr>
          <a:xfrm>
            <a:off x="489669" y="4126600"/>
            <a:ext cx="3155231" cy="1503255"/>
          </a:xfrm>
          <a:prstGeom prst="rect">
            <a:avLst/>
          </a:prstGeom>
        </p:spPr>
        <p:txBody>
          <a:bodyPr vert="horz" lIns="0" tIns="46800" rIns="0" bIns="0" rtlCol="0" anchor="t"/>
          <a:lstStyle>
            <a:defPPr>
              <a:defRPr lang="en-US"/>
            </a:defPPr>
            <a:lvl1pPr marL="0" algn="l" defTabSz="457200" rtl="0" eaLnBrk="1" latinLnBrk="0" hangingPunct="1">
              <a:defRPr sz="700" b="1" i="0" kern="1200">
                <a:solidFill>
                  <a:schemeClr val="tx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spcBef>
                <a:spcPts val="200"/>
              </a:spcBef>
            </a:pPr>
            <a:r>
              <a:rPr lang="fr-FR" sz="1100" b="0" dirty="0">
                <a:solidFill>
                  <a:schemeClr val="accent1"/>
                </a:solidFill>
              </a:rPr>
              <a:t>Détection informatisée des produits périmés :</a:t>
            </a:r>
          </a:p>
          <a:p>
            <a:pPr marL="171450" lvl="3" indent="-171450" algn="just" defTabSz="755934">
              <a:lnSpc>
                <a:spcPts val="1220"/>
              </a:lnSpc>
              <a:buClr>
                <a:srgbClr val="258BA4"/>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Ces dernières années la modernisation de la traçabilité a permis la détection informatisée des péremptions pour certains produits. Cependant les systèmes existants n’étant pas encore généralisés à l’ensemble des produits de l’officine il reste nécessaire d’engager une surveillance interne des péremptions à l’aide d’une méthodologie </a:t>
            </a:r>
            <a:r>
              <a:rPr lang="fr-FR" sz="1100" dirty="0" smtClean="0">
                <a:latin typeface="Arial" panose="020B0604020202020204" pitchFamily="34" charset="0"/>
                <a:cs typeface="Arial" panose="020B0604020202020204" pitchFamily="34" charset="0"/>
              </a:rPr>
              <a:t>définie</a:t>
            </a:r>
            <a:r>
              <a:rPr lang="fr-FR" sz="1100" dirty="0">
                <a:latin typeface="Arial" panose="020B0604020202020204" pitchFamily="34" charset="0"/>
                <a:cs typeface="Arial" panose="020B0604020202020204" pitchFamily="34" charset="0"/>
              </a:rPr>
              <a:t>.</a:t>
            </a:r>
          </a:p>
        </p:txBody>
      </p:sp>
      <p:sp>
        <p:nvSpPr>
          <p:cNvPr id="47"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322786" cy="409702"/>
          </a:xfrm>
        </p:spPr>
        <p:txBody>
          <a:bodyPr/>
          <a:lstStyle/>
          <a:p>
            <a:r>
              <a:rPr lang="en-US" dirty="0" smtClean="0"/>
              <a:t>Sous-</a:t>
            </a:r>
            <a:r>
              <a:rPr lang="en-US" dirty="0" err="1" smtClean="0"/>
              <a:t>thèmes</a:t>
            </a:r>
            <a:r>
              <a:rPr lang="en-US" dirty="0" smtClean="0"/>
              <a:t> : </a:t>
            </a:r>
          </a:p>
          <a:p>
            <a:r>
              <a:rPr lang="fr-FR" dirty="0"/>
              <a:t>4.4 </a:t>
            </a:r>
            <a:r>
              <a:rPr lang="fr-FR" b="0" dirty="0"/>
              <a:t>Gestion des locaux, des équipements et des stocks</a:t>
            </a:r>
            <a:endParaRPr lang="en-US" dirty="0"/>
          </a:p>
        </p:txBody>
      </p:sp>
      <p:sp>
        <p:nvSpPr>
          <p:cNvPr id="49" name="Espace réservé du pied de page 29">
            <a:extLst>
              <a:ext uri="{FF2B5EF4-FFF2-40B4-BE49-F238E27FC236}">
                <a16:creationId xmlns:a16="http://schemas.microsoft.com/office/drawing/2014/main" id="{D3434E79-A65F-A99C-4B77-9B29037F4446}"/>
              </a:ext>
            </a:extLst>
          </p:cNvPr>
          <p:cNvSpPr txBox="1">
            <a:spLocks/>
          </p:cNvSpPr>
          <p:nvPr/>
        </p:nvSpPr>
        <p:spPr>
          <a:xfrm>
            <a:off x="3037648" y="9991553"/>
            <a:ext cx="2341614"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a:t>
            </a:r>
            <a:r>
              <a:rPr lang="en-US" dirty="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Principe 37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stocks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912</TotalTime>
  <Words>577</Words>
  <Application>Microsoft Office PowerPoint</Application>
  <PresentationFormat>Personnalisé</PresentationFormat>
  <Paragraphs>68</Paragraphs>
  <Slides>2</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Aptos</vt:lpstr>
      <vt:lpstr>Arial</vt:lpstr>
      <vt:lpstr>Azo Sans</vt:lpstr>
      <vt:lpstr>Calibri</vt:lpstr>
      <vt:lpstr>Courier New</vt:lpstr>
      <vt:lpstr>Helvetica Light</vt:lpstr>
      <vt:lpstr>Thème Office</vt:lpstr>
      <vt:lpstr>PROCÉDURE</vt:lpstr>
      <vt:lpstr>PROCÉDURE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dc:title>
  <dc:creator>Sébastien QUESSON</dc:creator>
  <cp:lastModifiedBy>Cécile LUGAND</cp:lastModifiedBy>
  <cp:revision>159</cp:revision>
  <dcterms:created xsi:type="dcterms:W3CDTF">2025-12-16T10:16:15Z</dcterms:created>
  <dcterms:modified xsi:type="dcterms:W3CDTF">2026-04-07T09:40:04Z</dcterms:modified>
</cp:coreProperties>
</file>