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6EB"/>
    <a:srgbClr val="258BA4"/>
    <a:srgbClr val="9BBA28"/>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8" autoAdjust="0"/>
    <p:restoredTop sz="94660"/>
  </p:normalViewPr>
  <p:slideViewPr>
    <p:cSldViewPr snapToGrid="0">
      <p:cViewPr varScale="1">
        <p:scale>
          <a:sx n="108" d="100"/>
          <a:sy n="108" d="100"/>
        </p:scale>
        <p:origin x="419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itre 1">
            <a:extLst>
              <a:ext uri="{FF2B5EF4-FFF2-40B4-BE49-F238E27FC236}">
                <a16:creationId xmlns:a16="http://schemas.microsoft.com/office/drawing/2014/main" id="{BA2E7065-AA30-4F56-95B8-19C4C6BCA8C7}"/>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9" name="Image 8">
            <a:extLst>
              <a:ext uri="{FF2B5EF4-FFF2-40B4-BE49-F238E27FC236}">
                <a16:creationId xmlns:a16="http://schemas.microsoft.com/office/drawing/2014/main" id="{FE929258-D817-4C7E-A5DF-0497141971D5}"/>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sp>
        <p:nvSpPr>
          <p:cNvPr id="14" name="Rectangle 13">
            <a:extLst>
              <a:ext uri="{FF2B5EF4-FFF2-40B4-BE49-F238E27FC236}">
                <a16:creationId xmlns:a16="http://schemas.microsoft.com/office/drawing/2014/main" id="{0A32D8ED-12E4-43B5-BE3C-6341F31FF352}"/>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coins arrondis 20">
            <a:extLst>
              <a:ext uri="{FF2B5EF4-FFF2-40B4-BE49-F238E27FC236}">
                <a16:creationId xmlns:a16="http://schemas.microsoft.com/office/drawing/2014/main" id="{6889969D-C053-4399-8C1D-DB1F76289A7F}"/>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5" name="Image 14">
            <a:extLst>
              <a:ext uri="{FF2B5EF4-FFF2-40B4-BE49-F238E27FC236}">
                <a16:creationId xmlns:a16="http://schemas.microsoft.com/office/drawing/2014/main" id="{C1FB5FD7-8772-2149-B55A-587EA8258E06}"/>
              </a:ext>
            </a:extLst>
          </p:cNvPr>
          <p:cNvPicPr>
            <a:picLocks noChangeAspect="1"/>
          </p:cNvPicPr>
          <p:nvPr userDrawn="1"/>
        </p:nvPicPr>
        <p:blipFill>
          <a:blip r:embed="rId3"/>
          <a:stretch>
            <a:fillRect/>
          </a:stretch>
        </p:blipFill>
        <p:spPr>
          <a:xfrm>
            <a:off x="236885" y="49631"/>
            <a:ext cx="700802" cy="649337"/>
          </a:xfrm>
          <a:prstGeom prst="rect">
            <a:avLst/>
          </a:prstGeom>
        </p:spPr>
      </p:pic>
      <p:sp>
        <p:nvSpPr>
          <p:cNvPr id="16" name="Flèche : pentagone 20">
            <a:extLst>
              <a:ext uri="{FF2B5EF4-FFF2-40B4-BE49-F238E27FC236}">
                <a16:creationId xmlns:a16="http://schemas.microsoft.com/office/drawing/2014/main" id="{8AB8E882-FEA3-8A44-8BFD-EE91A4C0E463}"/>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4514F04F-54DD-3842-989C-24206492071C}"/>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19" name="Rectangle 18">
            <a:extLst>
              <a:ext uri="{FF2B5EF4-FFF2-40B4-BE49-F238E27FC236}">
                <a16:creationId xmlns:a16="http://schemas.microsoft.com/office/drawing/2014/main" id="{D31B2AAF-FC6C-8349-9F4A-4785BAF12357}"/>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22" name="Image 21" descr="Une image contenant dessin&#10;&#10;Description générée automatiquement">
            <a:extLst>
              <a:ext uri="{FF2B5EF4-FFF2-40B4-BE49-F238E27FC236}">
                <a16:creationId xmlns:a16="http://schemas.microsoft.com/office/drawing/2014/main" id="{3AD61A14-B1B9-4B44-97E4-7A19B5360A5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F1EB8F41-4FF4-4C66-B83D-EF45104DB8E3}"/>
              </a:ext>
            </a:extLst>
          </p:cNvPr>
          <p:cNvSpPr txBox="1"/>
          <p:nvPr userDrawn="1"/>
        </p:nvSpPr>
        <p:spPr>
          <a:xfrm>
            <a:off x="199790" y="2915910"/>
            <a:ext cx="1632178"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Légende</a:t>
            </a:r>
          </a:p>
        </p:txBody>
      </p:sp>
      <p:sp>
        <p:nvSpPr>
          <p:cNvPr id="25" name="ZoneTexte 24">
            <a:extLst>
              <a:ext uri="{FF2B5EF4-FFF2-40B4-BE49-F238E27FC236}">
                <a16:creationId xmlns:a16="http://schemas.microsoft.com/office/drawing/2014/main" id="{BBB8D533-1234-482D-A0C0-D70C5021E9A3}"/>
              </a:ext>
            </a:extLst>
          </p:cNvPr>
          <p:cNvSpPr txBox="1"/>
          <p:nvPr userDrawn="1"/>
        </p:nvSpPr>
        <p:spPr>
          <a:xfrm>
            <a:off x="199790" y="1281917"/>
            <a:ext cx="4084644"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199790" y="176139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17205" y="1809686"/>
            <a:ext cx="6391336" cy="1107996"/>
          </a:xfrm>
          <a:prstGeom prst="rect">
            <a:avLst/>
          </a:prstGeom>
          <a:noFill/>
        </p:spPr>
        <p:txBody>
          <a:bodyPr wrap="square" rtlCol="0">
            <a:spAutoFit/>
          </a:bodyPr>
          <a:lstStyle/>
          <a:p>
            <a:r>
              <a:rPr lang="fr-FR" sz="1100" dirty="0">
                <a:solidFill>
                  <a:schemeClr val="tx1">
                    <a:lumMod val="85000"/>
                    <a:lumOff val="15000"/>
                  </a:schemeClr>
                </a:solidFill>
              </a:rPr>
              <a:t>Une procédure décrit les points clefs d’une activité officinale afin d’organiser efficacement son déroulement et d’éviter d’éventuels oublis. Elle permet de fiabiliser et d’harmoniser les pratiques au sein de l’équipe. Pour être utile elle doit toujours être présentée et discutée avec l’ensemble des collaborateurs concernés. Elle est généralement conservée au sein d’un classeur qualité (ou dans le cloud documentaire de l’officine) mais elle peut aussi être affichée dans le back office. Sous forme de logigramme (schéma) elle suit une codification présentée dans la légende ci-dessous. </a:t>
            </a:r>
          </a:p>
        </p:txBody>
      </p:sp>
      <p:sp>
        <p:nvSpPr>
          <p:cNvPr id="40" name="ZoneTexte 39">
            <a:extLst>
              <a:ext uri="{FF2B5EF4-FFF2-40B4-BE49-F238E27FC236}">
                <a16:creationId xmlns:a16="http://schemas.microsoft.com/office/drawing/2014/main" id="{145455DC-1F31-4526-917F-E34384701CE7}"/>
              </a:ext>
            </a:extLst>
          </p:cNvPr>
          <p:cNvSpPr txBox="1"/>
          <p:nvPr userDrawn="1"/>
        </p:nvSpPr>
        <p:spPr>
          <a:xfrm>
            <a:off x="190607" y="4342904"/>
            <a:ext cx="5827173"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83350" y="4866124"/>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199790" y="5050378"/>
            <a:ext cx="6391336" cy="3480660"/>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7" name="Rectangle 46">
            <a:extLst>
              <a:ext uri="{FF2B5EF4-FFF2-40B4-BE49-F238E27FC236}">
                <a16:creationId xmlns:a16="http://schemas.microsoft.com/office/drawing/2014/main" id="{E6074DD3-2EE2-4977-A08D-20E531FB59A6}"/>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coins arrondis 49">
            <a:extLst>
              <a:ext uri="{FF2B5EF4-FFF2-40B4-BE49-F238E27FC236}">
                <a16:creationId xmlns:a16="http://schemas.microsoft.com/office/drawing/2014/main" id="{B591BE37-43D4-4F00-AEA1-07F10CA1EB92}"/>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sp>
        <p:nvSpPr>
          <p:cNvPr id="57" name="Rectangle 56">
            <a:extLst>
              <a:ext uri="{FF2B5EF4-FFF2-40B4-BE49-F238E27FC236}">
                <a16:creationId xmlns:a16="http://schemas.microsoft.com/office/drawing/2014/main" id="{FEF50549-9D7A-4789-A499-0A70431F83C9}"/>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5C231EB3-D239-42A7-AAE7-148BD95171E2}"/>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59" name="Rectangle 58">
            <a:extLst>
              <a:ext uri="{FF2B5EF4-FFF2-40B4-BE49-F238E27FC236}">
                <a16:creationId xmlns:a16="http://schemas.microsoft.com/office/drawing/2014/main" id="{63CB4A4D-CA2E-40DF-BDCF-60CF288FA13B}"/>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a:extLst>
              <a:ext uri="{FF2B5EF4-FFF2-40B4-BE49-F238E27FC236}">
                <a16:creationId xmlns:a16="http://schemas.microsoft.com/office/drawing/2014/main" id="{4D439ED6-7EC5-4891-9849-C2F7B37CB59E}"/>
              </a:ext>
            </a:extLst>
          </p:cNvPr>
          <p:cNvSpPr>
            <a:spLocks noGrp="1"/>
          </p:cNvSpPr>
          <p:nvPr userDrawn="1">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61" name="Image 60">
            <a:extLst>
              <a:ext uri="{FF2B5EF4-FFF2-40B4-BE49-F238E27FC236}">
                <a16:creationId xmlns:a16="http://schemas.microsoft.com/office/drawing/2014/main" id="{EF7C2457-3AE9-4473-8CA9-00210E07D126}"/>
              </a:ext>
            </a:extLst>
          </p:cNvPr>
          <p:cNvPicPr>
            <a:picLocks noChangeAspect="1"/>
          </p:cNvPicPr>
          <p:nvPr userDrawn="1"/>
        </p:nvPicPr>
        <p:blipFill rotWithShape="1">
          <a:blip r:embed="rId2"/>
          <a:srcRect t="9053" b="6984"/>
          <a:stretch/>
        </p:blipFill>
        <p:spPr>
          <a:xfrm>
            <a:off x="111757" y="-1419"/>
            <a:ext cx="951058" cy="803082"/>
          </a:xfrm>
          <a:prstGeom prst="rect">
            <a:avLst/>
          </a:prstGeom>
        </p:spPr>
      </p:pic>
      <p:sp>
        <p:nvSpPr>
          <p:cNvPr id="5" name="Espace réservé du texte 4">
            <a:extLst>
              <a:ext uri="{FF2B5EF4-FFF2-40B4-BE49-F238E27FC236}">
                <a16:creationId xmlns:a16="http://schemas.microsoft.com/office/drawing/2014/main" id="{1DD031C1-C7DA-474B-856B-786E3A801EAF}"/>
              </a:ext>
            </a:extLst>
          </p:cNvPr>
          <p:cNvSpPr>
            <a:spLocks noGrp="1"/>
          </p:cNvSpPr>
          <p:nvPr userDrawn="1">
            <p:ph type="body" sz="quarter" idx="12" hasCustomPrompt="1"/>
          </p:nvPr>
        </p:nvSpPr>
        <p:spPr>
          <a:xfrm>
            <a:off x="206734" y="8668356"/>
            <a:ext cx="6443675" cy="414938"/>
          </a:xfrm>
          <a:solidFill>
            <a:srgbClr val="CCE6EB"/>
          </a:solidFill>
        </p:spPr>
        <p:txBody>
          <a:bodyPr/>
          <a:lstStyle>
            <a:lvl1pPr>
              <a:defRPr/>
            </a:lvl1pPr>
            <a:lvl2pPr marL="342900" indent="0">
              <a:buNone/>
              <a:defRPr/>
            </a:lvl2pPr>
          </a:lstStyle>
          <a:p>
            <a:pPr lvl="0"/>
            <a:r>
              <a:rPr lang="fr-FR" dirty="0"/>
              <a:t>Commentaires &amp; Références : texte</a:t>
            </a:r>
          </a:p>
          <a:p>
            <a:pPr lvl="1"/>
            <a:endParaRPr lang="fr-FR" dirty="0"/>
          </a:p>
        </p:txBody>
      </p:sp>
      <p:sp>
        <p:nvSpPr>
          <p:cNvPr id="32" name="Text Box 122">
            <a:extLst>
              <a:ext uri="{FF2B5EF4-FFF2-40B4-BE49-F238E27FC236}">
                <a16:creationId xmlns:a16="http://schemas.microsoft.com/office/drawing/2014/main" id="{C87A64B3-D9CD-464F-824F-507BF4AF6BE1}"/>
              </a:ext>
            </a:extLst>
          </p:cNvPr>
          <p:cNvSpPr txBox="1">
            <a:spLocks noChangeArrowheads="1"/>
          </p:cNvSpPr>
          <p:nvPr userDrawn="1"/>
        </p:nvSpPr>
        <p:spPr bwMode="auto">
          <a:xfrm>
            <a:off x="267952" y="3523221"/>
            <a:ext cx="1196550" cy="555989"/>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en-US"/>
            </a:defPPr>
            <a:lvl1pPr algn="ctr">
              <a:defRPr sz="1100" b="1">
                <a:solidFill>
                  <a:srgbClr val="000000"/>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pPr algn="ctr"/>
            <a:r>
              <a:rPr lang="fr-FR" sz="1100" b="1" i="0" dirty="0">
                <a:latin typeface="+mj-lt"/>
              </a:rPr>
              <a:t>Action à Réaliser</a:t>
            </a:r>
          </a:p>
        </p:txBody>
      </p:sp>
      <p:sp>
        <p:nvSpPr>
          <p:cNvPr id="33" name="AutoShape 126">
            <a:extLst>
              <a:ext uri="{FF2B5EF4-FFF2-40B4-BE49-F238E27FC236}">
                <a16:creationId xmlns:a16="http://schemas.microsoft.com/office/drawing/2014/main" id="{91B0B018-D2BB-AF4A-9304-0A4BA689C9CE}"/>
              </a:ext>
            </a:extLst>
          </p:cNvPr>
          <p:cNvSpPr>
            <a:spLocks noChangeArrowheads="1"/>
          </p:cNvSpPr>
          <p:nvPr userDrawn="1"/>
        </p:nvSpPr>
        <p:spPr bwMode="auto">
          <a:xfrm>
            <a:off x="1530690" y="3523220"/>
            <a:ext cx="1196550" cy="555989"/>
          </a:xfrm>
          <a:prstGeom prst="roundRect">
            <a:avLst>
              <a:gd name="adj" fmla="val 0"/>
            </a:avLst>
          </a:prstGeom>
          <a:solidFill>
            <a:srgbClr val="9BBA28"/>
          </a:solidFill>
          <a:ln w="28575" algn="ctr">
            <a:noFill/>
            <a:miter lim="800000"/>
            <a:headEnd/>
            <a:tailEnd/>
          </a:ln>
        </p:spPr>
        <p:txBody>
          <a:bodyPr anchor="ctr"/>
          <a:lstStyle/>
          <a:p>
            <a:pPr algn="ctr"/>
            <a:r>
              <a:rPr lang="fr-FR" sz="1100" b="1" i="0" dirty="0">
                <a:solidFill>
                  <a:schemeClr val="bg1"/>
                </a:solidFill>
                <a:latin typeface="+mj-lt"/>
              </a:rPr>
              <a:t>Point de Vigilance</a:t>
            </a:r>
          </a:p>
        </p:txBody>
      </p:sp>
      <p:sp>
        <p:nvSpPr>
          <p:cNvPr id="34" name="Text Box 122">
            <a:extLst>
              <a:ext uri="{FF2B5EF4-FFF2-40B4-BE49-F238E27FC236}">
                <a16:creationId xmlns:a16="http://schemas.microsoft.com/office/drawing/2014/main" id="{42552368-1F09-134E-A7D9-FF9442F8C995}"/>
              </a:ext>
            </a:extLst>
          </p:cNvPr>
          <p:cNvSpPr txBox="1">
            <a:spLocks noChangeArrowheads="1"/>
          </p:cNvSpPr>
          <p:nvPr userDrawn="1"/>
        </p:nvSpPr>
        <p:spPr bwMode="auto">
          <a:xfrm>
            <a:off x="2793428" y="3523220"/>
            <a:ext cx="1188596" cy="555981"/>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lgn="ctr"/>
            <a:r>
              <a:rPr lang="fr-FR" sz="1100" b="1" i="0" kern="1200" dirty="0">
                <a:solidFill>
                  <a:schemeClr val="tx1"/>
                </a:solidFill>
                <a:latin typeface="+mj-lt"/>
                <a:ea typeface="+mn-ea"/>
                <a:cs typeface="+mn-cs"/>
              </a:rPr>
              <a:t>Procédé Non Détaillé</a:t>
            </a:r>
          </a:p>
        </p:txBody>
      </p:sp>
      <p:cxnSp>
        <p:nvCxnSpPr>
          <p:cNvPr id="35" name="Connecteur droit avec flèche 34">
            <a:extLst>
              <a:ext uri="{FF2B5EF4-FFF2-40B4-BE49-F238E27FC236}">
                <a16:creationId xmlns:a16="http://schemas.microsoft.com/office/drawing/2014/main" id="{FF1F7D93-CE40-B847-832E-86CCB9C978B3}"/>
              </a:ext>
            </a:extLst>
          </p:cNvPr>
          <p:cNvCxnSpPr>
            <a:cxnSpLocks/>
          </p:cNvCxnSpPr>
          <p:nvPr userDrawn="1"/>
        </p:nvCxnSpPr>
        <p:spPr>
          <a:xfrm flipV="1">
            <a:off x="5483809" y="3625169"/>
            <a:ext cx="812886" cy="687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6547530A-DE92-3442-A8C5-1BB97E52D1C5}"/>
              </a:ext>
            </a:extLst>
          </p:cNvPr>
          <p:cNvSpPr txBox="1"/>
          <p:nvPr userDrawn="1"/>
        </p:nvSpPr>
        <p:spPr>
          <a:xfrm>
            <a:off x="5264457" y="3678803"/>
            <a:ext cx="1188596" cy="430887"/>
          </a:xfrm>
          <a:prstGeom prst="rect">
            <a:avLst/>
          </a:prstGeom>
          <a:noFill/>
        </p:spPr>
        <p:txBody>
          <a:bodyPr wrap="square" rtlCol="0">
            <a:spAutoFit/>
          </a:bodyPr>
          <a:lstStyle/>
          <a:p>
            <a:pPr algn="ctr"/>
            <a:r>
              <a:rPr lang="fr-FR" sz="1100" i="1" dirty="0"/>
              <a:t>Chronologie de la Procédure</a:t>
            </a:r>
          </a:p>
        </p:txBody>
      </p:sp>
      <p:sp>
        <p:nvSpPr>
          <p:cNvPr id="37" name="Rectangle 36">
            <a:extLst>
              <a:ext uri="{FF2B5EF4-FFF2-40B4-BE49-F238E27FC236}">
                <a16:creationId xmlns:a16="http://schemas.microsoft.com/office/drawing/2014/main" id="{41082725-517E-A043-9458-CA23CF6D8549}"/>
              </a:ext>
            </a:extLst>
          </p:cNvPr>
          <p:cNvSpPr/>
          <p:nvPr userDrawn="1"/>
        </p:nvSpPr>
        <p:spPr>
          <a:xfrm>
            <a:off x="4049791" y="3501965"/>
            <a:ext cx="1178395" cy="600164"/>
          </a:xfrm>
          <a:prstGeom prst="rect">
            <a:avLst/>
          </a:prstGeom>
        </p:spPr>
        <p:txBody>
          <a:bodyPr wrap="square">
            <a:spAutoFit/>
          </a:bodyPr>
          <a:lstStyle/>
          <a:p>
            <a:pPr lvl="0" algn="ctr"/>
            <a:r>
              <a:rPr lang="fr-FR" sz="1100" b="1" u="sng" dirty="0">
                <a:solidFill>
                  <a:srgbClr val="2C6672"/>
                </a:solidFill>
                <a:latin typeface="Helvetica Light" panose="020B0403020202020204" pitchFamily="34" charset="0"/>
              </a:rPr>
              <a:t>Enregistrement (traçabilité) à effectuer</a:t>
            </a:r>
          </a:p>
        </p:txBody>
      </p:sp>
      <p:pic>
        <p:nvPicPr>
          <p:cNvPr id="28" name="Image 27">
            <a:extLst>
              <a:ext uri="{FF2B5EF4-FFF2-40B4-BE49-F238E27FC236}">
                <a16:creationId xmlns:a16="http://schemas.microsoft.com/office/drawing/2014/main" id="{0A71DED2-649C-9D42-A749-F43130D22EEC}"/>
              </a:ext>
            </a:extLst>
          </p:cNvPr>
          <p:cNvPicPr>
            <a:picLocks noChangeAspect="1"/>
          </p:cNvPicPr>
          <p:nvPr userDrawn="1"/>
        </p:nvPicPr>
        <p:blipFill>
          <a:blip r:embed="rId3"/>
          <a:stretch>
            <a:fillRect/>
          </a:stretch>
        </p:blipFill>
        <p:spPr>
          <a:xfrm>
            <a:off x="236885" y="49631"/>
            <a:ext cx="700802" cy="649337"/>
          </a:xfrm>
          <a:prstGeom prst="rect">
            <a:avLst/>
          </a:prstGeom>
        </p:spPr>
      </p:pic>
      <p:sp>
        <p:nvSpPr>
          <p:cNvPr id="29" name="Flèche : pentagone 20">
            <a:extLst>
              <a:ext uri="{FF2B5EF4-FFF2-40B4-BE49-F238E27FC236}">
                <a16:creationId xmlns:a16="http://schemas.microsoft.com/office/drawing/2014/main" id="{0D7B04E5-CD74-774E-A7C9-2981D9881AB0}"/>
              </a:ext>
            </a:extLst>
          </p:cNvPr>
          <p:cNvSpPr/>
          <p:nvPr userDrawn="1"/>
        </p:nvSpPr>
        <p:spPr>
          <a:xfrm>
            <a:off x="0" y="91069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EB727DDC-CE15-F344-83F1-2A46ED3553BA}"/>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31" name="Rectangle 30">
            <a:extLst>
              <a:ext uri="{FF2B5EF4-FFF2-40B4-BE49-F238E27FC236}">
                <a16:creationId xmlns:a16="http://schemas.microsoft.com/office/drawing/2014/main" id="{BEC2A9CB-82BF-9046-A405-D5D8E67B02E1}"/>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38" name="Image 37" descr="Une image contenant dessin&#10;&#10;Description générée automatiquement">
            <a:extLst>
              <a:ext uri="{FF2B5EF4-FFF2-40B4-BE49-F238E27FC236}">
                <a16:creationId xmlns:a16="http://schemas.microsoft.com/office/drawing/2014/main" id="{0F5949D3-6475-EE4B-8173-273BDC3C3FE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9173901"/>
            <a:ext cx="359277" cy="469335"/>
          </a:xfrm>
          <a:prstGeom prst="rect">
            <a:avLst/>
          </a:prstGeom>
        </p:spPr>
      </p:pic>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19/12/2019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19/12/2019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19/12/2019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19/12/2019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206734" y="871192"/>
            <a:ext cx="6636853" cy="341632"/>
          </a:xfrm>
        </p:spPr>
        <p:txBody>
          <a:bodyPr/>
          <a:lstStyle/>
          <a:p>
            <a:pPr algn="r"/>
            <a:r>
              <a:rPr lang="fr-FR" dirty="0">
                <a:solidFill>
                  <a:prstClr val="white"/>
                </a:solidFill>
              </a:rPr>
              <a:t>P09. gestion des périmés</a:t>
            </a:r>
            <a:endParaRPr lang="fr-FR" sz="1600" dirty="0"/>
          </a:p>
        </p:txBody>
      </p:sp>
      <p:sp>
        <p:nvSpPr>
          <p:cNvPr id="55" name="Text Box 122">
            <a:extLst>
              <a:ext uri="{FF2B5EF4-FFF2-40B4-BE49-F238E27FC236}">
                <a16:creationId xmlns:a16="http://schemas.microsoft.com/office/drawing/2014/main" id="{3A22F09B-829B-4A45-8FE7-32DBC3220632}"/>
              </a:ext>
            </a:extLst>
          </p:cNvPr>
          <p:cNvSpPr txBox="1">
            <a:spLocks noChangeArrowheads="1"/>
          </p:cNvSpPr>
          <p:nvPr/>
        </p:nvSpPr>
        <p:spPr bwMode="auto">
          <a:xfrm>
            <a:off x="242724" y="1443065"/>
            <a:ext cx="4587019" cy="815257"/>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r>
              <a:rPr lang="fr-FR" dirty="0">
                <a:latin typeface="Helvetica Light" pitchFamily="34" charset="0"/>
              </a:rPr>
              <a:t>1. Inventaire </a:t>
            </a:r>
            <a:r>
              <a:rPr lang="fr-FR" u="sng" dirty="0">
                <a:latin typeface="Helvetica Light" pitchFamily="34" charset="0"/>
              </a:rPr>
              <a:t>Annuel </a:t>
            </a:r>
            <a:r>
              <a:rPr lang="fr-FR" dirty="0">
                <a:latin typeface="Helvetica Light" pitchFamily="34" charset="0"/>
              </a:rPr>
              <a:t>des Produits à Risque de Péremption (12 mois)</a:t>
            </a:r>
          </a:p>
          <a:p>
            <a:pPr lvl="0"/>
            <a:r>
              <a:rPr lang="fr-FR" sz="1000" b="0" dirty="0">
                <a:latin typeface="Helvetica Light" pitchFamily="34" charset="0"/>
              </a:rPr>
              <a:t>Identification des produits ayant une date de péremption inférieure à 12 mois.</a:t>
            </a:r>
          </a:p>
        </p:txBody>
      </p:sp>
      <p:sp>
        <p:nvSpPr>
          <p:cNvPr id="102" name="Text Box 122">
            <a:extLst>
              <a:ext uri="{FF2B5EF4-FFF2-40B4-BE49-F238E27FC236}">
                <a16:creationId xmlns:a16="http://schemas.microsoft.com/office/drawing/2014/main" id="{1A8C923F-E999-8B49-9AED-6221F2648241}"/>
              </a:ext>
            </a:extLst>
          </p:cNvPr>
          <p:cNvSpPr txBox="1">
            <a:spLocks noChangeArrowheads="1"/>
          </p:cNvSpPr>
          <p:nvPr/>
        </p:nvSpPr>
        <p:spPr bwMode="auto">
          <a:xfrm>
            <a:off x="325540" y="8270283"/>
            <a:ext cx="4587019" cy="587079"/>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latin typeface="Helvetica Light" pitchFamily="34" charset="0"/>
              </a:rPr>
              <a:t>Retour/ destruction des produits périmés</a:t>
            </a:r>
          </a:p>
        </p:txBody>
      </p:sp>
      <p:cxnSp>
        <p:nvCxnSpPr>
          <p:cNvPr id="109" name="AutoShape 94">
            <a:extLst>
              <a:ext uri="{FF2B5EF4-FFF2-40B4-BE49-F238E27FC236}">
                <a16:creationId xmlns:a16="http://schemas.microsoft.com/office/drawing/2014/main" id="{CEA01B8D-F5E1-7E4C-9BEB-57AF4E2A8D49}"/>
              </a:ext>
            </a:extLst>
          </p:cNvPr>
          <p:cNvCxnSpPr>
            <a:cxnSpLocks noChangeShapeType="1"/>
            <a:stCxn id="50" idx="2"/>
            <a:endCxn id="64" idx="0"/>
          </p:cNvCxnSpPr>
          <p:nvPr/>
        </p:nvCxnSpPr>
        <p:spPr bwMode="auto">
          <a:xfrm rot="16200000" flipH="1">
            <a:off x="1875922" y="5160106"/>
            <a:ext cx="328755" cy="1157501"/>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46" name="Text Box 122">
            <a:extLst>
              <a:ext uri="{FF2B5EF4-FFF2-40B4-BE49-F238E27FC236}">
                <a16:creationId xmlns:a16="http://schemas.microsoft.com/office/drawing/2014/main" id="{638B0AD7-9E88-A545-8227-0B0D3D8A6330}"/>
              </a:ext>
            </a:extLst>
          </p:cNvPr>
          <p:cNvSpPr txBox="1">
            <a:spLocks noChangeArrowheads="1"/>
          </p:cNvSpPr>
          <p:nvPr/>
        </p:nvSpPr>
        <p:spPr bwMode="auto">
          <a:xfrm>
            <a:off x="238301" y="2587077"/>
            <a:ext cx="4587019" cy="815257"/>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r>
              <a:rPr lang="fr-FR" dirty="0">
                <a:latin typeface="Helvetica Light" pitchFamily="34" charset="0"/>
              </a:rPr>
              <a:t>2. Inscription au Registre</a:t>
            </a:r>
          </a:p>
          <a:p>
            <a:pPr lvl="0"/>
            <a:r>
              <a:rPr lang="fr-FR" sz="1000" b="0" dirty="0">
                <a:latin typeface="Helvetica Light" pitchFamily="34" charset="0"/>
              </a:rPr>
              <a:t>Inscription des produits concernés dans le </a:t>
            </a:r>
            <a:r>
              <a:rPr lang="fr-FR" sz="1000" u="sng" dirty="0">
                <a:solidFill>
                  <a:schemeClr val="accent2"/>
                </a:solidFill>
                <a:latin typeface="Helvetica Light" pitchFamily="34" charset="0"/>
              </a:rPr>
              <a:t>registre de recensement des produits à risque de péremption</a:t>
            </a:r>
            <a:r>
              <a:rPr lang="fr-FR" sz="1000" dirty="0">
                <a:solidFill>
                  <a:schemeClr val="accent2"/>
                </a:solidFill>
                <a:latin typeface="Helvetica Light" pitchFamily="34" charset="0"/>
              </a:rPr>
              <a:t> </a:t>
            </a:r>
            <a:r>
              <a:rPr lang="fr-FR" sz="1000" b="0" dirty="0">
                <a:latin typeface="Helvetica Light" pitchFamily="34" charset="0"/>
              </a:rPr>
              <a:t>(nom du produit, mois de péremption,  rayon concerné, quantité faible ou élevée…)</a:t>
            </a:r>
          </a:p>
        </p:txBody>
      </p:sp>
      <p:sp>
        <p:nvSpPr>
          <p:cNvPr id="48" name="Text Box 122">
            <a:extLst>
              <a:ext uri="{FF2B5EF4-FFF2-40B4-BE49-F238E27FC236}">
                <a16:creationId xmlns:a16="http://schemas.microsoft.com/office/drawing/2014/main" id="{3A50A4A3-43CA-F140-AF6A-885F25FFE334}"/>
              </a:ext>
            </a:extLst>
          </p:cNvPr>
          <p:cNvSpPr txBox="1">
            <a:spLocks noChangeArrowheads="1"/>
          </p:cNvSpPr>
          <p:nvPr/>
        </p:nvSpPr>
        <p:spPr bwMode="auto">
          <a:xfrm>
            <a:off x="238301" y="3731089"/>
            <a:ext cx="4587019" cy="815257"/>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r>
              <a:rPr lang="fr-FR" dirty="0">
                <a:latin typeface="Helvetica Light" pitchFamily="34" charset="0"/>
              </a:rPr>
              <a:t>3. Contrôle </a:t>
            </a:r>
            <a:r>
              <a:rPr lang="fr-FR" u="sng" dirty="0">
                <a:latin typeface="Helvetica Light" pitchFamily="34" charset="0"/>
              </a:rPr>
              <a:t>Mensue</a:t>
            </a:r>
            <a:r>
              <a:rPr lang="fr-FR" dirty="0">
                <a:latin typeface="Helvetica Light" pitchFamily="34" charset="0"/>
              </a:rPr>
              <a:t>l du Registre</a:t>
            </a:r>
          </a:p>
          <a:p>
            <a:pPr lvl="0"/>
            <a:r>
              <a:rPr lang="fr-FR" sz="1000" b="0" dirty="0">
                <a:latin typeface="Helvetica Light" pitchFamily="34" charset="0"/>
              </a:rPr>
              <a:t>Contrôle mensuel  du registre de surveillance des produits à risque de péremption</a:t>
            </a:r>
          </a:p>
        </p:txBody>
      </p:sp>
      <p:sp>
        <p:nvSpPr>
          <p:cNvPr id="50" name="AutoShape 126">
            <a:extLst>
              <a:ext uri="{FF2B5EF4-FFF2-40B4-BE49-F238E27FC236}">
                <a16:creationId xmlns:a16="http://schemas.microsoft.com/office/drawing/2014/main" id="{E3599066-9369-184E-ACD3-D89E948162E7}"/>
              </a:ext>
            </a:extLst>
          </p:cNvPr>
          <p:cNvSpPr>
            <a:spLocks noChangeArrowheads="1"/>
          </p:cNvSpPr>
          <p:nvPr/>
        </p:nvSpPr>
        <p:spPr bwMode="auto">
          <a:xfrm>
            <a:off x="325540" y="4875101"/>
            <a:ext cx="2272017" cy="699379"/>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Présence de produit à risque de péremption courte </a:t>
            </a:r>
          </a:p>
          <a:p>
            <a:pPr algn="ctr"/>
            <a:r>
              <a:rPr lang="fr-FR" sz="1100" dirty="0">
                <a:solidFill>
                  <a:schemeClr val="bg1"/>
                </a:solidFill>
                <a:latin typeface="Helvetica Light" panose="020B0403020202020204" pitchFamily="34" charset="0"/>
                <a:cs typeface="Calibri" pitchFamily="34" charset="0"/>
              </a:rPr>
              <a:t>(3 mois par ex.)</a:t>
            </a:r>
          </a:p>
        </p:txBody>
      </p:sp>
      <p:sp>
        <p:nvSpPr>
          <p:cNvPr id="51" name="AutoShape 126">
            <a:extLst>
              <a:ext uri="{FF2B5EF4-FFF2-40B4-BE49-F238E27FC236}">
                <a16:creationId xmlns:a16="http://schemas.microsoft.com/office/drawing/2014/main" id="{CB29EE6E-DE41-C04D-A2AE-D23945F51DD4}"/>
              </a:ext>
            </a:extLst>
          </p:cNvPr>
          <p:cNvSpPr>
            <a:spLocks noChangeArrowheads="1"/>
          </p:cNvSpPr>
          <p:nvPr/>
        </p:nvSpPr>
        <p:spPr bwMode="auto">
          <a:xfrm>
            <a:off x="4293082" y="4875100"/>
            <a:ext cx="2272017" cy="699379"/>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Présence de produit à risque de péremption très courte </a:t>
            </a:r>
          </a:p>
          <a:p>
            <a:pPr algn="ctr"/>
            <a:r>
              <a:rPr lang="fr-FR" sz="1100" dirty="0">
                <a:solidFill>
                  <a:schemeClr val="bg1"/>
                </a:solidFill>
                <a:latin typeface="Helvetica Light" panose="020B0403020202020204" pitchFamily="34" charset="0"/>
                <a:cs typeface="Calibri" pitchFamily="34" charset="0"/>
              </a:rPr>
              <a:t>(2 mois par ex.)</a:t>
            </a:r>
          </a:p>
        </p:txBody>
      </p:sp>
      <p:cxnSp>
        <p:nvCxnSpPr>
          <p:cNvPr id="52" name="AutoShape 104">
            <a:extLst>
              <a:ext uri="{FF2B5EF4-FFF2-40B4-BE49-F238E27FC236}">
                <a16:creationId xmlns:a16="http://schemas.microsoft.com/office/drawing/2014/main" id="{03B62176-67C5-2645-AB51-0297C39DE3D2}"/>
              </a:ext>
            </a:extLst>
          </p:cNvPr>
          <p:cNvCxnSpPr>
            <a:cxnSpLocks noChangeShapeType="1"/>
            <a:stCxn id="48" idx="2"/>
            <a:endCxn id="51" idx="0"/>
          </p:cNvCxnSpPr>
          <p:nvPr/>
        </p:nvCxnSpPr>
        <p:spPr bwMode="auto">
          <a:xfrm rot="16200000" flipH="1">
            <a:off x="3816074" y="3262083"/>
            <a:ext cx="328754" cy="289728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58" name="AutoShape 104">
            <a:extLst>
              <a:ext uri="{FF2B5EF4-FFF2-40B4-BE49-F238E27FC236}">
                <a16:creationId xmlns:a16="http://schemas.microsoft.com/office/drawing/2014/main" id="{65399AA0-C656-D141-AAF0-E2FEFB7522B3}"/>
              </a:ext>
            </a:extLst>
          </p:cNvPr>
          <p:cNvCxnSpPr>
            <a:cxnSpLocks noChangeShapeType="1"/>
            <a:stCxn id="48" idx="2"/>
            <a:endCxn id="50" idx="0"/>
          </p:cNvCxnSpPr>
          <p:nvPr/>
        </p:nvCxnSpPr>
        <p:spPr bwMode="auto">
          <a:xfrm rot="5400000">
            <a:off x="1832303" y="4175592"/>
            <a:ext cx="328755" cy="1070262"/>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64" name="Text Box 122">
            <a:extLst>
              <a:ext uri="{FF2B5EF4-FFF2-40B4-BE49-F238E27FC236}">
                <a16:creationId xmlns:a16="http://schemas.microsoft.com/office/drawing/2014/main" id="{52728528-9FB0-1941-A87C-7B30484CBD66}"/>
              </a:ext>
            </a:extLst>
          </p:cNvPr>
          <p:cNvSpPr txBox="1">
            <a:spLocks noChangeArrowheads="1"/>
          </p:cNvSpPr>
          <p:nvPr/>
        </p:nvSpPr>
        <p:spPr bwMode="auto">
          <a:xfrm>
            <a:off x="325540" y="5903235"/>
            <a:ext cx="4587019" cy="815257"/>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r>
              <a:rPr lang="fr-FR" dirty="0">
                <a:latin typeface="Helvetica Light" pitchFamily="34" charset="0"/>
              </a:rPr>
              <a:t>4. Mise en avant des produits pour garantir leur rotation </a:t>
            </a:r>
          </a:p>
          <a:p>
            <a:pPr lvl="0"/>
            <a:r>
              <a:rPr lang="fr-FR" sz="1000" b="0" dirty="0">
                <a:latin typeface="Helvetica Light" pitchFamily="34" charset="0"/>
              </a:rPr>
              <a:t>Positionner les produits à péremption courte de manière à les vendre en premier</a:t>
            </a:r>
          </a:p>
        </p:txBody>
      </p:sp>
      <p:sp>
        <p:nvSpPr>
          <p:cNvPr id="65" name="Text Box 122">
            <a:extLst>
              <a:ext uri="{FF2B5EF4-FFF2-40B4-BE49-F238E27FC236}">
                <a16:creationId xmlns:a16="http://schemas.microsoft.com/office/drawing/2014/main" id="{1CBC4276-BF5F-2A4F-BEB1-DBA6C7174BC7}"/>
              </a:ext>
            </a:extLst>
          </p:cNvPr>
          <p:cNvSpPr txBox="1">
            <a:spLocks noChangeArrowheads="1"/>
          </p:cNvSpPr>
          <p:nvPr/>
        </p:nvSpPr>
        <p:spPr bwMode="auto">
          <a:xfrm>
            <a:off x="325540" y="7047247"/>
            <a:ext cx="4587019" cy="894282"/>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r>
              <a:rPr lang="fr-FR" dirty="0">
                <a:latin typeface="Helvetica Light" pitchFamily="34" charset="0"/>
              </a:rPr>
              <a:t>5. Retrait des Produits du Circuit des Ventes</a:t>
            </a:r>
          </a:p>
          <a:p>
            <a:pPr lvl="0"/>
            <a:r>
              <a:rPr lang="fr-FR" sz="1000" b="0" dirty="0">
                <a:latin typeface="Helvetica Light" pitchFamily="34" charset="0"/>
              </a:rPr>
              <a:t>Mise en zone de quarantaine identifiée des produits concernés</a:t>
            </a:r>
          </a:p>
          <a:p>
            <a:pPr lvl="0"/>
            <a:r>
              <a:rPr lang="fr-FR" sz="1000" b="0" dirty="0">
                <a:latin typeface="Helvetica Light" pitchFamily="34" charset="0"/>
              </a:rPr>
              <a:t>Inscrire la date de retrait et les quantités retirées dans le </a:t>
            </a:r>
            <a:r>
              <a:rPr lang="fr-FR" sz="1000" u="sng" dirty="0">
                <a:solidFill>
                  <a:schemeClr val="accent2"/>
                </a:solidFill>
                <a:latin typeface="Helvetica Light" pitchFamily="34" charset="0"/>
              </a:rPr>
              <a:t>registre de recensement des produits à risque de péremption</a:t>
            </a:r>
            <a:r>
              <a:rPr lang="fr-FR" sz="1000" dirty="0">
                <a:solidFill>
                  <a:schemeClr val="accent2"/>
                </a:solidFill>
                <a:latin typeface="Helvetica Light" pitchFamily="34" charset="0"/>
              </a:rPr>
              <a:t> </a:t>
            </a:r>
            <a:endParaRPr lang="fr-FR" sz="1000" b="0" u="sng" dirty="0">
              <a:solidFill>
                <a:srgbClr val="660033"/>
              </a:solidFill>
              <a:latin typeface="Helvetica Light" pitchFamily="34" charset="0"/>
            </a:endParaRPr>
          </a:p>
        </p:txBody>
      </p:sp>
      <p:cxnSp>
        <p:nvCxnSpPr>
          <p:cNvPr id="19" name="Connecteur droit avec flèche 18">
            <a:extLst>
              <a:ext uri="{FF2B5EF4-FFF2-40B4-BE49-F238E27FC236}">
                <a16:creationId xmlns:a16="http://schemas.microsoft.com/office/drawing/2014/main" id="{6422CBCD-641F-BA46-BAD8-E76E3470BA94}"/>
              </a:ext>
            </a:extLst>
          </p:cNvPr>
          <p:cNvCxnSpPr>
            <a:cxnSpLocks/>
            <a:stCxn id="46" idx="2"/>
            <a:endCxn id="48" idx="0"/>
          </p:cNvCxnSpPr>
          <p:nvPr/>
        </p:nvCxnSpPr>
        <p:spPr>
          <a:xfrm>
            <a:off x="2531811" y="3402334"/>
            <a:ext cx="0" cy="3287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necteur droit avec flèche 74">
            <a:extLst>
              <a:ext uri="{FF2B5EF4-FFF2-40B4-BE49-F238E27FC236}">
                <a16:creationId xmlns:a16="http://schemas.microsoft.com/office/drawing/2014/main" id="{11D42DB1-8201-D740-A8F9-AC5AD252A075}"/>
              </a:ext>
            </a:extLst>
          </p:cNvPr>
          <p:cNvCxnSpPr>
            <a:cxnSpLocks/>
            <a:stCxn id="55" idx="2"/>
            <a:endCxn id="46" idx="0"/>
          </p:cNvCxnSpPr>
          <p:nvPr/>
        </p:nvCxnSpPr>
        <p:spPr>
          <a:xfrm flipH="1">
            <a:off x="2531811" y="2258322"/>
            <a:ext cx="4423" cy="3287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Text Box 122">
            <a:extLst>
              <a:ext uri="{FF2B5EF4-FFF2-40B4-BE49-F238E27FC236}">
                <a16:creationId xmlns:a16="http://schemas.microsoft.com/office/drawing/2014/main" id="{5E6B9075-035D-D542-AE2E-DF868BE063B1}"/>
              </a:ext>
            </a:extLst>
          </p:cNvPr>
          <p:cNvSpPr txBox="1">
            <a:spLocks noChangeArrowheads="1"/>
          </p:cNvSpPr>
          <p:nvPr/>
        </p:nvSpPr>
        <p:spPr bwMode="auto">
          <a:xfrm>
            <a:off x="5080510" y="1454334"/>
            <a:ext cx="1487029" cy="1455868"/>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lvl="0" algn="l"/>
            <a:r>
              <a:rPr lang="fr-FR" dirty="0">
                <a:latin typeface="Helvetica Light" pitchFamily="34" charset="0"/>
              </a:rPr>
              <a:t>1bis. Contrôle de Livraison</a:t>
            </a:r>
          </a:p>
          <a:p>
            <a:pPr lvl="0" algn="l"/>
            <a:r>
              <a:rPr lang="fr-FR" sz="1000" b="0" dirty="0">
                <a:latin typeface="Helvetica Light" pitchFamily="34" charset="0"/>
              </a:rPr>
              <a:t>Détection d’un produit sensible à péremption proche (péremption avant le prochain inventaire) lors des réceptions</a:t>
            </a:r>
          </a:p>
        </p:txBody>
      </p:sp>
      <p:sp>
        <p:nvSpPr>
          <p:cNvPr id="83" name="AutoShape 126">
            <a:extLst>
              <a:ext uri="{FF2B5EF4-FFF2-40B4-BE49-F238E27FC236}">
                <a16:creationId xmlns:a16="http://schemas.microsoft.com/office/drawing/2014/main" id="{E0886898-7D3F-734F-975B-F5433153C09C}"/>
              </a:ext>
            </a:extLst>
          </p:cNvPr>
          <p:cNvSpPr>
            <a:spLocks noChangeArrowheads="1"/>
          </p:cNvSpPr>
          <p:nvPr/>
        </p:nvSpPr>
        <p:spPr bwMode="auto">
          <a:xfrm>
            <a:off x="5080511" y="3139197"/>
            <a:ext cx="1484588" cy="1159161"/>
          </a:xfrm>
          <a:prstGeom prst="roundRect">
            <a:avLst>
              <a:gd name="adj" fmla="val 0"/>
            </a:avLst>
          </a:prstGeom>
          <a:solidFill>
            <a:srgbClr val="9BBA28"/>
          </a:solidFill>
          <a:ln w="28575" algn="ctr">
            <a:noFill/>
            <a:miter lim="800000"/>
            <a:headEnd/>
            <a:tailEnd/>
          </a:ln>
        </p:spPr>
        <p:txBody>
          <a:bodyPr anchor="ctr"/>
          <a:lstStyle/>
          <a:p>
            <a:r>
              <a:rPr lang="fr-FR" sz="1100" b="1" dirty="0">
                <a:solidFill>
                  <a:schemeClr val="bg1"/>
                </a:solidFill>
                <a:latin typeface="Helvetica Light" panose="020B0403020202020204" pitchFamily="34" charset="0"/>
                <a:cs typeface="Calibri" pitchFamily="34" charset="0"/>
              </a:rPr>
              <a:t>Présence de produit à risque </a:t>
            </a:r>
            <a:r>
              <a:rPr lang="fr-FR" sz="1100" dirty="0">
                <a:solidFill>
                  <a:schemeClr val="bg1"/>
                </a:solidFill>
                <a:latin typeface="Helvetica Light" panose="020B0403020202020204" pitchFamily="34" charset="0"/>
                <a:cs typeface="Calibri" pitchFamily="34" charset="0"/>
              </a:rPr>
              <a:t>(péremption antérieure à la date du prochain inventaire annuel)</a:t>
            </a:r>
          </a:p>
        </p:txBody>
      </p:sp>
      <p:cxnSp>
        <p:nvCxnSpPr>
          <p:cNvPr id="88" name="Connecteur droit avec flèche 87">
            <a:extLst>
              <a:ext uri="{FF2B5EF4-FFF2-40B4-BE49-F238E27FC236}">
                <a16:creationId xmlns:a16="http://schemas.microsoft.com/office/drawing/2014/main" id="{C451D814-882D-944C-88E7-FB8F587D7788}"/>
              </a:ext>
            </a:extLst>
          </p:cNvPr>
          <p:cNvCxnSpPr>
            <a:cxnSpLocks/>
            <a:stCxn id="80" idx="2"/>
            <a:endCxn id="83" idx="0"/>
          </p:cNvCxnSpPr>
          <p:nvPr/>
        </p:nvCxnSpPr>
        <p:spPr>
          <a:xfrm flipH="1">
            <a:off x="5822805" y="2910202"/>
            <a:ext cx="1220" cy="2289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AutoShape 104">
            <a:extLst>
              <a:ext uri="{FF2B5EF4-FFF2-40B4-BE49-F238E27FC236}">
                <a16:creationId xmlns:a16="http://schemas.microsoft.com/office/drawing/2014/main" id="{8D1D5C40-51C4-284D-95FC-C97C3261AE60}"/>
              </a:ext>
            </a:extLst>
          </p:cNvPr>
          <p:cNvCxnSpPr>
            <a:cxnSpLocks noChangeShapeType="1"/>
            <a:stCxn id="83" idx="1"/>
            <a:endCxn id="46" idx="3"/>
          </p:cNvCxnSpPr>
          <p:nvPr/>
        </p:nvCxnSpPr>
        <p:spPr bwMode="auto">
          <a:xfrm rot="10800000">
            <a:off x="4825321" y="2994706"/>
            <a:ext cx="255191" cy="724072"/>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0" name="Connecteur droit avec flèche 99">
            <a:extLst>
              <a:ext uri="{FF2B5EF4-FFF2-40B4-BE49-F238E27FC236}">
                <a16:creationId xmlns:a16="http://schemas.microsoft.com/office/drawing/2014/main" id="{E82AC86D-ADFE-414C-AFD9-C8E510F671EA}"/>
              </a:ext>
            </a:extLst>
          </p:cNvPr>
          <p:cNvCxnSpPr>
            <a:cxnSpLocks/>
            <a:stCxn id="64" idx="2"/>
            <a:endCxn id="65" idx="0"/>
          </p:cNvCxnSpPr>
          <p:nvPr/>
        </p:nvCxnSpPr>
        <p:spPr>
          <a:xfrm>
            <a:off x="2619050" y="6718492"/>
            <a:ext cx="0" cy="3287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AutoShape 104">
            <a:extLst>
              <a:ext uri="{FF2B5EF4-FFF2-40B4-BE49-F238E27FC236}">
                <a16:creationId xmlns:a16="http://schemas.microsoft.com/office/drawing/2014/main" id="{7704A795-3678-1C4C-BF3D-CD0FF38CE5E5}"/>
              </a:ext>
            </a:extLst>
          </p:cNvPr>
          <p:cNvCxnSpPr>
            <a:cxnSpLocks noChangeShapeType="1"/>
            <a:stCxn id="51" idx="2"/>
            <a:endCxn id="65" idx="3"/>
          </p:cNvCxnSpPr>
          <p:nvPr/>
        </p:nvCxnSpPr>
        <p:spPr bwMode="auto">
          <a:xfrm rot="5400000">
            <a:off x="4210871" y="6276167"/>
            <a:ext cx="1919909" cy="516532"/>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07" name="Connecteur droit avec flèche 106">
            <a:extLst>
              <a:ext uri="{FF2B5EF4-FFF2-40B4-BE49-F238E27FC236}">
                <a16:creationId xmlns:a16="http://schemas.microsoft.com/office/drawing/2014/main" id="{B710D2B9-EEE5-D142-B8B2-63CEBBC378BC}"/>
              </a:ext>
            </a:extLst>
          </p:cNvPr>
          <p:cNvCxnSpPr>
            <a:cxnSpLocks/>
            <a:stCxn id="65" idx="2"/>
            <a:endCxn id="102" idx="0"/>
          </p:cNvCxnSpPr>
          <p:nvPr/>
        </p:nvCxnSpPr>
        <p:spPr>
          <a:xfrm>
            <a:off x="2619050" y="7941529"/>
            <a:ext cx="0" cy="3287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84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Espace réservé du texte 30">
            <a:extLst>
              <a:ext uri="{FF2B5EF4-FFF2-40B4-BE49-F238E27FC236}">
                <a16:creationId xmlns:a16="http://schemas.microsoft.com/office/drawing/2014/main" id="{8F33BC0D-148C-48B4-80BE-00460C6D194C}"/>
              </a:ext>
            </a:extLst>
          </p:cNvPr>
          <p:cNvSpPr>
            <a:spLocks noGrp="1"/>
          </p:cNvSpPr>
          <p:nvPr>
            <p:ph type="body" sz="quarter" idx="11"/>
          </p:nvPr>
        </p:nvSpPr>
        <p:spPr>
          <a:xfrm>
            <a:off x="217205" y="5080188"/>
            <a:ext cx="5068027" cy="3954620"/>
          </a:xfrm>
        </p:spPr>
        <p:txBody>
          <a:bodyPr/>
          <a:lstStyle/>
          <a:p>
            <a:pPr>
              <a:spcBef>
                <a:spcPts val="200"/>
              </a:spcBef>
            </a:pPr>
            <a:r>
              <a:rPr lang="fr-FR" b="1" dirty="0"/>
              <a:t>Détection informatisée des produits périmés :</a:t>
            </a:r>
          </a:p>
          <a:p>
            <a:pPr marL="171450" indent="-171450">
              <a:spcBef>
                <a:spcPts val="200"/>
              </a:spcBef>
              <a:buClr>
                <a:srgbClr val="258BA4"/>
              </a:buClr>
              <a:buFont typeface="Police système"/>
              <a:buChar char="●"/>
            </a:pPr>
            <a:r>
              <a:rPr lang="fr-FR" dirty="0"/>
              <a:t>Ces dernières années la modernisation de la traçabilité a permis la détection informatisée des péremptions pour certains produits. Cependant les systèmes existants n’étant pas encore généralisés à l’ensemble des produits de l’officine il reste nécessaire d’engager une surveillance interne des péremptions à l’aide d’une méthodologie définie.</a:t>
            </a:r>
          </a:p>
          <a:p>
            <a:pPr>
              <a:spcBef>
                <a:spcPts val="200"/>
              </a:spcBef>
              <a:buClr>
                <a:srgbClr val="258BA4"/>
              </a:buClr>
            </a:pPr>
            <a:endParaRPr lang="fr-FR" b="1" dirty="0"/>
          </a:p>
          <a:p>
            <a:pPr>
              <a:spcBef>
                <a:spcPts val="200"/>
              </a:spcBef>
              <a:buClr>
                <a:srgbClr val="258BA4"/>
              </a:buClr>
            </a:pPr>
            <a:r>
              <a:rPr lang="fr-FR" b="1" dirty="0"/>
              <a:t>Inventaire Annuel des Produits à Risque de Péremption :</a:t>
            </a:r>
          </a:p>
          <a:p>
            <a:pPr marL="171450" indent="-171450">
              <a:spcBef>
                <a:spcPts val="200"/>
              </a:spcBef>
              <a:buClr>
                <a:srgbClr val="258BA4"/>
              </a:buClr>
              <a:buFont typeface="Police système"/>
              <a:buChar char="●"/>
            </a:pPr>
            <a:r>
              <a:rPr lang="fr-FR" dirty="0"/>
              <a:t>Afin que le retrait de produits périmés soit pleinement opérant il est impératif que le recensement des produits à risque de péremption se fasse à des fréquences régulières (au minimum une fois par an).</a:t>
            </a:r>
          </a:p>
          <a:p>
            <a:pPr>
              <a:spcBef>
                <a:spcPts val="200"/>
              </a:spcBef>
              <a:buClr>
                <a:srgbClr val="258BA4"/>
              </a:buClr>
            </a:pPr>
            <a:endParaRPr lang="fr-FR" b="1" dirty="0"/>
          </a:p>
          <a:p>
            <a:pPr>
              <a:spcBef>
                <a:spcPts val="200"/>
              </a:spcBef>
              <a:buClr>
                <a:srgbClr val="258BA4"/>
              </a:buClr>
            </a:pPr>
            <a:r>
              <a:rPr lang="fr-FR" b="1" dirty="0"/>
              <a:t>Contrôle au fil de l’eau (lors des livraisons)</a:t>
            </a:r>
          </a:p>
          <a:p>
            <a:pPr marL="171450" indent="-171450">
              <a:spcBef>
                <a:spcPts val="200"/>
              </a:spcBef>
              <a:buClr>
                <a:srgbClr val="258BA4"/>
              </a:buClr>
              <a:buFont typeface="Police système"/>
              <a:buChar char="●"/>
            </a:pPr>
            <a:r>
              <a:rPr lang="fr-FR" dirty="0"/>
              <a:t>Il arrive parfois que l’officine réceptionne des produits à péremption très courte qui périmeront avant le prochain inventaire annuel. Une vigilance doit donc être observée lors de la réception des commandes afin de renseigner le cas échéant ces produits dans le </a:t>
            </a:r>
            <a:r>
              <a:rPr lang="fr-FR" b="1" u="sng" dirty="0">
                <a:solidFill>
                  <a:schemeClr val="accent2"/>
                </a:solidFill>
                <a:latin typeface="Helvetica Light" pitchFamily="34" charset="0"/>
              </a:rPr>
              <a:t>registre de recensement des produits à risque de péremption.</a:t>
            </a:r>
          </a:p>
          <a:p>
            <a:pPr marL="171450" indent="-171450">
              <a:spcBef>
                <a:spcPts val="200"/>
              </a:spcBef>
              <a:buClr>
                <a:srgbClr val="258BA4"/>
              </a:buClr>
              <a:buFont typeface="Police système"/>
              <a:buChar char="●"/>
            </a:pPr>
            <a:endParaRPr lang="fr-FR" b="1" dirty="0"/>
          </a:p>
          <a:p>
            <a:pPr>
              <a:spcBef>
                <a:spcPts val="200"/>
              </a:spcBef>
              <a:buClr>
                <a:srgbClr val="258BA4"/>
              </a:buClr>
            </a:pPr>
            <a:r>
              <a:rPr lang="fr-FR" b="1" dirty="0"/>
              <a:t>Mise à l’écart des périmés</a:t>
            </a:r>
            <a:endParaRPr lang="fr-FR" dirty="0"/>
          </a:p>
          <a:p>
            <a:pPr marL="171450" indent="-171450">
              <a:spcBef>
                <a:spcPts val="200"/>
              </a:spcBef>
              <a:buClr>
                <a:srgbClr val="258BA4"/>
              </a:buClr>
              <a:buFont typeface="Police système"/>
              <a:buChar char="●"/>
            </a:pPr>
            <a:r>
              <a:rPr lang="fr-FR" dirty="0"/>
              <a:t>Une fois retirés du stock, les produits périmés doivent être isolés physiquement, dans un espace clairement identifié en attendant la destruction ou la reprise par le fournisseur.</a:t>
            </a:r>
          </a:p>
        </p:txBody>
      </p:sp>
      <p:sp>
        <p:nvSpPr>
          <p:cNvPr id="2" name="Titre 1">
            <a:extLst>
              <a:ext uri="{FF2B5EF4-FFF2-40B4-BE49-F238E27FC236}">
                <a16:creationId xmlns:a16="http://schemas.microsoft.com/office/drawing/2014/main" id="{E848EE3E-3A5F-479C-9D8F-847C8F5D2BA9}"/>
              </a:ext>
            </a:extLst>
          </p:cNvPr>
          <p:cNvSpPr>
            <a:spLocks noGrp="1"/>
          </p:cNvSpPr>
          <p:nvPr>
            <p:ph type="title"/>
          </p:nvPr>
        </p:nvSpPr>
        <p:spPr>
          <a:xfrm>
            <a:off x="206734" y="871192"/>
            <a:ext cx="6636853" cy="341632"/>
          </a:xfrm>
        </p:spPr>
        <p:txBody>
          <a:bodyPr/>
          <a:lstStyle/>
          <a:p>
            <a:pPr algn="r"/>
            <a:r>
              <a:rPr lang="fr-FR" dirty="0"/>
              <a:t>P09. gestion des périmés</a:t>
            </a:r>
          </a:p>
        </p:txBody>
      </p:sp>
      <p:sp>
        <p:nvSpPr>
          <p:cNvPr id="3" name="ZoneTexte 2">
            <a:extLst>
              <a:ext uri="{FF2B5EF4-FFF2-40B4-BE49-F238E27FC236}">
                <a16:creationId xmlns:a16="http://schemas.microsoft.com/office/drawing/2014/main" id="{4D8862AF-38A6-6D4C-9854-23E48198C86A}"/>
              </a:ext>
            </a:extLst>
          </p:cNvPr>
          <p:cNvSpPr txBox="1"/>
          <p:nvPr/>
        </p:nvSpPr>
        <p:spPr>
          <a:xfrm>
            <a:off x="5285232" y="5080188"/>
            <a:ext cx="1572768" cy="3424014"/>
          </a:xfrm>
          <a:prstGeom prst="rect">
            <a:avLst/>
          </a:prstGeom>
          <a:solidFill>
            <a:srgbClr val="CCE6EB"/>
          </a:solidFill>
        </p:spPr>
        <p:txBody>
          <a:bodyPr wrap="square" rtlCol="0">
            <a:spAutoFit/>
          </a:bodyPr>
          <a:lstStyle/>
          <a:p>
            <a:pPr>
              <a:spcAft>
                <a:spcPts val="300"/>
              </a:spcAft>
            </a:pPr>
            <a:r>
              <a:rPr lang="fr-FR" sz="1100" b="1" dirty="0"/>
              <a:t>Autres Méthodes :</a:t>
            </a:r>
          </a:p>
          <a:p>
            <a:pPr>
              <a:spcAft>
                <a:spcPts val="300"/>
              </a:spcAft>
            </a:pPr>
            <a:r>
              <a:rPr lang="fr-FR" sz="1100" dirty="0">
                <a:latin typeface="+mj-lt"/>
                <a:ea typeface="Times New Roman" panose="02020603050405020304" pitchFamily="18" charset="0"/>
              </a:rPr>
              <a:t>Dans la plupart des logiciels, il est possible d’indiquer une date de péremption pour chaque produit.</a:t>
            </a:r>
          </a:p>
          <a:p>
            <a:pPr>
              <a:spcAft>
                <a:spcPts val="300"/>
              </a:spcAft>
            </a:pPr>
            <a:r>
              <a:rPr lang="fr-FR" sz="1100" dirty="0">
                <a:latin typeface="+mj-lt"/>
                <a:ea typeface="Times New Roman" panose="02020603050405020304" pitchFamily="18" charset="0"/>
              </a:rPr>
              <a:t>L’édition régulière de la liste depuis le logiciel peut dans ce cas remplacer le registre mensuel.</a:t>
            </a:r>
          </a:p>
          <a:p>
            <a:pPr>
              <a:spcAft>
                <a:spcPts val="300"/>
              </a:spcAft>
            </a:pPr>
            <a:r>
              <a:rPr lang="fr-FR" sz="1100" dirty="0">
                <a:latin typeface="+mj-lt"/>
                <a:ea typeface="Times New Roman" panose="02020603050405020304" pitchFamily="18" charset="0"/>
              </a:rPr>
              <a:t>Cependant, il est impératif que les dates de péremption soient régulièrement mises à jour lors des vérifications mensuelles </a:t>
            </a:r>
            <a:endParaRPr lang="fr-FR" sz="1100" dirty="0">
              <a:latin typeface="+mj-lt"/>
            </a:endParaRPr>
          </a:p>
        </p:txBody>
      </p:sp>
    </p:spTree>
    <p:extLst>
      <p:ext uri="{BB962C8B-B14F-4D97-AF65-F5344CB8AC3E}">
        <p14:creationId xmlns:p14="http://schemas.microsoft.com/office/powerpoint/2010/main" val="3470908440"/>
      </p:ext>
    </p:extLst>
  </p:cSld>
  <p:clrMapOvr>
    <a:masterClrMapping/>
  </p:clrMapOvr>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492</TotalTime>
  <Words>480</Words>
  <Application>Microsoft Macintosh PowerPoint</Application>
  <PresentationFormat>Format A4 (210 x 297 mm)</PresentationFormat>
  <Paragraphs>36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Helvetica Light</vt:lpstr>
      <vt:lpstr>Helvetica Neue</vt:lpstr>
      <vt:lpstr>Police système</vt:lpstr>
      <vt:lpstr>Thème Office</vt:lpstr>
      <vt:lpstr>P09. gestion des périmés</vt:lpstr>
      <vt:lpstr>P09. gestion des périmés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84</cp:revision>
  <cp:lastPrinted>2019-10-03T13:46:21Z</cp:lastPrinted>
  <dcterms:created xsi:type="dcterms:W3CDTF">2019-09-09T06:31:24Z</dcterms:created>
  <dcterms:modified xsi:type="dcterms:W3CDTF">2019-12-19T11:37:18Z</dcterms:modified>
</cp:coreProperties>
</file>