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15A"/>
    <a:srgbClr val="258BA4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8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D170E49D-8A69-45EC-BDD9-56E54382C652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9823D8-9B90-4732-B8E3-D50588428212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55A6CF-2E8C-40E3-BD41-E8135553C561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4" name="Image 3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5FF518F1-9843-4AF7-9877-0500F7293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F23F5AA-5B0B-4C88-AFD0-9A86C2AEB5A0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80C35A4-0CBF-40FB-B037-11DAF99416D3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09BEA2-4C2D-4110-83BA-3307980ECE0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BA468419-26AF-4A9B-9028-C9B9A400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621668D0-7E9C-43A1-BE3A-68A49D4790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7B7904E0-EFEC-4E3E-92F2-40A28C26AD1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qualité,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67D26-5EB7-4620-BB01-B7389598ADC8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CFA30AC3-8336-45A2-9335-A43F98190A7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E85324-E069-4F43-A8B1-2A848FC9A76E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6D021BC-E7EE-4267-ABD3-EA87491C77A1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43" name="Flèche : pentagone 42">
            <a:extLst>
              <a:ext uri="{FF2B5EF4-FFF2-40B4-BE49-F238E27FC236}">
                <a16:creationId xmlns:a16="http://schemas.microsoft.com/office/drawing/2014/main" id="{972ACCB2-8759-4FF8-82F2-CC8FA3713F88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55B1DBCD-B902-4261-B772-9067805817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5DA0134-BCCC-446C-818C-7DCAB06E01CB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A99754B-B779-4948-B5D2-16B60CE8567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282587-6052-4693-9A08-B0D22A3A8353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itre 1">
            <a:extLst>
              <a:ext uri="{FF2B5EF4-FFF2-40B4-BE49-F238E27FC236}">
                <a16:creationId xmlns:a16="http://schemas.microsoft.com/office/drawing/2014/main" id="{C5CB9A50-0D58-4930-BA51-5FEB9C9C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20788AA9-5C9C-4625-85CF-34BE215D8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CCCCDF8B-37EA-4BF1-8B14-02574B93BC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17/12/2019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/>
              <a:t>E02. interventions DE première urgence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FC6503F-F07D-4A5E-A2C5-C066AC4D7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78835"/>
              </p:ext>
            </p:extLst>
          </p:nvPr>
        </p:nvGraphicFramePr>
        <p:xfrm>
          <a:off x="203200" y="1350682"/>
          <a:ext cx="9359152" cy="4659759"/>
        </p:xfrm>
        <a:graphic>
          <a:graphicData uri="http://schemas.openxmlformats.org/drawingml/2006/table">
            <a:tbl>
              <a:tblPr firstRow="1" firstCol="1" bandRow="1"/>
              <a:tblGrid>
                <a:gridCol w="1042401">
                  <a:extLst>
                    <a:ext uri="{9D8B030D-6E8A-4147-A177-3AD203B41FA5}">
                      <a16:colId xmlns:a16="http://schemas.microsoft.com/office/drawing/2014/main" val="4245777649"/>
                    </a:ext>
                  </a:extLst>
                </a:gridCol>
                <a:gridCol w="1786966">
                  <a:extLst>
                    <a:ext uri="{9D8B030D-6E8A-4147-A177-3AD203B41FA5}">
                      <a16:colId xmlns:a16="http://schemas.microsoft.com/office/drawing/2014/main" val="3788073930"/>
                    </a:ext>
                  </a:extLst>
                </a:gridCol>
                <a:gridCol w="605660">
                  <a:extLst>
                    <a:ext uri="{9D8B030D-6E8A-4147-A177-3AD203B41FA5}">
                      <a16:colId xmlns:a16="http://schemas.microsoft.com/office/drawing/2014/main" val="1529115589"/>
                    </a:ext>
                  </a:extLst>
                </a:gridCol>
                <a:gridCol w="1131376">
                  <a:extLst>
                    <a:ext uri="{9D8B030D-6E8A-4147-A177-3AD203B41FA5}">
                      <a16:colId xmlns:a16="http://schemas.microsoft.com/office/drawing/2014/main" val="2805097600"/>
                    </a:ext>
                  </a:extLst>
                </a:gridCol>
                <a:gridCol w="1619573">
                  <a:extLst>
                    <a:ext uri="{9D8B030D-6E8A-4147-A177-3AD203B41FA5}">
                      <a16:colId xmlns:a16="http://schemas.microsoft.com/office/drawing/2014/main" val="239434401"/>
                    </a:ext>
                  </a:extLst>
                </a:gridCol>
                <a:gridCol w="3173176">
                  <a:extLst>
                    <a:ext uri="{9D8B030D-6E8A-4147-A177-3AD203B41FA5}">
                      <a16:colId xmlns:a16="http://schemas.microsoft.com/office/drawing/2014/main" val="2590288018"/>
                    </a:ext>
                  </a:extLst>
                </a:gridCol>
              </a:tblGrid>
              <a:tr h="358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</a:t>
                      </a:r>
                    </a:p>
                  </a:txBody>
                  <a:tcPr marL="38490" marR="3849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Nom &amp; Prénom du Patient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Age du Patient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Diplômé en Charge du Patient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Motif de l’Intervention / Pathologie Identifiée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Prise en Charge / Mesures Réalisées (Prise de Tension, Glycémie…) / Orientation</a:t>
                      </a:r>
                    </a:p>
                  </a:txBody>
                  <a:tcPr marL="38490" marR="38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16513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190259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48229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42861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31313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037062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536628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4167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57774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355078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989743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2921"/>
                  </a:ext>
                </a:extLst>
              </a:tr>
              <a:tr h="358443"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90" marR="384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103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r>
              <a:rPr lang="fr-FR" sz="1400" b="1" dirty="0"/>
              <a:t>Finalité :</a:t>
            </a:r>
          </a:p>
          <a:p>
            <a:pPr>
              <a:buClr>
                <a:schemeClr val="accent1"/>
              </a:buClr>
            </a:pPr>
            <a:r>
              <a:rPr lang="fr-FR" dirty="0"/>
              <a:t>Le présent document sert à notifier :</a:t>
            </a:r>
          </a:p>
          <a:p>
            <a:pPr marL="171450" indent="-171450">
              <a:spcBef>
                <a:spcPts val="4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dirty="0"/>
              <a:t>L’ensemble des actes de premiers secours réalisés à l’officine</a:t>
            </a:r>
          </a:p>
          <a:p>
            <a:pPr marL="171450" indent="-171450">
              <a:spcBef>
                <a:spcPts val="4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fr-FR" dirty="0"/>
              <a:t>Les orientations des patients vers d’autres ressources du système de santé (médecin généraliste, médecin spécialiste, service d’urgence…)</a:t>
            </a:r>
          </a:p>
          <a:p>
            <a:pPr>
              <a:buClr>
                <a:schemeClr val="accent1"/>
              </a:buClr>
            </a:pPr>
            <a:r>
              <a:rPr lang="fr-FR" dirty="0"/>
              <a:t>Il contribue à protéger le pharmacien et son équipe en apportant une </a:t>
            </a:r>
            <a:r>
              <a:rPr lang="fr-FR" u="sng" dirty="0"/>
              <a:t>preuve de la prise en charge effective du patient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422193EB-2A95-4A75-A638-4A6AA77B95D0}"/>
              </a:ext>
            </a:extLst>
          </p:cNvPr>
          <p:cNvSpPr txBox="1">
            <a:spLocks/>
          </p:cNvSpPr>
          <p:nvPr/>
        </p:nvSpPr>
        <p:spPr>
          <a:xfrm>
            <a:off x="4271985" y="3442094"/>
            <a:ext cx="6391336" cy="4557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11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2400" kern="1200" smtClean="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2600" kern="1200" smtClean="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2600" kern="1200" smtClean="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fr-FR" sz="2600" kern="1200">
                <a:solidFill>
                  <a:schemeClr val="tx1"/>
                </a:solidFill>
                <a:latin typeface="Helvetica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/>
              <a:t>Arbre Décisionnel :</a:t>
            </a:r>
          </a:p>
          <a:p>
            <a:endParaRPr lang="fr-FR" dirty="0"/>
          </a:p>
        </p:txBody>
      </p:sp>
      <p:sp>
        <p:nvSpPr>
          <p:cNvPr id="7" name="Text Box 122">
            <a:extLst>
              <a:ext uri="{FF2B5EF4-FFF2-40B4-BE49-F238E27FC236}">
                <a16:creationId xmlns:a16="http://schemas.microsoft.com/office/drawing/2014/main" id="{29129CBD-FB5A-472A-885E-B04CF51D8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9739" y="4563527"/>
            <a:ext cx="1014857" cy="629067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Identification et analyse des symptômes </a:t>
            </a:r>
          </a:p>
        </p:txBody>
      </p:sp>
      <p:sp>
        <p:nvSpPr>
          <p:cNvPr id="8" name="Text Box 122">
            <a:extLst>
              <a:ext uri="{FF2B5EF4-FFF2-40B4-BE49-F238E27FC236}">
                <a16:creationId xmlns:a16="http://schemas.microsoft.com/office/drawing/2014/main" id="{505D59B1-981F-474D-AAD6-A720661BD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9029" y="5730503"/>
            <a:ext cx="1092868" cy="422623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Prise en charge par le Samu</a:t>
            </a:r>
            <a:endParaRPr lang="fr-FR" sz="900" b="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sp>
        <p:nvSpPr>
          <p:cNvPr id="9" name="AutoShape 126">
            <a:extLst>
              <a:ext uri="{FF2B5EF4-FFF2-40B4-BE49-F238E27FC236}">
                <a16:creationId xmlns:a16="http://schemas.microsoft.com/office/drawing/2014/main" id="{A4F06895-A7FC-4676-9096-5E0B6E096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990" y="5622279"/>
            <a:ext cx="1002556" cy="40379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fr-FR" sz="900" b="1" dirty="0">
                <a:solidFill>
                  <a:prstClr val="white"/>
                </a:solidFill>
                <a:latin typeface="Helvetica Light" panose="020B0403020202020204" pitchFamily="34" charset="0"/>
                <a:cs typeface="Calibri" pitchFamily="34" charset="0"/>
              </a:rPr>
              <a:t>Urgence Vitale ou Relative</a:t>
            </a:r>
          </a:p>
        </p:txBody>
      </p:sp>
      <p:sp>
        <p:nvSpPr>
          <p:cNvPr id="10" name="AutoShape 126">
            <a:extLst>
              <a:ext uri="{FF2B5EF4-FFF2-40B4-BE49-F238E27FC236}">
                <a16:creationId xmlns:a16="http://schemas.microsoft.com/office/drawing/2014/main" id="{9785F013-E9DA-498A-88B5-27FE5B3BA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990" y="4562186"/>
            <a:ext cx="1014857" cy="63192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fr-FR" sz="900" b="1" dirty="0">
                <a:solidFill>
                  <a:prstClr val="white"/>
                </a:solidFill>
                <a:latin typeface="Helvetica Light" panose="020B0403020202020204" pitchFamily="34" charset="0"/>
                <a:cs typeface="Calibri" pitchFamily="34" charset="0"/>
              </a:rPr>
              <a:t>Consultation Médicale Nécessaire</a:t>
            </a:r>
          </a:p>
        </p:txBody>
      </p:sp>
      <p:sp>
        <p:nvSpPr>
          <p:cNvPr id="11" name="AutoShape 126">
            <a:extLst>
              <a:ext uri="{FF2B5EF4-FFF2-40B4-BE49-F238E27FC236}">
                <a16:creationId xmlns:a16="http://schemas.microsoft.com/office/drawing/2014/main" id="{62C0D272-1C6C-4BDB-8512-DB2D126D9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990" y="3870896"/>
            <a:ext cx="1014857" cy="63192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fr-FR" sz="900" b="1" dirty="0">
                <a:solidFill>
                  <a:prstClr val="white"/>
                </a:solidFill>
                <a:latin typeface="Helvetica Light" panose="020B0403020202020204" pitchFamily="34" charset="0"/>
                <a:cs typeface="Calibri" pitchFamily="34" charset="0"/>
              </a:rPr>
              <a:t>Possibilité de Prise en Charge à l’Officine</a:t>
            </a:r>
          </a:p>
        </p:txBody>
      </p:sp>
      <p:cxnSp>
        <p:nvCxnSpPr>
          <p:cNvPr id="12" name="Connecteur : en angle 8">
            <a:extLst>
              <a:ext uri="{FF2B5EF4-FFF2-40B4-BE49-F238E27FC236}">
                <a16:creationId xmlns:a16="http://schemas.microsoft.com/office/drawing/2014/main" id="{CFBEFAF1-5980-4455-8E72-D79452D790D1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5314596" y="4186858"/>
            <a:ext cx="250394" cy="6912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 : en angle 8">
            <a:extLst>
              <a:ext uri="{FF2B5EF4-FFF2-40B4-BE49-F238E27FC236}">
                <a16:creationId xmlns:a16="http://schemas.microsoft.com/office/drawing/2014/main" id="{2682991F-82CC-477E-8CDB-35A8B842267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5314596" y="4878061"/>
            <a:ext cx="250394" cy="9461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22">
            <a:extLst>
              <a:ext uri="{FF2B5EF4-FFF2-40B4-BE49-F238E27FC236}">
                <a16:creationId xmlns:a16="http://schemas.microsoft.com/office/drawing/2014/main" id="{2D44698A-A42C-44F5-AD21-8E90B5044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849" y="3870896"/>
            <a:ext cx="1275460" cy="63908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Soins Elémentaires</a:t>
            </a:r>
          </a:p>
          <a:p>
            <a:r>
              <a:rPr lang="fr-FR" sz="7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(nettoyage, désinfection, protection…)</a:t>
            </a:r>
          </a:p>
        </p:txBody>
      </p:sp>
      <p:cxnSp>
        <p:nvCxnSpPr>
          <p:cNvPr id="15" name="Connecteur : en angle 8">
            <a:extLst>
              <a:ext uri="{FF2B5EF4-FFF2-40B4-BE49-F238E27FC236}">
                <a16:creationId xmlns:a16="http://schemas.microsoft.com/office/drawing/2014/main" id="{00D5541D-B011-4260-B01F-7C9150584226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5314596" y="4878061"/>
            <a:ext cx="250394" cy="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22">
            <a:extLst>
              <a:ext uri="{FF2B5EF4-FFF2-40B4-BE49-F238E27FC236}">
                <a16:creationId xmlns:a16="http://schemas.microsoft.com/office/drawing/2014/main" id="{FA2E648D-B5BC-4296-8B5E-D03FF5283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987" y="5590278"/>
            <a:ext cx="765034" cy="45672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Gestes &amp; Soins d’Urgences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B4D999A-3921-4018-903B-8FA28461B5D1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6579847" y="4186857"/>
            <a:ext cx="225002" cy="3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ABEEB08E-BC0C-4634-B6FE-680C27F0A226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567546" y="5824178"/>
            <a:ext cx="18182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D9256CC-8DE9-4403-B014-9226014C6B90}"/>
              </a:ext>
            </a:extLst>
          </p:cNvPr>
          <p:cNvSpPr/>
          <p:nvPr/>
        </p:nvSpPr>
        <p:spPr>
          <a:xfrm>
            <a:off x="254101" y="4557785"/>
            <a:ext cx="3828420" cy="60016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100" b="1" u="sng" dirty="0">
                <a:solidFill>
                  <a:srgbClr val="C00000"/>
                </a:solidFill>
              </a:rPr>
              <a:t>Rappel</a:t>
            </a:r>
            <a:r>
              <a:rPr lang="fr-FR" sz="1100" b="1" dirty="0">
                <a:solidFill>
                  <a:srgbClr val="C00000"/>
                </a:solidFill>
              </a:rPr>
              <a:t>: </a:t>
            </a:r>
            <a:r>
              <a:rPr lang="fr-FR" sz="1100" dirty="0">
                <a:solidFill>
                  <a:srgbClr val="C00000"/>
                </a:solidFill>
              </a:rPr>
              <a:t>Tout pharmacien doit, quelque soit sa fonction et dans les limites de ses connaissances et de ses moyens, porter secours à toute personne en danger immédiat.</a:t>
            </a:r>
          </a:p>
        </p:txBody>
      </p:sp>
      <p:sp>
        <p:nvSpPr>
          <p:cNvPr id="21" name="Text Box 122">
            <a:extLst>
              <a:ext uri="{FF2B5EF4-FFF2-40B4-BE49-F238E27FC236}">
                <a16:creationId xmlns:a16="http://schemas.microsoft.com/office/drawing/2014/main" id="{7DC0B50A-6D5F-4FF7-AE52-36438FDCB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311" y="5096737"/>
            <a:ext cx="1310997" cy="416425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Soins Elémentaires</a:t>
            </a:r>
          </a:p>
          <a:p>
            <a:r>
              <a:rPr lang="fr-FR" sz="7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(nettoyage, désinfection, protection…)</a:t>
            </a:r>
          </a:p>
        </p:txBody>
      </p:sp>
      <p:cxnSp>
        <p:nvCxnSpPr>
          <p:cNvPr id="22" name="Connecteur : en angle 8">
            <a:extLst>
              <a:ext uri="{FF2B5EF4-FFF2-40B4-BE49-F238E27FC236}">
                <a16:creationId xmlns:a16="http://schemas.microsoft.com/office/drawing/2014/main" id="{B290EDD1-A54D-457D-B66E-B8BD5DADB297}"/>
              </a:ext>
            </a:extLst>
          </p:cNvPr>
          <p:cNvCxnSpPr>
            <a:cxnSpLocks/>
            <a:stCxn id="10" idx="3"/>
            <a:endCxn id="21" idx="1"/>
          </p:cNvCxnSpPr>
          <p:nvPr/>
        </p:nvCxnSpPr>
        <p:spPr>
          <a:xfrm>
            <a:off x="6579847" y="4878148"/>
            <a:ext cx="189464" cy="4268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22">
            <a:extLst>
              <a:ext uri="{FF2B5EF4-FFF2-40B4-BE49-F238E27FC236}">
                <a16:creationId xmlns:a16="http://schemas.microsoft.com/office/drawing/2014/main" id="{CA1AA23B-1F9C-40C9-9436-912063D8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133" y="4592247"/>
            <a:ext cx="1181186" cy="416425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Orientation vers le professionnel de santé compétent</a:t>
            </a:r>
            <a:endParaRPr lang="fr-FR" sz="300" b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8" name="Text Box 122">
            <a:extLst>
              <a:ext uri="{FF2B5EF4-FFF2-40B4-BE49-F238E27FC236}">
                <a16:creationId xmlns:a16="http://schemas.microsoft.com/office/drawing/2014/main" id="{5390D59B-119D-4126-A9DA-90C6A924C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5319" y="3873883"/>
            <a:ext cx="956578" cy="62893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Enregistrement</a:t>
            </a:r>
          </a:p>
          <a:p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(traçabilité)</a:t>
            </a:r>
            <a:endParaRPr lang="fr-FR" sz="300" b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29" name="Connecteur : en angle 8">
            <a:extLst>
              <a:ext uri="{FF2B5EF4-FFF2-40B4-BE49-F238E27FC236}">
                <a16:creationId xmlns:a16="http://schemas.microsoft.com/office/drawing/2014/main" id="{88AF7606-8FE3-422C-A7A2-24A3F5EEA25B}"/>
              </a:ext>
            </a:extLst>
          </p:cNvPr>
          <p:cNvCxnSpPr>
            <a:cxnSpLocks/>
            <a:stCxn id="25" idx="3"/>
            <a:endCxn id="28" idx="2"/>
          </p:cNvCxnSpPr>
          <p:nvPr/>
        </p:nvCxnSpPr>
        <p:spPr>
          <a:xfrm flipV="1">
            <a:off x="8695319" y="4502819"/>
            <a:ext cx="478289" cy="29764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6836608-8741-4576-B64E-0F4DE10FA234}"/>
              </a:ext>
            </a:extLst>
          </p:cNvPr>
          <p:cNvCxnSpPr>
            <a:cxnSpLocks/>
            <a:stCxn id="14" idx="3"/>
            <a:endCxn id="28" idx="1"/>
          </p:cNvCxnSpPr>
          <p:nvPr/>
        </p:nvCxnSpPr>
        <p:spPr>
          <a:xfrm flipV="1">
            <a:off x="8080309" y="4188351"/>
            <a:ext cx="615010" cy="20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Box 122">
            <a:extLst>
              <a:ext uri="{FF2B5EF4-FFF2-40B4-BE49-F238E27FC236}">
                <a16:creationId xmlns:a16="http://schemas.microsoft.com/office/drawing/2014/main" id="{603AECDE-1FFA-4306-A638-FC7FC59D0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9029" y="5221550"/>
            <a:ext cx="1092868" cy="42262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Enregistrement</a:t>
            </a:r>
          </a:p>
          <a:p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(traçabilité)</a:t>
            </a:r>
            <a:endParaRPr lang="fr-FR" sz="300" b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173D7409-BC5F-488A-976D-2AFB9D048ADF}"/>
              </a:ext>
            </a:extLst>
          </p:cNvPr>
          <p:cNvCxnSpPr>
            <a:cxnSpLocks/>
          </p:cNvCxnSpPr>
          <p:nvPr/>
        </p:nvCxnSpPr>
        <p:spPr>
          <a:xfrm>
            <a:off x="6579847" y="4877381"/>
            <a:ext cx="9201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D5FB5DA-A07F-452D-A1CD-5173C455C709}"/>
              </a:ext>
            </a:extLst>
          </p:cNvPr>
          <p:cNvCxnSpPr/>
          <p:nvPr/>
        </p:nvCxnSpPr>
        <p:spPr>
          <a:xfrm>
            <a:off x="7360920" y="4877381"/>
            <a:ext cx="0" cy="214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Box 122">
            <a:extLst>
              <a:ext uri="{FF2B5EF4-FFF2-40B4-BE49-F238E27FC236}">
                <a16:creationId xmlns:a16="http://schemas.microsoft.com/office/drawing/2014/main" id="{B028E30F-7376-4D2C-993B-3807F4751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7176" y="5632518"/>
            <a:ext cx="598181" cy="372241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Appeler le SAMU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C655826A-9DD2-4329-A37E-FF9B08A352EC}"/>
              </a:ext>
            </a:extLst>
          </p:cNvPr>
          <p:cNvCxnSpPr>
            <a:stCxn id="39" idx="3"/>
            <a:endCxn id="16" idx="1"/>
          </p:cNvCxnSpPr>
          <p:nvPr/>
        </p:nvCxnSpPr>
        <p:spPr>
          <a:xfrm flipV="1">
            <a:off x="7345357" y="5818638"/>
            <a:ext cx="1796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 : en angle 46">
            <a:extLst>
              <a:ext uri="{FF2B5EF4-FFF2-40B4-BE49-F238E27FC236}">
                <a16:creationId xmlns:a16="http://schemas.microsoft.com/office/drawing/2014/main" id="{059E8120-242C-4874-BEA7-776049FE984F}"/>
              </a:ext>
            </a:extLst>
          </p:cNvPr>
          <p:cNvCxnSpPr>
            <a:stCxn id="16" idx="3"/>
            <a:endCxn id="8" idx="1"/>
          </p:cNvCxnSpPr>
          <p:nvPr/>
        </p:nvCxnSpPr>
        <p:spPr>
          <a:xfrm>
            <a:off x="8290021" y="5818638"/>
            <a:ext cx="269008" cy="1231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en angle 48">
            <a:extLst>
              <a:ext uri="{FF2B5EF4-FFF2-40B4-BE49-F238E27FC236}">
                <a16:creationId xmlns:a16="http://schemas.microsoft.com/office/drawing/2014/main" id="{6080A807-15A0-4EAE-872E-351BFBC6A8E8}"/>
              </a:ext>
            </a:extLst>
          </p:cNvPr>
          <p:cNvCxnSpPr>
            <a:stCxn id="16" idx="3"/>
            <a:endCxn id="111" idx="1"/>
          </p:cNvCxnSpPr>
          <p:nvPr/>
        </p:nvCxnSpPr>
        <p:spPr>
          <a:xfrm flipV="1">
            <a:off x="8290021" y="5432862"/>
            <a:ext cx="269008" cy="385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itre 18">
            <a:extLst>
              <a:ext uri="{FF2B5EF4-FFF2-40B4-BE49-F238E27FC236}">
                <a16:creationId xmlns:a16="http://schemas.microsoft.com/office/drawing/2014/main" id="{45A99ABD-C75E-409F-90C0-88FC4B38C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E02. interventions DE première urgence</a:t>
            </a:r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TH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4615A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208</Words>
  <Application>Microsoft Office PowerPoint</Application>
  <PresentationFormat>Format A4 (210 x 297 mm)</PresentationFormat>
  <Paragraphs>32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Light</vt:lpstr>
      <vt:lpstr>Helvetica Neue</vt:lpstr>
      <vt:lpstr>Wingdings</vt:lpstr>
      <vt:lpstr>Thème Office</vt:lpstr>
      <vt:lpstr>E02. interventions DE première urgence</vt:lpstr>
      <vt:lpstr>E02. interventions DE première urgence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Schellenberg Frédéric</cp:lastModifiedBy>
  <cp:revision>79</cp:revision>
  <cp:lastPrinted>2019-10-14T20:55:54Z</cp:lastPrinted>
  <dcterms:created xsi:type="dcterms:W3CDTF">2019-09-09T06:31:24Z</dcterms:created>
  <dcterms:modified xsi:type="dcterms:W3CDTF">2019-12-17T21:26:05Z</dcterms:modified>
</cp:coreProperties>
</file>