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4" r:id="rId1"/>
  </p:sldMasterIdLst>
  <p:notesMasterIdLst>
    <p:notesMasterId r:id="rId4"/>
  </p:notesMasterIdLst>
  <p:sldIdLst>
    <p:sldId id="257" r:id="rId2"/>
    <p:sldId id="258" r:id="rId3"/>
  </p:sldIdLst>
  <p:sldSz cx="9906000" cy="6858000" type="A4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4615A"/>
    <a:srgbClr val="258BA4"/>
    <a:srgbClr val="595959"/>
    <a:srgbClr val="455F51"/>
    <a:srgbClr val="2C6672"/>
    <a:srgbClr val="4AB5C4"/>
    <a:srgbClr val="9BBA28"/>
    <a:srgbClr val="F2F2F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721" autoAdjust="0"/>
    <p:restoredTop sz="94660"/>
  </p:normalViewPr>
  <p:slideViewPr>
    <p:cSldViewPr snapToGrid="0">
      <p:cViewPr varScale="1">
        <p:scale>
          <a:sx n="80" d="100"/>
          <a:sy n="80" d="100"/>
        </p:scale>
        <p:origin x="858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5" d="100"/>
          <a:sy n="65" d="100"/>
        </p:scale>
        <p:origin x="2811" y="45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57D3CD-F430-44A6-86A4-3B623AFF0A78}" type="datetimeFigureOut">
              <a:rPr lang="fr-FR" smtClean="0"/>
              <a:t>17/12/2019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900363" y="857250"/>
            <a:ext cx="3343275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914400" y="3300412"/>
            <a:ext cx="7315200" cy="2700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067B43-7F57-412C-B436-8CCBCB3770F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96939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2900363" y="857250"/>
            <a:ext cx="3343275" cy="2314575"/>
          </a:xfrm>
        </p:spPr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B067B43-7F57-412C-B436-8CCBCB3770F0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530308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F59C5-48D9-475B-9CF6-C1EC75048466}" type="datetimeFigureOut">
              <a:rPr lang="fr-FR" smtClean="0"/>
              <a:t>17/12/2019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7F5F1-9E8F-4C52-9517-C7265C1B6F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925775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F59C5-48D9-475B-9CF6-C1EC75048466}" type="datetimeFigureOut">
              <a:rPr lang="fr-FR" smtClean="0"/>
              <a:t>17/12/2019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7F5F1-9E8F-4C52-9517-C7265C1B6F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227996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F59C5-48D9-475B-9CF6-C1EC75048466}" type="datetimeFigureOut">
              <a:rPr lang="fr-FR" smtClean="0"/>
              <a:t>17/12/2019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7F5F1-9E8F-4C52-9517-C7265C1B6F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6467560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1AEC9FF4-D7A3-FA41-8EF8-39288CEF8147}"/>
              </a:ext>
            </a:extLst>
          </p:cNvPr>
          <p:cNvSpPr/>
          <p:nvPr userDrawn="1"/>
        </p:nvSpPr>
        <p:spPr>
          <a:xfrm>
            <a:off x="1" y="6328611"/>
            <a:ext cx="9906000" cy="529389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Rectangle : coins arrondis 5">
            <a:extLst>
              <a:ext uri="{FF2B5EF4-FFF2-40B4-BE49-F238E27FC236}">
                <a16:creationId xmlns:a16="http://schemas.microsoft.com/office/drawing/2014/main" id="{86B61B5E-7159-AF47-A9DD-8A54FD411ED8}"/>
              </a:ext>
            </a:extLst>
          </p:cNvPr>
          <p:cNvSpPr/>
          <p:nvPr userDrawn="1"/>
        </p:nvSpPr>
        <p:spPr>
          <a:xfrm>
            <a:off x="6926505" y="6191784"/>
            <a:ext cx="2771905" cy="301412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fr-FR" sz="1200" dirty="0">
                <a:solidFill>
                  <a:srgbClr val="595959"/>
                </a:solidFill>
                <a:latin typeface="Helvetica Light" panose="020B0403020202020204" pitchFamily="34" charset="0"/>
              </a:rPr>
              <a:t>Pharmacie :</a:t>
            </a:r>
          </a:p>
        </p:txBody>
      </p:sp>
      <p:sp>
        <p:nvSpPr>
          <p:cNvPr id="16" name="Flèche : pentagone 15">
            <a:extLst>
              <a:ext uri="{FF2B5EF4-FFF2-40B4-BE49-F238E27FC236}">
                <a16:creationId xmlns:a16="http://schemas.microsoft.com/office/drawing/2014/main" id="{D170E49D-8A69-45EC-BDD9-56E54382C652}"/>
              </a:ext>
            </a:extLst>
          </p:cNvPr>
          <p:cNvSpPr/>
          <p:nvPr userDrawn="1"/>
        </p:nvSpPr>
        <p:spPr>
          <a:xfrm>
            <a:off x="0" y="6038458"/>
            <a:ext cx="732118" cy="580305"/>
          </a:xfrm>
          <a:prstGeom prst="homePlate">
            <a:avLst>
              <a:gd name="adj" fmla="val 31723"/>
            </a:avLst>
          </a:prstGeom>
          <a:solidFill>
            <a:srgbClr val="3461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B19823D8-9B90-4732-B8E3-D50588428212}"/>
              </a:ext>
            </a:extLst>
          </p:cNvPr>
          <p:cNvSpPr/>
          <p:nvPr userDrawn="1"/>
        </p:nvSpPr>
        <p:spPr>
          <a:xfrm>
            <a:off x="732118" y="6301192"/>
            <a:ext cx="1754094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000" dirty="0">
                <a:solidFill>
                  <a:schemeClr val="bg1"/>
                </a:solidFill>
                <a:latin typeface="Helvetica Neue" panose="020B0604020202020204" pitchFamily="34" charset="0"/>
                <a:ea typeface="Helvetica Neue" panose="020B0604020202020204" pitchFamily="34" charset="0"/>
              </a:rPr>
              <a:t>Missions &amp; Services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9655A6CF-2E8C-40E3-BD41-E8135553C561}"/>
              </a:ext>
            </a:extLst>
          </p:cNvPr>
          <p:cNvSpPr/>
          <p:nvPr userDrawn="1"/>
        </p:nvSpPr>
        <p:spPr>
          <a:xfrm>
            <a:off x="732118" y="6469379"/>
            <a:ext cx="5380548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900" dirty="0">
                <a:solidFill>
                  <a:schemeClr val="bg1"/>
                </a:solidFill>
                <a:latin typeface="Helvetica Light" panose="020B0403020202020204" pitchFamily="34" charset="0"/>
              </a:rPr>
              <a:t>Version 2.01 – Novembre 2019</a:t>
            </a:r>
            <a:endParaRPr lang="fr-FR" sz="900" dirty="0">
              <a:solidFill>
                <a:schemeClr val="bg1"/>
              </a:solidFill>
            </a:endParaRPr>
          </a:p>
        </p:txBody>
      </p:sp>
      <p:pic>
        <p:nvPicPr>
          <p:cNvPr id="4" name="Image 3" descr="Une image contenant dessin, horloge&#10;&#10;Description générée automatiquement">
            <a:extLst>
              <a:ext uri="{FF2B5EF4-FFF2-40B4-BE49-F238E27FC236}">
                <a16:creationId xmlns:a16="http://schemas.microsoft.com/office/drawing/2014/main" id="{5FF518F1-9843-4AF7-9877-0500F7293B7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320" y="6067031"/>
            <a:ext cx="364000" cy="487072"/>
          </a:xfrm>
          <a:prstGeom prst="rect">
            <a:avLst/>
          </a:prstGeom>
        </p:spPr>
      </p:pic>
      <p:sp>
        <p:nvSpPr>
          <p:cNvPr id="21" name="Rectangle 20">
            <a:extLst>
              <a:ext uri="{FF2B5EF4-FFF2-40B4-BE49-F238E27FC236}">
                <a16:creationId xmlns:a16="http://schemas.microsoft.com/office/drawing/2014/main" id="{1F23F5AA-5B0B-4C88-AFD0-9A86C2AEB5A0}"/>
              </a:ext>
            </a:extLst>
          </p:cNvPr>
          <p:cNvSpPr/>
          <p:nvPr userDrawn="1"/>
        </p:nvSpPr>
        <p:spPr>
          <a:xfrm>
            <a:off x="0" y="2"/>
            <a:ext cx="9906000" cy="803080"/>
          </a:xfrm>
          <a:prstGeom prst="rect">
            <a:avLst/>
          </a:prstGeom>
          <a:solidFill>
            <a:srgbClr val="5959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" name="ZoneTexte 22">
            <a:extLst>
              <a:ext uri="{FF2B5EF4-FFF2-40B4-BE49-F238E27FC236}">
                <a16:creationId xmlns:a16="http://schemas.microsoft.com/office/drawing/2014/main" id="{180C35A4-0CBF-40FB-B037-11DAF99416D3}"/>
              </a:ext>
            </a:extLst>
          </p:cNvPr>
          <p:cNvSpPr txBox="1"/>
          <p:nvPr userDrawn="1"/>
        </p:nvSpPr>
        <p:spPr>
          <a:xfrm>
            <a:off x="4566077" y="194374"/>
            <a:ext cx="533992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4400" cap="all" dirty="0">
                <a:solidFill>
                  <a:schemeClr val="bg1"/>
                </a:solidFill>
                <a:latin typeface="Helvetica Neue" panose="020B0604020202020204" pitchFamily="34" charset="0"/>
                <a:ea typeface="Helvetica Neue" panose="020B0604020202020204" pitchFamily="34" charset="0"/>
              </a:rPr>
              <a:t>ENREGISTREMENT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A209BEA2-4C2D-4110-83BA-3307980ECE05}"/>
              </a:ext>
            </a:extLst>
          </p:cNvPr>
          <p:cNvSpPr/>
          <p:nvPr userDrawn="1"/>
        </p:nvSpPr>
        <p:spPr>
          <a:xfrm>
            <a:off x="0" y="803082"/>
            <a:ext cx="9906000" cy="39756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8" name="Titre 1">
            <a:extLst>
              <a:ext uri="{FF2B5EF4-FFF2-40B4-BE49-F238E27FC236}">
                <a16:creationId xmlns:a16="http://schemas.microsoft.com/office/drawing/2014/main" id="{BA468419-26AF-4A9B-9028-C9B9A400E1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18376" y="847554"/>
            <a:ext cx="6636853" cy="341632"/>
          </a:xfrm>
          <a:noFill/>
        </p:spPr>
        <p:txBody>
          <a:bodyPr wrap="square" rtlCol="0">
            <a:spAutoFit/>
          </a:bodyPr>
          <a:lstStyle>
            <a:lvl1pPr>
              <a:defRPr lang="fr-FR" sz="1800" cap="all">
                <a:solidFill>
                  <a:schemeClr val="bg1"/>
                </a:solidFill>
                <a:latin typeface="Helvetica Neue" panose="020B0604020202020204" pitchFamily="34" charset="0"/>
                <a:ea typeface="Helvetica Neue" panose="020B0604020202020204" pitchFamily="34" charset="0"/>
                <a:cs typeface="+mn-cs"/>
              </a:defRPr>
            </a:lvl1pPr>
          </a:lstStyle>
          <a:p>
            <a:pPr marL="0" lvl="0" algn="r" defTabSz="457200"/>
            <a:r>
              <a:rPr lang="fr-FR" dirty="0"/>
              <a:t>Modifiez le style du titre</a:t>
            </a:r>
          </a:p>
        </p:txBody>
      </p:sp>
      <p:pic>
        <p:nvPicPr>
          <p:cNvPr id="29" name="Image 28">
            <a:extLst>
              <a:ext uri="{FF2B5EF4-FFF2-40B4-BE49-F238E27FC236}">
                <a16:creationId xmlns:a16="http://schemas.microsoft.com/office/drawing/2014/main" id="{621668D0-7E9C-43A1-BE3A-68A49D4790C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/>
          <a:srcRect t="9053" b="6984"/>
          <a:stretch/>
        </p:blipFill>
        <p:spPr>
          <a:xfrm>
            <a:off x="111758" y="13239"/>
            <a:ext cx="951058" cy="803082"/>
          </a:xfrm>
          <a:prstGeom prst="rect">
            <a:avLst/>
          </a:prstGeom>
        </p:spPr>
      </p:pic>
      <p:pic>
        <p:nvPicPr>
          <p:cNvPr id="31" name="Image 30">
            <a:extLst>
              <a:ext uri="{FF2B5EF4-FFF2-40B4-BE49-F238E27FC236}">
                <a16:creationId xmlns:a16="http://schemas.microsoft.com/office/drawing/2014/main" id="{7B7904E0-EFEC-4E3E-92F2-40A28C26AD11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305320" y="86643"/>
            <a:ext cx="654747" cy="6057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809612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ZoneTexte 20">
            <a:extLst>
              <a:ext uri="{FF2B5EF4-FFF2-40B4-BE49-F238E27FC236}">
                <a16:creationId xmlns:a16="http://schemas.microsoft.com/office/drawing/2014/main" id="{8E7F17DA-F1BB-4FD8-8862-29C29981F4E7}"/>
              </a:ext>
            </a:extLst>
          </p:cNvPr>
          <p:cNvSpPr txBox="1"/>
          <p:nvPr userDrawn="1"/>
        </p:nvSpPr>
        <p:spPr>
          <a:xfrm>
            <a:off x="171522" y="1334011"/>
            <a:ext cx="346665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dirty="0">
                <a:solidFill>
                  <a:schemeClr val="accent1"/>
                </a:solidFill>
                <a:latin typeface="Helvetica Neue" panose="020B0604020202020204" pitchFamily="34" charset="0"/>
                <a:ea typeface="Helvetica Neue" panose="020B0604020202020204" pitchFamily="34" charset="0"/>
              </a:rPr>
              <a:t>L’enregistrement : principes</a:t>
            </a:r>
          </a:p>
        </p:txBody>
      </p:sp>
      <p:cxnSp>
        <p:nvCxnSpPr>
          <p:cNvPr id="22" name="Connecteur droit 21">
            <a:extLst>
              <a:ext uri="{FF2B5EF4-FFF2-40B4-BE49-F238E27FC236}">
                <a16:creationId xmlns:a16="http://schemas.microsoft.com/office/drawing/2014/main" id="{008435ED-2DC8-479C-BF2D-AA20163AD38B}"/>
              </a:ext>
            </a:extLst>
          </p:cNvPr>
          <p:cNvCxnSpPr>
            <a:cxnSpLocks/>
          </p:cNvCxnSpPr>
          <p:nvPr userDrawn="1"/>
        </p:nvCxnSpPr>
        <p:spPr>
          <a:xfrm flipV="1">
            <a:off x="111758" y="1718304"/>
            <a:ext cx="3884265" cy="28680"/>
          </a:xfrm>
          <a:prstGeom prst="line">
            <a:avLst/>
          </a:prstGeom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ZoneTexte 22">
            <a:extLst>
              <a:ext uri="{FF2B5EF4-FFF2-40B4-BE49-F238E27FC236}">
                <a16:creationId xmlns:a16="http://schemas.microsoft.com/office/drawing/2014/main" id="{C6379F7F-3C65-4A6B-ACA6-0A13D579B0AC}"/>
              </a:ext>
            </a:extLst>
          </p:cNvPr>
          <p:cNvSpPr txBox="1"/>
          <p:nvPr userDrawn="1"/>
        </p:nvSpPr>
        <p:spPr>
          <a:xfrm>
            <a:off x="4205018" y="1326504"/>
            <a:ext cx="420839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dirty="0">
                <a:solidFill>
                  <a:schemeClr val="accent1"/>
                </a:solidFill>
                <a:latin typeface="Helvetica Neue" panose="020B0604020202020204" pitchFamily="34" charset="0"/>
                <a:ea typeface="Helvetica Neue" panose="020B0604020202020204" pitchFamily="34" charset="0"/>
              </a:rPr>
              <a:t>Commentaires pour un bon usage</a:t>
            </a:r>
          </a:p>
        </p:txBody>
      </p:sp>
      <p:sp>
        <p:nvSpPr>
          <p:cNvPr id="25" name="Espace réservé du texte 3">
            <a:extLst>
              <a:ext uri="{FF2B5EF4-FFF2-40B4-BE49-F238E27FC236}">
                <a16:creationId xmlns:a16="http://schemas.microsoft.com/office/drawing/2014/main" id="{AB11144D-E44B-458C-90B0-43A3F21BF32A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271985" y="1863441"/>
            <a:ext cx="5522257" cy="4014910"/>
          </a:xfrm>
          <a:noFill/>
        </p:spPr>
        <p:txBody>
          <a:bodyPr wrap="square" rtlCol="0">
            <a:noAutofit/>
          </a:bodyPr>
          <a:lstStyle>
            <a:lvl1pPr marL="0" indent="0">
              <a:buNone/>
              <a:defRPr lang="fr-FR" sz="1100" smtClean="0">
                <a:solidFill>
                  <a:schemeClr val="tx1">
                    <a:lumMod val="85000"/>
                    <a:lumOff val="15000"/>
                  </a:schemeClr>
                </a:solidFill>
                <a:latin typeface="Helvetica Light" panose="020B0403020202020204" pitchFamily="34" charset="0"/>
              </a:defRPr>
            </a:lvl1pPr>
            <a:lvl2pPr>
              <a:defRPr lang="fr-FR" smtClean="0">
                <a:solidFill>
                  <a:schemeClr val="tx1"/>
                </a:solidFill>
              </a:defRPr>
            </a:lvl2pPr>
            <a:lvl3pPr>
              <a:defRPr lang="fr-FR" sz="2600" smtClean="0">
                <a:solidFill>
                  <a:schemeClr val="tx1"/>
                </a:solidFill>
              </a:defRPr>
            </a:lvl3pPr>
            <a:lvl4pPr>
              <a:defRPr lang="fr-FR" sz="2600" smtClean="0">
                <a:solidFill>
                  <a:schemeClr val="tx1"/>
                </a:solidFill>
              </a:defRPr>
            </a:lvl4pPr>
            <a:lvl5pPr>
              <a:defRPr lang="fr-FR" sz="2600">
                <a:solidFill>
                  <a:schemeClr val="tx1"/>
                </a:solidFill>
              </a:defRPr>
            </a:lvl5pPr>
          </a:lstStyle>
          <a:p>
            <a:pPr lvl="0" defTabSz="660380"/>
            <a:r>
              <a:rPr lang="fr-FR" dirty="0"/>
              <a:t>Cliquez pour modifier les styles du texte du masque</a:t>
            </a:r>
          </a:p>
        </p:txBody>
      </p:sp>
      <p:cxnSp>
        <p:nvCxnSpPr>
          <p:cNvPr id="42" name="Connecteur droit 41">
            <a:extLst>
              <a:ext uri="{FF2B5EF4-FFF2-40B4-BE49-F238E27FC236}">
                <a16:creationId xmlns:a16="http://schemas.microsoft.com/office/drawing/2014/main" id="{A065291F-6531-4AE5-A69C-F3E64098A0A6}"/>
              </a:ext>
            </a:extLst>
          </p:cNvPr>
          <p:cNvCxnSpPr>
            <a:cxnSpLocks/>
          </p:cNvCxnSpPr>
          <p:nvPr userDrawn="1"/>
        </p:nvCxnSpPr>
        <p:spPr>
          <a:xfrm>
            <a:off x="4205018" y="1718304"/>
            <a:ext cx="5589224" cy="9560"/>
          </a:xfrm>
          <a:prstGeom prst="line">
            <a:avLst/>
          </a:prstGeom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ZoneTexte 43">
            <a:extLst>
              <a:ext uri="{FF2B5EF4-FFF2-40B4-BE49-F238E27FC236}">
                <a16:creationId xmlns:a16="http://schemas.microsoft.com/office/drawing/2014/main" id="{DB2BC31B-535D-4F41-8A14-79D214ACCE01}"/>
              </a:ext>
            </a:extLst>
          </p:cNvPr>
          <p:cNvSpPr txBox="1"/>
          <p:nvPr userDrawn="1"/>
        </p:nvSpPr>
        <p:spPr>
          <a:xfrm>
            <a:off x="171523" y="1850336"/>
            <a:ext cx="3844666" cy="26314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fr-FR" sz="1100" dirty="0">
                <a:solidFill>
                  <a:prstClr val="black">
                    <a:lumMod val="85000"/>
                    <a:lumOff val="15000"/>
                  </a:prstClr>
                </a:solidFill>
                <a:latin typeface="Helvetica Light"/>
              </a:rPr>
              <a:t>Dans un système qualité, la traçabilité est une des composantes clefs pour garantir une surveillance des pratiques et permettre l’amélioration continue.</a:t>
            </a:r>
          </a:p>
          <a:p>
            <a:pPr>
              <a:defRPr/>
            </a:pPr>
            <a:endParaRPr lang="fr-FR" sz="1100" dirty="0">
              <a:solidFill>
                <a:prstClr val="black">
                  <a:lumMod val="85000"/>
                  <a:lumOff val="15000"/>
                </a:prstClr>
              </a:solidFill>
              <a:latin typeface="Helvetica Light"/>
            </a:endParaRPr>
          </a:p>
          <a:p>
            <a:r>
              <a:rPr lang="fr-FR" sz="1100" dirty="0">
                <a:solidFill>
                  <a:prstClr val="black">
                    <a:lumMod val="85000"/>
                    <a:lumOff val="15000"/>
                  </a:prstClr>
                </a:solidFill>
                <a:latin typeface="Helvetica Light"/>
              </a:rPr>
              <a:t>L’enregistrement est un document qui permet de conserver des données en lien avec les activités. Les données renseignées peuvent avoir plusieurs fonctions :</a:t>
            </a:r>
          </a:p>
          <a:p>
            <a:pPr marL="171450" indent="-171450">
              <a:buClr>
                <a:schemeClr val="accent1"/>
              </a:buClr>
              <a:buFont typeface="Wingdings" panose="05000000000000000000" pitchFamily="2" charset="2"/>
              <a:buChar char="l"/>
            </a:pPr>
            <a:r>
              <a:rPr lang="fr-FR" sz="1100" dirty="0">
                <a:solidFill>
                  <a:prstClr val="black"/>
                </a:solidFill>
                <a:latin typeface="Helvetica Light"/>
              </a:rPr>
              <a:t>Permettre le suivi dans le temps d’éléments essentiels au bon fonctionnement de l’officine,</a:t>
            </a:r>
          </a:p>
          <a:p>
            <a:pPr marL="171450" indent="-171450">
              <a:buClr>
                <a:schemeClr val="accent1"/>
              </a:buClr>
              <a:buFont typeface="Wingdings" panose="05000000000000000000" pitchFamily="2" charset="2"/>
              <a:buChar char="l"/>
            </a:pPr>
            <a:r>
              <a:rPr lang="fr-FR" sz="1100" dirty="0">
                <a:solidFill>
                  <a:prstClr val="black"/>
                </a:solidFill>
                <a:latin typeface="Helvetica Light"/>
              </a:rPr>
              <a:t>Vérifier la réalisation effective de certaines tâches,</a:t>
            </a:r>
          </a:p>
          <a:p>
            <a:pPr marL="171450" indent="-171450">
              <a:buClr>
                <a:schemeClr val="accent1"/>
              </a:buClr>
              <a:buFont typeface="Wingdings" panose="05000000000000000000" pitchFamily="2" charset="2"/>
              <a:buChar char="l"/>
            </a:pPr>
            <a:r>
              <a:rPr lang="fr-FR" sz="1100" dirty="0">
                <a:solidFill>
                  <a:prstClr val="black"/>
                </a:solidFill>
                <a:latin typeface="Helvetica Light"/>
              </a:rPr>
              <a:t>Permettre le relevé des incidents,</a:t>
            </a:r>
          </a:p>
          <a:p>
            <a:pPr marL="171450" indent="-171450">
              <a:buClr>
                <a:schemeClr val="accent1"/>
              </a:buClr>
              <a:buFont typeface="Wingdings" panose="05000000000000000000" pitchFamily="2" charset="2"/>
              <a:buChar char="l"/>
            </a:pPr>
            <a:r>
              <a:rPr lang="fr-FR" sz="1100" dirty="0">
                <a:solidFill>
                  <a:prstClr val="black"/>
                </a:solidFill>
                <a:latin typeface="Helvetica Light"/>
              </a:rPr>
              <a:t>Conserver un historique des activités,</a:t>
            </a:r>
          </a:p>
          <a:p>
            <a:pPr marL="171450" indent="-171450">
              <a:buClr>
                <a:schemeClr val="accent1"/>
              </a:buClr>
              <a:buFont typeface="Wingdings" panose="05000000000000000000" pitchFamily="2" charset="2"/>
              <a:buChar char="l"/>
            </a:pPr>
            <a:r>
              <a:rPr lang="fr-FR" sz="1100" dirty="0">
                <a:solidFill>
                  <a:prstClr val="black"/>
                </a:solidFill>
                <a:latin typeface="Helvetica Light"/>
              </a:rPr>
              <a:t>Servir de preuves pour répondre à des exigences réglementaires.</a:t>
            </a:r>
          </a:p>
          <a:p>
            <a:endParaRPr lang="fr-FR" sz="1100" dirty="0">
              <a:solidFill>
                <a:prstClr val="black">
                  <a:lumMod val="85000"/>
                  <a:lumOff val="15000"/>
                </a:prstClr>
              </a:solidFill>
              <a:latin typeface="Helvetica Light"/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F9C67D26-5EB7-4620-BB01-B7389598ADC8}"/>
              </a:ext>
            </a:extLst>
          </p:cNvPr>
          <p:cNvSpPr/>
          <p:nvPr userDrawn="1"/>
        </p:nvSpPr>
        <p:spPr>
          <a:xfrm>
            <a:off x="1" y="6328611"/>
            <a:ext cx="9906000" cy="529389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2" name="Rectangle : coins arrondis 31">
            <a:extLst>
              <a:ext uri="{FF2B5EF4-FFF2-40B4-BE49-F238E27FC236}">
                <a16:creationId xmlns:a16="http://schemas.microsoft.com/office/drawing/2014/main" id="{CFA30AC3-8336-45A2-9335-A43F98190A7D}"/>
              </a:ext>
            </a:extLst>
          </p:cNvPr>
          <p:cNvSpPr/>
          <p:nvPr userDrawn="1"/>
        </p:nvSpPr>
        <p:spPr>
          <a:xfrm>
            <a:off x="6926505" y="6191784"/>
            <a:ext cx="2771905" cy="301412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fr-FR" sz="1200" dirty="0">
                <a:solidFill>
                  <a:srgbClr val="595959"/>
                </a:solidFill>
                <a:latin typeface="Helvetica Light" panose="020B0403020202020204" pitchFamily="34" charset="0"/>
              </a:rPr>
              <a:t>Pharmacie :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9DE85324-E069-4F43-A8B1-2A848FC9A76E}"/>
              </a:ext>
            </a:extLst>
          </p:cNvPr>
          <p:cNvSpPr/>
          <p:nvPr userDrawn="1"/>
        </p:nvSpPr>
        <p:spPr>
          <a:xfrm>
            <a:off x="732118" y="6301192"/>
            <a:ext cx="1754094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000" dirty="0">
                <a:solidFill>
                  <a:schemeClr val="bg1"/>
                </a:solidFill>
                <a:latin typeface="Helvetica Neue" panose="020B0604020202020204" pitchFamily="34" charset="0"/>
                <a:ea typeface="Helvetica Neue" panose="020B0604020202020204" pitchFamily="34" charset="0"/>
              </a:rPr>
              <a:t>Missions &amp; Services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96D021BC-E7EE-4267-ABD3-EA87491C77A1}"/>
              </a:ext>
            </a:extLst>
          </p:cNvPr>
          <p:cNvSpPr/>
          <p:nvPr userDrawn="1"/>
        </p:nvSpPr>
        <p:spPr>
          <a:xfrm>
            <a:off x="732118" y="6469379"/>
            <a:ext cx="5380548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900" dirty="0">
                <a:solidFill>
                  <a:schemeClr val="bg1"/>
                </a:solidFill>
                <a:latin typeface="Helvetica Light" panose="020B0403020202020204" pitchFamily="34" charset="0"/>
              </a:rPr>
              <a:t>Version 2.01 – Novembre 2019</a:t>
            </a:r>
            <a:endParaRPr lang="fr-FR" sz="900" dirty="0">
              <a:solidFill>
                <a:schemeClr val="bg1"/>
              </a:solidFill>
            </a:endParaRPr>
          </a:p>
        </p:txBody>
      </p:sp>
      <p:sp>
        <p:nvSpPr>
          <p:cNvPr id="43" name="Flèche : pentagone 42">
            <a:extLst>
              <a:ext uri="{FF2B5EF4-FFF2-40B4-BE49-F238E27FC236}">
                <a16:creationId xmlns:a16="http://schemas.microsoft.com/office/drawing/2014/main" id="{972ACCB2-8759-4FF8-82F2-CC8FA3713F88}"/>
              </a:ext>
            </a:extLst>
          </p:cNvPr>
          <p:cNvSpPr/>
          <p:nvPr userDrawn="1"/>
        </p:nvSpPr>
        <p:spPr>
          <a:xfrm>
            <a:off x="0" y="6038458"/>
            <a:ext cx="732118" cy="580305"/>
          </a:xfrm>
          <a:prstGeom prst="homePlate">
            <a:avLst>
              <a:gd name="adj" fmla="val 31723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9" name="Image 18" descr="Une image contenant dessin, horloge&#10;&#10;Description générée automatiquement">
            <a:extLst>
              <a:ext uri="{FF2B5EF4-FFF2-40B4-BE49-F238E27FC236}">
                <a16:creationId xmlns:a16="http://schemas.microsoft.com/office/drawing/2014/main" id="{55B1DBCD-B902-4261-B772-90678058177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320" y="6067031"/>
            <a:ext cx="364000" cy="487072"/>
          </a:xfrm>
          <a:prstGeom prst="rect">
            <a:avLst/>
          </a:prstGeom>
        </p:spPr>
      </p:pic>
      <p:sp>
        <p:nvSpPr>
          <p:cNvPr id="20" name="Rectangle 19">
            <a:extLst>
              <a:ext uri="{FF2B5EF4-FFF2-40B4-BE49-F238E27FC236}">
                <a16:creationId xmlns:a16="http://schemas.microsoft.com/office/drawing/2014/main" id="{45DA0134-BCCC-446C-818C-7DCAB06E01CB}"/>
              </a:ext>
            </a:extLst>
          </p:cNvPr>
          <p:cNvSpPr/>
          <p:nvPr userDrawn="1"/>
        </p:nvSpPr>
        <p:spPr>
          <a:xfrm>
            <a:off x="0" y="2"/>
            <a:ext cx="9906000" cy="803080"/>
          </a:xfrm>
          <a:prstGeom prst="rect">
            <a:avLst/>
          </a:prstGeom>
          <a:solidFill>
            <a:srgbClr val="5959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8" name="ZoneTexte 27">
            <a:extLst>
              <a:ext uri="{FF2B5EF4-FFF2-40B4-BE49-F238E27FC236}">
                <a16:creationId xmlns:a16="http://schemas.microsoft.com/office/drawing/2014/main" id="{CA99754B-B779-4948-B5D2-16B60CE85674}"/>
              </a:ext>
            </a:extLst>
          </p:cNvPr>
          <p:cNvSpPr txBox="1"/>
          <p:nvPr userDrawn="1"/>
        </p:nvSpPr>
        <p:spPr>
          <a:xfrm>
            <a:off x="4566077" y="194374"/>
            <a:ext cx="533992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4400" cap="all" dirty="0">
                <a:solidFill>
                  <a:schemeClr val="bg1"/>
                </a:solidFill>
                <a:latin typeface="Helvetica Neue" panose="020B0604020202020204" pitchFamily="34" charset="0"/>
                <a:ea typeface="Helvetica Neue" panose="020B0604020202020204" pitchFamily="34" charset="0"/>
              </a:rPr>
              <a:t>ENREGISTREMENT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1C282587-6052-4693-9A08-B0D22A3A8353}"/>
              </a:ext>
            </a:extLst>
          </p:cNvPr>
          <p:cNvSpPr/>
          <p:nvPr userDrawn="1"/>
        </p:nvSpPr>
        <p:spPr>
          <a:xfrm>
            <a:off x="0" y="803082"/>
            <a:ext cx="9906000" cy="39756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4" name="Titre 1">
            <a:extLst>
              <a:ext uri="{FF2B5EF4-FFF2-40B4-BE49-F238E27FC236}">
                <a16:creationId xmlns:a16="http://schemas.microsoft.com/office/drawing/2014/main" id="{C5CB9A50-0D58-4930-BA51-5FEB9C9C64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18376" y="847554"/>
            <a:ext cx="6636853" cy="341632"/>
          </a:xfrm>
          <a:noFill/>
        </p:spPr>
        <p:txBody>
          <a:bodyPr wrap="square" rtlCol="0">
            <a:spAutoFit/>
          </a:bodyPr>
          <a:lstStyle>
            <a:lvl1pPr>
              <a:defRPr lang="fr-FR" sz="1800" cap="all">
                <a:solidFill>
                  <a:schemeClr val="bg1"/>
                </a:solidFill>
                <a:latin typeface="Helvetica Neue" panose="020B0604020202020204" pitchFamily="34" charset="0"/>
                <a:ea typeface="Helvetica Neue" panose="020B0604020202020204" pitchFamily="34" charset="0"/>
                <a:cs typeface="+mn-cs"/>
              </a:defRPr>
            </a:lvl1pPr>
          </a:lstStyle>
          <a:p>
            <a:pPr marL="0" lvl="0" algn="r" defTabSz="457200"/>
            <a:r>
              <a:rPr lang="fr-FR" dirty="0"/>
              <a:t>Modifiez le style du titre</a:t>
            </a:r>
          </a:p>
        </p:txBody>
      </p:sp>
      <p:pic>
        <p:nvPicPr>
          <p:cNvPr id="35" name="Image 34">
            <a:extLst>
              <a:ext uri="{FF2B5EF4-FFF2-40B4-BE49-F238E27FC236}">
                <a16:creationId xmlns:a16="http://schemas.microsoft.com/office/drawing/2014/main" id="{20788AA9-5C9C-4625-85CF-34BE215D8F0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/>
          <a:srcRect t="9053" b="6984"/>
          <a:stretch/>
        </p:blipFill>
        <p:spPr>
          <a:xfrm>
            <a:off x="111758" y="13239"/>
            <a:ext cx="951058" cy="803082"/>
          </a:xfrm>
          <a:prstGeom prst="rect">
            <a:avLst/>
          </a:prstGeom>
        </p:spPr>
      </p:pic>
      <p:pic>
        <p:nvPicPr>
          <p:cNvPr id="37" name="Image 36">
            <a:extLst>
              <a:ext uri="{FF2B5EF4-FFF2-40B4-BE49-F238E27FC236}">
                <a16:creationId xmlns:a16="http://schemas.microsoft.com/office/drawing/2014/main" id="{CCCCDF8B-37EA-4BF1-8B14-02574B93BC09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305320" y="86643"/>
            <a:ext cx="654747" cy="6057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29227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F59C5-48D9-475B-9CF6-C1EC75048466}" type="datetimeFigureOut">
              <a:rPr lang="fr-FR" smtClean="0"/>
              <a:t>17/12/2019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7F5F1-9E8F-4C52-9517-C7265C1B6F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615117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F59C5-48D9-475B-9CF6-C1EC75048466}" type="datetimeFigureOut">
              <a:rPr lang="fr-FR" smtClean="0"/>
              <a:t>17/12/2019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7F5F1-9E8F-4C52-9517-C7265C1B6F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638262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F59C5-48D9-475B-9CF6-C1EC75048466}" type="datetimeFigureOut">
              <a:rPr lang="fr-FR" smtClean="0"/>
              <a:t>17/12/2019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7F5F1-9E8F-4C52-9517-C7265C1B6F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784455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F59C5-48D9-475B-9CF6-C1EC75048466}" type="datetimeFigureOut">
              <a:rPr lang="fr-FR" smtClean="0"/>
              <a:t>17/12/2019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7F5F1-9E8F-4C52-9517-C7265C1B6F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161684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F59C5-48D9-475B-9CF6-C1EC75048466}" type="datetimeFigureOut">
              <a:rPr lang="fr-FR" smtClean="0"/>
              <a:t>17/12/2019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7F5F1-9E8F-4C52-9517-C7265C1B6F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825858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F59C5-48D9-475B-9CF6-C1EC75048466}" type="datetimeFigureOut">
              <a:rPr lang="fr-FR" smtClean="0"/>
              <a:t>17/12/2019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7F5F1-9E8F-4C52-9517-C7265C1B6F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886295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F59C5-48D9-475B-9CF6-C1EC75048466}" type="datetimeFigureOut">
              <a:rPr lang="fr-FR" smtClean="0"/>
              <a:t>17/12/2019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7F5F1-9E8F-4C52-9517-C7265C1B6F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296880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F59C5-48D9-475B-9CF6-C1EC75048466}" type="datetimeFigureOut">
              <a:rPr lang="fr-FR" smtClean="0"/>
              <a:t>17/12/2019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7F5F1-9E8F-4C52-9517-C7265C1B6F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349078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Helvetica Light" panose="020B0403020202020204" pitchFamily="34" charset="0"/>
              </a:defRPr>
            </a:lvl1pPr>
          </a:lstStyle>
          <a:p>
            <a:fld id="{AFAF59C5-48D9-475B-9CF6-C1EC75048466}" type="datetimeFigureOut">
              <a:rPr lang="fr-FR" smtClean="0"/>
              <a:pPr/>
              <a:t>17/12/2019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Helvetica Light" panose="020B0403020202020204" pitchFamily="34" charset="0"/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Helvetica Light" panose="020B0403020202020204" pitchFamily="34" charset="0"/>
              </a:defRPr>
            </a:lvl1pPr>
          </a:lstStyle>
          <a:p>
            <a:fld id="{23F7F5F1-9E8F-4C52-9517-C7265C1B6F6E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882268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  <p:sldLayoutId id="2147483687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Helvetica Light" panose="020B0403020202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Helvetica Light" panose="020B0403020202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Helvetica Light" panose="020B04030202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Helvetica Light" panose="020B04030202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Helvetica Light" panose="020B0403020202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Helvetica Light" panose="020B0403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2">
            <a:extLst>
              <a:ext uri="{FF2B5EF4-FFF2-40B4-BE49-F238E27FC236}">
                <a16:creationId xmlns:a16="http://schemas.microsoft.com/office/drawing/2014/main" id="{116CA87B-F2A8-4050-81B8-745B149AEA7B}"/>
              </a:ext>
            </a:extLst>
          </p:cNvPr>
          <p:cNvSpPr txBox="1">
            <a:spLocks/>
          </p:cNvSpPr>
          <p:nvPr/>
        </p:nvSpPr>
        <p:spPr>
          <a:xfrm>
            <a:off x="319435" y="805950"/>
            <a:ext cx="9586565" cy="452432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fr-FR" sz="1800" kern="1200" cap="all">
                <a:solidFill>
                  <a:schemeClr val="bg1"/>
                </a:solidFill>
                <a:latin typeface="Helvetica Neue" panose="020B0604020202020204" pitchFamily="34" charset="0"/>
                <a:ea typeface="Helvetica Neue" panose="020B0604020202020204" pitchFamily="34" charset="0"/>
                <a:cs typeface="+mn-cs"/>
              </a:defRPr>
            </a:lvl1pPr>
          </a:lstStyle>
          <a:p>
            <a:endParaRPr lang="fr-FR" dirty="0"/>
          </a:p>
        </p:txBody>
      </p:sp>
      <p:sp>
        <p:nvSpPr>
          <p:cNvPr id="4" name="Titre 3">
            <a:extLst>
              <a:ext uri="{FF2B5EF4-FFF2-40B4-BE49-F238E27FC236}">
                <a16:creationId xmlns:a16="http://schemas.microsoft.com/office/drawing/2014/main" id="{E87CAECB-1F94-4922-B198-8AADA686B0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r-FR" dirty="0"/>
              <a:t>E02. interventions DE première urgence</a:t>
            </a:r>
          </a:p>
        </p:txBody>
      </p:sp>
      <p:graphicFrame>
        <p:nvGraphicFramePr>
          <p:cNvPr id="8" name="Tableau 7">
            <a:extLst>
              <a:ext uri="{FF2B5EF4-FFF2-40B4-BE49-F238E27FC236}">
                <a16:creationId xmlns:a16="http://schemas.microsoft.com/office/drawing/2014/main" id="{4FC6503F-F07D-4A5E-A2C5-C066AC4D7F1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2178835"/>
              </p:ext>
            </p:extLst>
          </p:nvPr>
        </p:nvGraphicFramePr>
        <p:xfrm>
          <a:off x="203200" y="1350682"/>
          <a:ext cx="9359152" cy="4659759"/>
        </p:xfrm>
        <a:graphic>
          <a:graphicData uri="http://schemas.openxmlformats.org/drawingml/2006/table">
            <a:tbl>
              <a:tblPr firstRow="1" firstCol="1" bandRow="1"/>
              <a:tblGrid>
                <a:gridCol w="1042401">
                  <a:extLst>
                    <a:ext uri="{9D8B030D-6E8A-4147-A177-3AD203B41FA5}">
                      <a16:colId xmlns:a16="http://schemas.microsoft.com/office/drawing/2014/main" val="4245777649"/>
                    </a:ext>
                  </a:extLst>
                </a:gridCol>
                <a:gridCol w="1786966">
                  <a:extLst>
                    <a:ext uri="{9D8B030D-6E8A-4147-A177-3AD203B41FA5}">
                      <a16:colId xmlns:a16="http://schemas.microsoft.com/office/drawing/2014/main" val="3788073930"/>
                    </a:ext>
                  </a:extLst>
                </a:gridCol>
                <a:gridCol w="605660">
                  <a:extLst>
                    <a:ext uri="{9D8B030D-6E8A-4147-A177-3AD203B41FA5}">
                      <a16:colId xmlns:a16="http://schemas.microsoft.com/office/drawing/2014/main" val="1529115589"/>
                    </a:ext>
                  </a:extLst>
                </a:gridCol>
                <a:gridCol w="1131376">
                  <a:extLst>
                    <a:ext uri="{9D8B030D-6E8A-4147-A177-3AD203B41FA5}">
                      <a16:colId xmlns:a16="http://schemas.microsoft.com/office/drawing/2014/main" val="2805097600"/>
                    </a:ext>
                  </a:extLst>
                </a:gridCol>
                <a:gridCol w="1619573">
                  <a:extLst>
                    <a:ext uri="{9D8B030D-6E8A-4147-A177-3AD203B41FA5}">
                      <a16:colId xmlns:a16="http://schemas.microsoft.com/office/drawing/2014/main" val="239434401"/>
                    </a:ext>
                  </a:extLst>
                </a:gridCol>
                <a:gridCol w="3173176">
                  <a:extLst>
                    <a:ext uri="{9D8B030D-6E8A-4147-A177-3AD203B41FA5}">
                      <a16:colId xmlns:a16="http://schemas.microsoft.com/office/drawing/2014/main" val="2590288018"/>
                    </a:ext>
                  </a:extLst>
                </a:gridCol>
              </a:tblGrid>
              <a:tr h="35844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 dirty="0">
                          <a:solidFill>
                            <a:schemeClr val="bg1"/>
                          </a:solidFill>
                          <a:effectLst/>
                          <a:latin typeface="Helvetica Light" panose="020B0403020202020204" pitchFamily="34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Date</a:t>
                      </a:r>
                    </a:p>
                  </a:txBody>
                  <a:tcPr marL="38490" marR="3849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 dirty="0">
                          <a:solidFill>
                            <a:schemeClr val="bg1"/>
                          </a:solidFill>
                          <a:effectLst/>
                          <a:latin typeface="Helvetica Light" panose="020B0403020202020204" pitchFamily="34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Nom &amp; Prénom du Patient</a:t>
                      </a:r>
                    </a:p>
                  </a:txBody>
                  <a:tcPr marL="38490" marR="384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 dirty="0">
                          <a:solidFill>
                            <a:schemeClr val="bg1"/>
                          </a:solidFill>
                          <a:effectLst/>
                          <a:latin typeface="Helvetica Light" panose="020B0403020202020204" pitchFamily="34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Age du Patient</a:t>
                      </a:r>
                    </a:p>
                  </a:txBody>
                  <a:tcPr marL="38490" marR="384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 dirty="0">
                          <a:solidFill>
                            <a:schemeClr val="bg1"/>
                          </a:solidFill>
                          <a:effectLst/>
                          <a:latin typeface="Helvetica Light" panose="020B0403020202020204" pitchFamily="34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Diplômé en Charge du Patient</a:t>
                      </a:r>
                    </a:p>
                  </a:txBody>
                  <a:tcPr marL="38490" marR="384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 dirty="0">
                          <a:solidFill>
                            <a:schemeClr val="bg1"/>
                          </a:solidFill>
                          <a:effectLst/>
                          <a:latin typeface="Helvetica Light" panose="020B0403020202020204" pitchFamily="34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Motif de l’Intervention / Pathologie Identifiée</a:t>
                      </a:r>
                    </a:p>
                  </a:txBody>
                  <a:tcPr marL="38490" marR="384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 dirty="0">
                          <a:solidFill>
                            <a:schemeClr val="bg1"/>
                          </a:solidFill>
                          <a:effectLst/>
                          <a:latin typeface="Helvetica Light" panose="020B0403020202020204" pitchFamily="34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Prise en Charge / Mesures Réalisées (Prise de Tension, Glycémie…) / Orientation</a:t>
                      </a:r>
                    </a:p>
                  </a:txBody>
                  <a:tcPr marL="38490" marR="384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0116513"/>
                  </a:ext>
                </a:extLst>
              </a:tr>
              <a:tr h="358443">
                <a:tc>
                  <a:txBody>
                    <a:bodyPr/>
                    <a:lstStyle/>
                    <a:p>
                      <a:endParaRPr lang="fr-FR" sz="9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490" marR="3849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9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490" marR="3849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9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490" marR="3849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9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490" marR="3849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9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490" marR="3849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9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490" marR="3849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17190259"/>
                  </a:ext>
                </a:extLst>
              </a:tr>
              <a:tr h="358443">
                <a:tc>
                  <a:txBody>
                    <a:bodyPr/>
                    <a:lstStyle/>
                    <a:p>
                      <a:endParaRPr lang="fr-FR" sz="9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490" marR="3849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9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490" marR="3849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9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490" marR="3849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9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490" marR="3849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9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490" marR="3849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9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490" marR="3849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30048229"/>
                  </a:ext>
                </a:extLst>
              </a:tr>
              <a:tr h="358443">
                <a:tc>
                  <a:txBody>
                    <a:bodyPr/>
                    <a:lstStyle/>
                    <a:p>
                      <a:endParaRPr lang="fr-FR" sz="9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490" marR="3849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9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490" marR="3849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9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490" marR="3849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9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490" marR="3849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9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490" marR="3849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9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490" marR="3849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23428614"/>
                  </a:ext>
                </a:extLst>
              </a:tr>
              <a:tr h="358443">
                <a:tc>
                  <a:txBody>
                    <a:bodyPr/>
                    <a:lstStyle/>
                    <a:p>
                      <a:endParaRPr lang="fr-FR" sz="9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490" marR="3849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9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490" marR="3849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9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490" marR="3849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9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490" marR="3849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9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490" marR="3849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9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490" marR="3849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00313134"/>
                  </a:ext>
                </a:extLst>
              </a:tr>
              <a:tr h="358443">
                <a:tc>
                  <a:txBody>
                    <a:bodyPr/>
                    <a:lstStyle/>
                    <a:p>
                      <a:endParaRPr lang="fr-FR" sz="9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490" marR="3849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9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490" marR="3849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9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490" marR="3849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9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490" marR="3849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9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490" marR="3849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9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490" marR="3849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72037062"/>
                  </a:ext>
                </a:extLst>
              </a:tr>
              <a:tr h="358443">
                <a:tc>
                  <a:txBody>
                    <a:bodyPr/>
                    <a:lstStyle/>
                    <a:p>
                      <a:endParaRPr lang="fr-FR" sz="9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490" marR="3849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9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490" marR="3849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9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490" marR="3849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9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490" marR="3849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9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490" marR="3849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9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490" marR="3849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18536628"/>
                  </a:ext>
                </a:extLst>
              </a:tr>
              <a:tr h="358443">
                <a:tc>
                  <a:txBody>
                    <a:bodyPr/>
                    <a:lstStyle/>
                    <a:p>
                      <a:endParaRPr lang="fr-FR" sz="9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490" marR="3849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9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490" marR="3849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9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490" marR="3849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9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490" marR="3849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9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490" marR="3849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9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490" marR="3849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0241674"/>
                  </a:ext>
                </a:extLst>
              </a:tr>
              <a:tr h="358443">
                <a:tc>
                  <a:txBody>
                    <a:bodyPr/>
                    <a:lstStyle/>
                    <a:p>
                      <a:endParaRPr lang="fr-FR" sz="9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490" marR="3849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9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490" marR="3849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9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490" marR="3849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9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490" marR="3849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9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490" marR="3849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9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490" marR="3849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21157774"/>
                  </a:ext>
                </a:extLst>
              </a:tr>
              <a:tr h="358443">
                <a:tc>
                  <a:txBody>
                    <a:bodyPr/>
                    <a:lstStyle/>
                    <a:p>
                      <a:endParaRPr lang="fr-FR" sz="9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490" marR="3849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9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490" marR="3849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9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490" marR="3849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9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490" marR="3849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9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490" marR="3849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9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490" marR="3849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36355078"/>
                  </a:ext>
                </a:extLst>
              </a:tr>
              <a:tr h="358443">
                <a:tc>
                  <a:txBody>
                    <a:bodyPr/>
                    <a:lstStyle/>
                    <a:p>
                      <a:endParaRPr lang="fr-FR" sz="9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490" marR="3849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9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490" marR="3849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9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490" marR="3849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9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490" marR="3849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9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490" marR="3849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9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490" marR="3849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87989743"/>
                  </a:ext>
                </a:extLst>
              </a:tr>
              <a:tr h="358443">
                <a:tc>
                  <a:txBody>
                    <a:bodyPr/>
                    <a:lstStyle/>
                    <a:p>
                      <a:endParaRPr lang="fr-FR" sz="9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490" marR="3849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9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490" marR="3849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9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490" marR="3849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9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490" marR="3849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9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490" marR="3849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9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490" marR="3849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3922921"/>
                  </a:ext>
                </a:extLst>
              </a:tr>
              <a:tr h="358443">
                <a:tc>
                  <a:txBody>
                    <a:bodyPr/>
                    <a:lstStyle/>
                    <a:p>
                      <a:endParaRPr lang="fr-FR" sz="9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490" marR="3849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9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490" marR="3849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9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490" marR="3849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9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490" marR="3849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9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490" marR="3849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9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490" marR="3849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181031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398411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791FD9CE-D050-4E72-BA51-AC7B8E02A90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271985" y="1863441"/>
            <a:ext cx="5522257" cy="4014910"/>
          </a:xfrm>
        </p:spPr>
        <p:txBody>
          <a:bodyPr/>
          <a:lstStyle/>
          <a:p>
            <a:r>
              <a:rPr lang="fr-FR" sz="1400" b="1" dirty="0"/>
              <a:t>Finalité :</a:t>
            </a:r>
          </a:p>
          <a:p>
            <a:pPr>
              <a:buClr>
                <a:schemeClr val="accent1"/>
              </a:buClr>
            </a:pPr>
            <a:r>
              <a:rPr lang="fr-FR" dirty="0"/>
              <a:t>Le présent document sert à notifier :</a:t>
            </a:r>
          </a:p>
          <a:p>
            <a:pPr marL="171450" indent="-171450">
              <a:spcBef>
                <a:spcPts val="400"/>
              </a:spcBef>
              <a:buClr>
                <a:schemeClr val="accent1"/>
              </a:buClr>
              <a:buFont typeface="Wingdings" panose="05000000000000000000" pitchFamily="2" charset="2"/>
              <a:buChar char="l"/>
            </a:pPr>
            <a:r>
              <a:rPr lang="fr-FR" dirty="0"/>
              <a:t>L’ensemble des actes de premiers secours réalisés à l’officine</a:t>
            </a:r>
          </a:p>
          <a:p>
            <a:pPr marL="171450" indent="-171450">
              <a:spcBef>
                <a:spcPts val="400"/>
              </a:spcBef>
              <a:buClr>
                <a:schemeClr val="accent1"/>
              </a:buClr>
              <a:buFont typeface="Wingdings" panose="05000000000000000000" pitchFamily="2" charset="2"/>
              <a:buChar char="l"/>
            </a:pPr>
            <a:r>
              <a:rPr lang="fr-FR" dirty="0"/>
              <a:t>Les orientations des patients vers d’autres ressources du système de santé (médecin généraliste, médecin spécialiste, service d’urgence…)</a:t>
            </a:r>
          </a:p>
          <a:p>
            <a:pPr>
              <a:buClr>
                <a:schemeClr val="accent1"/>
              </a:buClr>
            </a:pPr>
            <a:r>
              <a:rPr lang="fr-FR" dirty="0"/>
              <a:t>Il contribue à protéger le pharmacien et son équipe en apportant une </a:t>
            </a:r>
            <a:r>
              <a:rPr lang="fr-FR" u="sng" dirty="0"/>
              <a:t>preuve de la prise en charge effective du patient</a:t>
            </a:r>
            <a:r>
              <a:rPr lang="fr-FR" dirty="0"/>
              <a:t>.</a:t>
            </a:r>
          </a:p>
          <a:p>
            <a:endParaRPr lang="fr-FR" dirty="0"/>
          </a:p>
        </p:txBody>
      </p:sp>
      <p:sp>
        <p:nvSpPr>
          <p:cNvPr id="6" name="Espace réservé du texte 3">
            <a:extLst>
              <a:ext uri="{FF2B5EF4-FFF2-40B4-BE49-F238E27FC236}">
                <a16:creationId xmlns:a16="http://schemas.microsoft.com/office/drawing/2014/main" id="{422193EB-2A95-4A75-A638-4A6AA77B95D0}"/>
              </a:ext>
            </a:extLst>
          </p:cNvPr>
          <p:cNvSpPr txBox="1">
            <a:spLocks/>
          </p:cNvSpPr>
          <p:nvPr/>
        </p:nvSpPr>
        <p:spPr>
          <a:xfrm>
            <a:off x="4271985" y="3442094"/>
            <a:ext cx="6391336" cy="455782"/>
          </a:xfrm>
          <a:prstGeom prst="rect">
            <a:avLst/>
          </a:prstGeom>
          <a:noFill/>
        </p:spPr>
        <p:txBody>
          <a:bodyPr vert="horz" wrap="square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lang="fr-FR" sz="1100" kern="1200" smtClean="0">
                <a:solidFill>
                  <a:schemeClr val="tx1">
                    <a:lumMod val="85000"/>
                    <a:lumOff val="15000"/>
                  </a:schemeClr>
                </a:solidFill>
                <a:latin typeface="Helvetica Light" panose="020B0403020202020204" pitchFamily="34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fr-FR" sz="2400" kern="1200" smtClean="0">
                <a:solidFill>
                  <a:schemeClr val="tx1"/>
                </a:solidFill>
                <a:latin typeface="Helvetica Light" panose="020B0403020202020204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fr-FR" sz="2600" kern="1200" smtClean="0">
                <a:solidFill>
                  <a:schemeClr val="tx1"/>
                </a:solidFill>
                <a:latin typeface="Helvetica Light" panose="020B0403020202020204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fr-FR" sz="2600" kern="1200" smtClean="0">
                <a:solidFill>
                  <a:schemeClr val="tx1"/>
                </a:solidFill>
                <a:latin typeface="Helvetica Light" panose="020B0403020202020204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fr-FR" sz="2600" kern="1200">
                <a:solidFill>
                  <a:schemeClr val="tx1"/>
                </a:solidFill>
                <a:latin typeface="Helvetica Light" panose="020B040302020202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1400" b="1" dirty="0"/>
              <a:t>Arbre Décisionnel :</a:t>
            </a:r>
          </a:p>
          <a:p>
            <a:endParaRPr lang="fr-FR" dirty="0"/>
          </a:p>
        </p:txBody>
      </p:sp>
      <p:sp>
        <p:nvSpPr>
          <p:cNvPr id="7" name="Text Box 122">
            <a:extLst>
              <a:ext uri="{FF2B5EF4-FFF2-40B4-BE49-F238E27FC236}">
                <a16:creationId xmlns:a16="http://schemas.microsoft.com/office/drawing/2014/main" id="{29129CBD-FB5A-472A-885E-B04CF51D8C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99739" y="4563527"/>
            <a:ext cx="1014857" cy="629067"/>
          </a:xfrm>
          <a:prstGeom prst="roundRect">
            <a:avLst>
              <a:gd name="adj" fmla="val 0"/>
            </a:avLst>
          </a:prstGeom>
          <a:solidFill>
            <a:schemeClr val="accent1">
              <a:lumMod val="20000"/>
              <a:lumOff val="80000"/>
              <a:alpha val="69804"/>
            </a:schemeClr>
          </a:solidFill>
          <a:ln w="9525" algn="ctr">
            <a:noFill/>
            <a:miter lim="800000"/>
            <a:headEnd/>
            <a:tailEnd/>
          </a:ln>
        </p:spPr>
        <p:txBody>
          <a:bodyPr anchor="ctr"/>
          <a:lstStyle>
            <a:defPPr>
              <a:defRPr lang="fr-FR"/>
            </a:defPPr>
            <a:lvl1pPr algn="ctr">
              <a:defRPr sz="1100" b="1">
                <a:solidFill>
                  <a:srgbClr val="000000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>
                <a:solidFill>
                  <a:schemeClr val="tx1"/>
                </a:solidFill>
                <a:latin typeface="Arial" charset="0"/>
              </a:defRPr>
            </a:lvl2pPr>
            <a:lvl3pPr>
              <a:defRPr>
                <a:solidFill>
                  <a:schemeClr val="tx1"/>
                </a:solidFill>
                <a:latin typeface="Arial" charset="0"/>
              </a:defRPr>
            </a:lvl3pPr>
            <a:lvl4pPr>
              <a:defRPr>
                <a:solidFill>
                  <a:schemeClr val="tx1"/>
                </a:solidFill>
                <a:latin typeface="Arial" charset="0"/>
              </a:defRPr>
            </a:lvl4pPr>
            <a:lvl5pPr>
              <a:defRPr>
                <a:solidFill>
                  <a:schemeClr val="tx1"/>
                </a:solidFill>
                <a:latin typeface="Arial" charset="0"/>
              </a:defRPr>
            </a:lvl5pPr>
            <a:lvl6pPr>
              <a:defRPr>
                <a:solidFill>
                  <a:schemeClr val="tx1"/>
                </a:solidFill>
                <a:latin typeface="Arial" charset="0"/>
              </a:defRPr>
            </a:lvl6pPr>
            <a:lvl7pPr>
              <a:defRPr>
                <a:solidFill>
                  <a:schemeClr val="tx1"/>
                </a:solidFill>
                <a:latin typeface="Arial" charset="0"/>
              </a:defRPr>
            </a:lvl7pPr>
            <a:lvl8pPr>
              <a:defRPr>
                <a:solidFill>
                  <a:schemeClr val="tx1"/>
                </a:solidFill>
                <a:latin typeface="Arial" charset="0"/>
              </a:defRPr>
            </a:lvl8pPr>
            <a:lvl9pPr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fr-FR" sz="900" dirty="0">
                <a:solidFill>
                  <a:schemeClr val="tx1">
                    <a:lumMod val="85000"/>
                    <a:lumOff val="15000"/>
                  </a:schemeClr>
                </a:solidFill>
                <a:latin typeface="Helvetica Light" panose="020B0403020202020204" pitchFamily="34" charset="0"/>
              </a:rPr>
              <a:t>Identification et analyse des symptômes </a:t>
            </a:r>
          </a:p>
        </p:txBody>
      </p:sp>
      <p:sp>
        <p:nvSpPr>
          <p:cNvPr id="8" name="Text Box 122">
            <a:extLst>
              <a:ext uri="{FF2B5EF4-FFF2-40B4-BE49-F238E27FC236}">
                <a16:creationId xmlns:a16="http://schemas.microsoft.com/office/drawing/2014/main" id="{505D59B1-981F-474D-AAD6-A720661BD0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59029" y="5730503"/>
            <a:ext cx="1092868" cy="422623"/>
          </a:xfrm>
          <a:prstGeom prst="roundRect">
            <a:avLst>
              <a:gd name="adj" fmla="val 0"/>
            </a:avLst>
          </a:prstGeom>
          <a:solidFill>
            <a:schemeClr val="accent2">
              <a:lumMod val="40000"/>
              <a:lumOff val="60000"/>
              <a:alpha val="69804"/>
            </a:schemeClr>
          </a:solidFill>
          <a:ln w="28575" algn="ctr">
            <a:noFill/>
            <a:miter lim="800000"/>
            <a:headEnd/>
            <a:tailEnd/>
          </a:ln>
        </p:spPr>
        <p:txBody>
          <a:bodyPr anchor="ctr"/>
          <a:lstStyle>
            <a:defPPr>
              <a:defRPr lang="fr-FR"/>
            </a:defPPr>
            <a:lvl1pPr algn="ctr">
              <a:defRPr sz="1100" b="1">
                <a:solidFill>
                  <a:srgbClr val="000000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>
                <a:solidFill>
                  <a:schemeClr val="tx1"/>
                </a:solidFill>
                <a:latin typeface="Arial" charset="0"/>
              </a:defRPr>
            </a:lvl2pPr>
            <a:lvl3pPr>
              <a:defRPr>
                <a:solidFill>
                  <a:schemeClr val="tx1"/>
                </a:solidFill>
                <a:latin typeface="Arial" charset="0"/>
              </a:defRPr>
            </a:lvl3pPr>
            <a:lvl4pPr>
              <a:defRPr>
                <a:solidFill>
                  <a:schemeClr val="tx1"/>
                </a:solidFill>
                <a:latin typeface="Arial" charset="0"/>
              </a:defRPr>
            </a:lvl4pPr>
            <a:lvl5pPr>
              <a:defRPr>
                <a:solidFill>
                  <a:schemeClr val="tx1"/>
                </a:solidFill>
                <a:latin typeface="Arial" charset="0"/>
              </a:defRPr>
            </a:lvl5pPr>
            <a:lvl6pPr>
              <a:defRPr>
                <a:solidFill>
                  <a:schemeClr val="tx1"/>
                </a:solidFill>
                <a:latin typeface="Arial" charset="0"/>
              </a:defRPr>
            </a:lvl6pPr>
            <a:lvl7pPr>
              <a:defRPr>
                <a:solidFill>
                  <a:schemeClr val="tx1"/>
                </a:solidFill>
                <a:latin typeface="Arial" charset="0"/>
              </a:defRPr>
            </a:lvl7pPr>
            <a:lvl8pPr>
              <a:defRPr>
                <a:solidFill>
                  <a:schemeClr val="tx1"/>
                </a:solidFill>
                <a:latin typeface="Arial" charset="0"/>
              </a:defRPr>
            </a:lvl8pPr>
            <a:lvl9pPr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fr-FR" sz="900" dirty="0">
                <a:solidFill>
                  <a:schemeClr val="tx1">
                    <a:lumMod val="85000"/>
                    <a:lumOff val="15000"/>
                  </a:schemeClr>
                </a:solidFill>
                <a:latin typeface="Helvetica Light" panose="020B0403020202020204" pitchFamily="34" charset="0"/>
              </a:rPr>
              <a:t>Prise en charge par le Samu</a:t>
            </a:r>
            <a:endParaRPr lang="fr-FR" sz="900" b="0" dirty="0">
              <a:solidFill>
                <a:schemeClr val="tx1">
                  <a:lumMod val="85000"/>
                  <a:lumOff val="15000"/>
                </a:schemeClr>
              </a:solidFill>
              <a:latin typeface="Helvetica Light" panose="020B0403020202020204" pitchFamily="34" charset="0"/>
            </a:endParaRPr>
          </a:p>
        </p:txBody>
      </p:sp>
      <p:sp>
        <p:nvSpPr>
          <p:cNvPr id="9" name="AutoShape 126">
            <a:extLst>
              <a:ext uri="{FF2B5EF4-FFF2-40B4-BE49-F238E27FC236}">
                <a16:creationId xmlns:a16="http://schemas.microsoft.com/office/drawing/2014/main" id="{A4F06895-A7FC-4676-9096-5E0B6E0964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64990" y="5622279"/>
            <a:ext cx="1002556" cy="403799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 w="28575" algn="ctr">
            <a:noFill/>
            <a:miter lim="800000"/>
            <a:headEnd/>
            <a:tailEnd/>
          </a:ln>
        </p:spPr>
        <p:txBody>
          <a:bodyPr anchor="ctr"/>
          <a:lstStyle/>
          <a:p>
            <a:pPr lvl="0" algn="ctr"/>
            <a:r>
              <a:rPr lang="fr-FR" sz="900" b="1" dirty="0">
                <a:solidFill>
                  <a:prstClr val="white"/>
                </a:solidFill>
                <a:latin typeface="Helvetica Light" panose="020B0403020202020204" pitchFamily="34" charset="0"/>
                <a:cs typeface="Calibri" pitchFamily="34" charset="0"/>
              </a:rPr>
              <a:t>Urgence Vitale ou Relative</a:t>
            </a:r>
          </a:p>
        </p:txBody>
      </p:sp>
      <p:sp>
        <p:nvSpPr>
          <p:cNvPr id="10" name="AutoShape 126">
            <a:extLst>
              <a:ext uri="{FF2B5EF4-FFF2-40B4-BE49-F238E27FC236}">
                <a16:creationId xmlns:a16="http://schemas.microsoft.com/office/drawing/2014/main" id="{9785F013-E9DA-498A-88B5-27FE5B3BA3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64990" y="4562186"/>
            <a:ext cx="1014857" cy="631923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 w="28575" algn="ctr">
            <a:noFill/>
            <a:miter lim="800000"/>
            <a:headEnd/>
            <a:tailEnd/>
          </a:ln>
        </p:spPr>
        <p:txBody>
          <a:bodyPr anchor="ctr"/>
          <a:lstStyle/>
          <a:p>
            <a:pPr lvl="0" algn="ctr"/>
            <a:r>
              <a:rPr lang="fr-FR" sz="900" b="1" dirty="0">
                <a:solidFill>
                  <a:prstClr val="white"/>
                </a:solidFill>
                <a:latin typeface="Helvetica Light" panose="020B0403020202020204" pitchFamily="34" charset="0"/>
                <a:cs typeface="Calibri" pitchFamily="34" charset="0"/>
              </a:rPr>
              <a:t>Consultation Médicale Nécessaire</a:t>
            </a:r>
          </a:p>
        </p:txBody>
      </p:sp>
      <p:sp>
        <p:nvSpPr>
          <p:cNvPr id="11" name="AutoShape 126">
            <a:extLst>
              <a:ext uri="{FF2B5EF4-FFF2-40B4-BE49-F238E27FC236}">
                <a16:creationId xmlns:a16="http://schemas.microsoft.com/office/drawing/2014/main" id="{62C0D272-1C6C-4BDB-8512-DB2D126D9E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64990" y="3870896"/>
            <a:ext cx="1014857" cy="631923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 w="28575" algn="ctr">
            <a:noFill/>
            <a:miter lim="800000"/>
            <a:headEnd/>
            <a:tailEnd/>
          </a:ln>
        </p:spPr>
        <p:txBody>
          <a:bodyPr anchor="ctr"/>
          <a:lstStyle/>
          <a:p>
            <a:pPr lvl="0" algn="ctr"/>
            <a:r>
              <a:rPr lang="fr-FR" sz="900" b="1" dirty="0">
                <a:solidFill>
                  <a:prstClr val="white"/>
                </a:solidFill>
                <a:latin typeface="Helvetica Light" panose="020B0403020202020204" pitchFamily="34" charset="0"/>
                <a:cs typeface="Calibri" pitchFamily="34" charset="0"/>
              </a:rPr>
              <a:t>Possibilité de Prise en Charge à l’Officine</a:t>
            </a:r>
          </a:p>
        </p:txBody>
      </p:sp>
      <p:cxnSp>
        <p:nvCxnSpPr>
          <p:cNvPr id="12" name="Connecteur : en angle 8">
            <a:extLst>
              <a:ext uri="{FF2B5EF4-FFF2-40B4-BE49-F238E27FC236}">
                <a16:creationId xmlns:a16="http://schemas.microsoft.com/office/drawing/2014/main" id="{CFBEFAF1-5980-4455-8E72-D79452D790D1}"/>
              </a:ext>
            </a:extLst>
          </p:cNvPr>
          <p:cNvCxnSpPr>
            <a:cxnSpLocks/>
            <a:stCxn id="7" idx="3"/>
            <a:endCxn id="11" idx="1"/>
          </p:cNvCxnSpPr>
          <p:nvPr/>
        </p:nvCxnSpPr>
        <p:spPr>
          <a:xfrm flipV="1">
            <a:off x="5314596" y="4186858"/>
            <a:ext cx="250394" cy="691203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cteur : en angle 8">
            <a:extLst>
              <a:ext uri="{FF2B5EF4-FFF2-40B4-BE49-F238E27FC236}">
                <a16:creationId xmlns:a16="http://schemas.microsoft.com/office/drawing/2014/main" id="{2682991F-82CC-477E-8CDB-35A8B8422673}"/>
              </a:ext>
            </a:extLst>
          </p:cNvPr>
          <p:cNvCxnSpPr>
            <a:cxnSpLocks/>
            <a:stCxn id="7" idx="3"/>
            <a:endCxn id="9" idx="1"/>
          </p:cNvCxnSpPr>
          <p:nvPr/>
        </p:nvCxnSpPr>
        <p:spPr>
          <a:xfrm>
            <a:off x="5314596" y="4878061"/>
            <a:ext cx="250394" cy="946118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 Box 122">
            <a:extLst>
              <a:ext uri="{FF2B5EF4-FFF2-40B4-BE49-F238E27FC236}">
                <a16:creationId xmlns:a16="http://schemas.microsoft.com/office/drawing/2014/main" id="{2D44698A-A42C-44F5-AD21-8E90B50446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04849" y="3870896"/>
            <a:ext cx="1275460" cy="639089"/>
          </a:xfrm>
          <a:prstGeom prst="roundRect">
            <a:avLst>
              <a:gd name="adj" fmla="val 0"/>
            </a:avLst>
          </a:prstGeom>
          <a:solidFill>
            <a:schemeClr val="accent1">
              <a:lumMod val="20000"/>
              <a:lumOff val="80000"/>
              <a:alpha val="69804"/>
            </a:schemeClr>
          </a:solidFill>
          <a:ln w="9525" algn="ctr">
            <a:noFill/>
            <a:miter lim="800000"/>
            <a:headEnd/>
            <a:tailEnd/>
          </a:ln>
        </p:spPr>
        <p:txBody>
          <a:bodyPr anchor="ctr"/>
          <a:lstStyle>
            <a:defPPr>
              <a:defRPr lang="fr-FR"/>
            </a:defPPr>
            <a:lvl1pPr algn="ctr">
              <a:defRPr sz="1100" b="1">
                <a:solidFill>
                  <a:srgbClr val="000000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>
                <a:solidFill>
                  <a:schemeClr val="tx1"/>
                </a:solidFill>
                <a:latin typeface="Arial" charset="0"/>
              </a:defRPr>
            </a:lvl2pPr>
            <a:lvl3pPr>
              <a:defRPr>
                <a:solidFill>
                  <a:schemeClr val="tx1"/>
                </a:solidFill>
                <a:latin typeface="Arial" charset="0"/>
              </a:defRPr>
            </a:lvl3pPr>
            <a:lvl4pPr>
              <a:defRPr>
                <a:solidFill>
                  <a:schemeClr val="tx1"/>
                </a:solidFill>
                <a:latin typeface="Arial" charset="0"/>
              </a:defRPr>
            </a:lvl4pPr>
            <a:lvl5pPr>
              <a:defRPr>
                <a:solidFill>
                  <a:schemeClr val="tx1"/>
                </a:solidFill>
                <a:latin typeface="Arial" charset="0"/>
              </a:defRPr>
            </a:lvl5pPr>
            <a:lvl6pPr>
              <a:defRPr>
                <a:solidFill>
                  <a:schemeClr val="tx1"/>
                </a:solidFill>
                <a:latin typeface="Arial" charset="0"/>
              </a:defRPr>
            </a:lvl6pPr>
            <a:lvl7pPr>
              <a:defRPr>
                <a:solidFill>
                  <a:schemeClr val="tx1"/>
                </a:solidFill>
                <a:latin typeface="Arial" charset="0"/>
              </a:defRPr>
            </a:lvl7pPr>
            <a:lvl8pPr>
              <a:defRPr>
                <a:solidFill>
                  <a:schemeClr val="tx1"/>
                </a:solidFill>
                <a:latin typeface="Arial" charset="0"/>
              </a:defRPr>
            </a:lvl8pPr>
            <a:lvl9pPr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fr-FR" sz="900" dirty="0">
                <a:solidFill>
                  <a:schemeClr val="tx1">
                    <a:lumMod val="85000"/>
                    <a:lumOff val="15000"/>
                  </a:schemeClr>
                </a:solidFill>
                <a:latin typeface="Helvetica Light" panose="020B0403020202020204" pitchFamily="34" charset="0"/>
              </a:rPr>
              <a:t>Soins Elémentaires</a:t>
            </a:r>
          </a:p>
          <a:p>
            <a:r>
              <a:rPr lang="fr-FR" sz="700" b="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(nettoyage, désinfection, protection…)</a:t>
            </a:r>
          </a:p>
        </p:txBody>
      </p:sp>
      <p:cxnSp>
        <p:nvCxnSpPr>
          <p:cNvPr id="15" name="Connecteur : en angle 8">
            <a:extLst>
              <a:ext uri="{FF2B5EF4-FFF2-40B4-BE49-F238E27FC236}">
                <a16:creationId xmlns:a16="http://schemas.microsoft.com/office/drawing/2014/main" id="{00D5541D-B011-4260-B01F-7C9150584226}"/>
              </a:ext>
            </a:extLst>
          </p:cNvPr>
          <p:cNvCxnSpPr>
            <a:cxnSpLocks/>
            <a:stCxn id="7" idx="3"/>
            <a:endCxn id="10" idx="1"/>
          </p:cNvCxnSpPr>
          <p:nvPr/>
        </p:nvCxnSpPr>
        <p:spPr>
          <a:xfrm>
            <a:off x="5314596" y="4878061"/>
            <a:ext cx="250394" cy="87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 Box 122">
            <a:extLst>
              <a:ext uri="{FF2B5EF4-FFF2-40B4-BE49-F238E27FC236}">
                <a16:creationId xmlns:a16="http://schemas.microsoft.com/office/drawing/2014/main" id="{FA2E648D-B5BC-4296-8B5E-D03FF52835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24987" y="5590278"/>
            <a:ext cx="765034" cy="456720"/>
          </a:xfrm>
          <a:prstGeom prst="roundRect">
            <a:avLst>
              <a:gd name="adj" fmla="val 0"/>
            </a:avLst>
          </a:prstGeom>
          <a:solidFill>
            <a:schemeClr val="accent1">
              <a:lumMod val="20000"/>
              <a:lumOff val="80000"/>
              <a:alpha val="69804"/>
            </a:schemeClr>
          </a:solidFill>
          <a:ln w="9525" algn="ctr">
            <a:noFill/>
            <a:miter lim="800000"/>
            <a:headEnd/>
            <a:tailEnd/>
          </a:ln>
        </p:spPr>
        <p:txBody>
          <a:bodyPr anchor="ctr"/>
          <a:lstStyle>
            <a:defPPr>
              <a:defRPr lang="fr-FR"/>
            </a:defPPr>
            <a:lvl1pPr algn="ctr">
              <a:defRPr sz="1100" b="1">
                <a:solidFill>
                  <a:srgbClr val="000000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>
                <a:solidFill>
                  <a:schemeClr val="tx1"/>
                </a:solidFill>
                <a:latin typeface="Arial" charset="0"/>
              </a:defRPr>
            </a:lvl2pPr>
            <a:lvl3pPr>
              <a:defRPr>
                <a:solidFill>
                  <a:schemeClr val="tx1"/>
                </a:solidFill>
                <a:latin typeface="Arial" charset="0"/>
              </a:defRPr>
            </a:lvl3pPr>
            <a:lvl4pPr>
              <a:defRPr>
                <a:solidFill>
                  <a:schemeClr val="tx1"/>
                </a:solidFill>
                <a:latin typeface="Arial" charset="0"/>
              </a:defRPr>
            </a:lvl4pPr>
            <a:lvl5pPr>
              <a:defRPr>
                <a:solidFill>
                  <a:schemeClr val="tx1"/>
                </a:solidFill>
                <a:latin typeface="Arial" charset="0"/>
              </a:defRPr>
            </a:lvl5pPr>
            <a:lvl6pPr>
              <a:defRPr>
                <a:solidFill>
                  <a:schemeClr val="tx1"/>
                </a:solidFill>
                <a:latin typeface="Arial" charset="0"/>
              </a:defRPr>
            </a:lvl6pPr>
            <a:lvl7pPr>
              <a:defRPr>
                <a:solidFill>
                  <a:schemeClr val="tx1"/>
                </a:solidFill>
                <a:latin typeface="Arial" charset="0"/>
              </a:defRPr>
            </a:lvl7pPr>
            <a:lvl8pPr>
              <a:defRPr>
                <a:solidFill>
                  <a:schemeClr val="tx1"/>
                </a:solidFill>
                <a:latin typeface="Arial" charset="0"/>
              </a:defRPr>
            </a:lvl8pPr>
            <a:lvl9pPr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fr-FR" sz="800" dirty="0">
                <a:solidFill>
                  <a:schemeClr val="tx1">
                    <a:lumMod val="85000"/>
                    <a:lumOff val="15000"/>
                  </a:schemeClr>
                </a:solidFill>
                <a:latin typeface="Helvetica Light" panose="020B0403020202020204" pitchFamily="34" charset="0"/>
              </a:rPr>
              <a:t>Gestes &amp; Soins d’Urgences</a:t>
            </a:r>
          </a:p>
        </p:txBody>
      </p:sp>
      <p:cxnSp>
        <p:nvCxnSpPr>
          <p:cNvPr id="17" name="Connecteur droit avec flèche 16">
            <a:extLst>
              <a:ext uri="{FF2B5EF4-FFF2-40B4-BE49-F238E27FC236}">
                <a16:creationId xmlns:a16="http://schemas.microsoft.com/office/drawing/2014/main" id="{AB4D999A-3921-4018-903B-8FA28461B5D1}"/>
              </a:ext>
            </a:extLst>
          </p:cNvPr>
          <p:cNvCxnSpPr>
            <a:cxnSpLocks/>
            <a:stCxn id="11" idx="3"/>
            <a:endCxn id="14" idx="1"/>
          </p:cNvCxnSpPr>
          <p:nvPr/>
        </p:nvCxnSpPr>
        <p:spPr>
          <a:xfrm>
            <a:off x="6579847" y="4186857"/>
            <a:ext cx="225002" cy="3584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cteur droit avec flèche 17">
            <a:extLst>
              <a:ext uri="{FF2B5EF4-FFF2-40B4-BE49-F238E27FC236}">
                <a16:creationId xmlns:a16="http://schemas.microsoft.com/office/drawing/2014/main" id="{ABEEB08E-BC0C-4634-B6FE-680C27F0A226}"/>
              </a:ext>
            </a:extLst>
          </p:cNvPr>
          <p:cNvCxnSpPr>
            <a:cxnSpLocks/>
            <a:stCxn id="9" idx="3"/>
          </p:cNvCxnSpPr>
          <p:nvPr/>
        </p:nvCxnSpPr>
        <p:spPr>
          <a:xfrm flipV="1">
            <a:off x="6567546" y="5824178"/>
            <a:ext cx="181827" cy="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19">
            <a:extLst>
              <a:ext uri="{FF2B5EF4-FFF2-40B4-BE49-F238E27FC236}">
                <a16:creationId xmlns:a16="http://schemas.microsoft.com/office/drawing/2014/main" id="{7D9256CC-8DE9-4403-B014-9226014C6B90}"/>
              </a:ext>
            </a:extLst>
          </p:cNvPr>
          <p:cNvSpPr/>
          <p:nvPr/>
        </p:nvSpPr>
        <p:spPr>
          <a:xfrm>
            <a:off x="254101" y="4557785"/>
            <a:ext cx="3828420" cy="600164"/>
          </a:xfrm>
          <a:prstGeom prst="rect">
            <a:avLst/>
          </a:prstGeom>
          <a:ln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fr-FR" sz="1100" b="1" u="sng" dirty="0">
                <a:solidFill>
                  <a:srgbClr val="C00000"/>
                </a:solidFill>
              </a:rPr>
              <a:t>Rappel</a:t>
            </a:r>
            <a:r>
              <a:rPr lang="fr-FR" sz="1100" b="1" dirty="0">
                <a:solidFill>
                  <a:srgbClr val="C00000"/>
                </a:solidFill>
              </a:rPr>
              <a:t>: </a:t>
            </a:r>
            <a:r>
              <a:rPr lang="fr-FR" sz="1100" dirty="0">
                <a:solidFill>
                  <a:srgbClr val="C00000"/>
                </a:solidFill>
              </a:rPr>
              <a:t>Tout pharmacien doit, quelque soit sa fonction et dans les limites de ses connaissances et de ses moyens, porter secours à toute personne en danger immédiat.</a:t>
            </a:r>
          </a:p>
        </p:txBody>
      </p:sp>
      <p:sp>
        <p:nvSpPr>
          <p:cNvPr id="21" name="Text Box 122">
            <a:extLst>
              <a:ext uri="{FF2B5EF4-FFF2-40B4-BE49-F238E27FC236}">
                <a16:creationId xmlns:a16="http://schemas.microsoft.com/office/drawing/2014/main" id="{7DC0B50A-6D5F-4FF7-AE52-36438FDCBA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69311" y="5096737"/>
            <a:ext cx="1310997" cy="416425"/>
          </a:xfrm>
          <a:prstGeom prst="roundRect">
            <a:avLst>
              <a:gd name="adj" fmla="val 0"/>
            </a:avLst>
          </a:prstGeom>
          <a:solidFill>
            <a:schemeClr val="accent1">
              <a:lumMod val="20000"/>
              <a:lumOff val="80000"/>
              <a:alpha val="69804"/>
            </a:schemeClr>
          </a:solidFill>
          <a:ln w="9525" algn="ctr">
            <a:noFill/>
            <a:miter lim="800000"/>
            <a:headEnd/>
            <a:tailEnd/>
          </a:ln>
        </p:spPr>
        <p:txBody>
          <a:bodyPr anchor="ctr"/>
          <a:lstStyle>
            <a:defPPr>
              <a:defRPr lang="fr-FR"/>
            </a:defPPr>
            <a:lvl1pPr algn="ctr">
              <a:defRPr sz="1100" b="1">
                <a:solidFill>
                  <a:srgbClr val="000000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>
                <a:solidFill>
                  <a:schemeClr val="tx1"/>
                </a:solidFill>
                <a:latin typeface="Arial" charset="0"/>
              </a:defRPr>
            </a:lvl2pPr>
            <a:lvl3pPr>
              <a:defRPr>
                <a:solidFill>
                  <a:schemeClr val="tx1"/>
                </a:solidFill>
                <a:latin typeface="Arial" charset="0"/>
              </a:defRPr>
            </a:lvl3pPr>
            <a:lvl4pPr>
              <a:defRPr>
                <a:solidFill>
                  <a:schemeClr val="tx1"/>
                </a:solidFill>
                <a:latin typeface="Arial" charset="0"/>
              </a:defRPr>
            </a:lvl4pPr>
            <a:lvl5pPr>
              <a:defRPr>
                <a:solidFill>
                  <a:schemeClr val="tx1"/>
                </a:solidFill>
                <a:latin typeface="Arial" charset="0"/>
              </a:defRPr>
            </a:lvl5pPr>
            <a:lvl6pPr>
              <a:defRPr>
                <a:solidFill>
                  <a:schemeClr val="tx1"/>
                </a:solidFill>
                <a:latin typeface="Arial" charset="0"/>
              </a:defRPr>
            </a:lvl6pPr>
            <a:lvl7pPr>
              <a:defRPr>
                <a:solidFill>
                  <a:schemeClr val="tx1"/>
                </a:solidFill>
                <a:latin typeface="Arial" charset="0"/>
              </a:defRPr>
            </a:lvl7pPr>
            <a:lvl8pPr>
              <a:defRPr>
                <a:solidFill>
                  <a:schemeClr val="tx1"/>
                </a:solidFill>
                <a:latin typeface="Arial" charset="0"/>
              </a:defRPr>
            </a:lvl8pPr>
            <a:lvl9pPr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fr-FR" sz="800" dirty="0">
                <a:solidFill>
                  <a:schemeClr val="tx1">
                    <a:lumMod val="85000"/>
                    <a:lumOff val="15000"/>
                  </a:schemeClr>
                </a:solidFill>
                <a:latin typeface="Helvetica Light" panose="020B0403020202020204" pitchFamily="34" charset="0"/>
              </a:rPr>
              <a:t>Soins Elémentaires</a:t>
            </a:r>
          </a:p>
          <a:p>
            <a:r>
              <a:rPr lang="fr-FR" sz="700" b="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(nettoyage, désinfection, protection…)</a:t>
            </a:r>
          </a:p>
        </p:txBody>
      </p:sp>
      <p:cxnSp>
        <p:nvCxnSpPr>
          <p:cNvPr id="22" name="Connecteur : en angle 8">
            <a:extLst>
              <a:ext uri="{FF2B5EF4-FFF2-40B4-BE49-F238E27FC236}">
                <a16:creationId xmlns:a16="http://schemas.microsoft.com/office/drawing/2014/main" id="{B290EDD1-A54D-457D-B66E-B8BD5DADB297}"/>
              </a:ext>
            </a:extLst>
          </p:cNvPr>
          <p:cNvCxnSpPr>
            <a:cxnSpLocks/>
            <a:stCxn id="10" idx="3"/>
            <a:endCxn id="21" idx="1"/>
          </p:cNvCxnSpPr>
          <p:nvPr/>
        </p:nvCxnSpPr>
        <p:spPr>
          <a:xfrm>
            <a:off x="6579847" y="4878148"/>
            <a:ext cx="189464" cy="426802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 Box 122">
            <a:extLst>
              <a:ext uri="{FF2B5EF4-FFF2-40B4-BE49-F238E27FC236}">
                <a16:creationId xmlns:a16="http://schemas.microsoft.com/office/drawing/2014/main" id="{CA1AA23B-1F9C-40C9-9436-912063D81B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14133" y="4592247"/>
            <a:ext cx="1181186" cy="416425"/>
          </a:xfrm>
          <a:prstGeom prst="roundRect">
            <a:avLst>
              <a:gd name="adj" fmla="val 0"/>
            </a:avLst>
          </a:prstGeom>
          <a:solidFill>
            <a:schemeClr val="accent1">
              <a:lumMod val="20000"/>
              <a:lumOff val="80000"/>
              <a:alpha val="69804"/>
            </a:schemeClr>
          </a:solidFill>
          <a:ln w="9525" algn="ctr">
            <a:noFill/>
            <a:miter lim="800000"/>
            <a:headEnd/>
            <a:tailEnd/>
          </a:ln>
        </p:spPr>
        <p:txBody>
          <a:bodyPr anchor="ctr"/>
          <a:lstStyle>
            <a:defPPr>
              <a:defRPr lang="fr-FR"/>
            </a:defPPr>
            <a:lvl1pPr algn="ctr">
              <a:defRPr sz="1100" b="1">
                <a:solidFill>
                  <a:srgbClr val="000000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>
                <a:solidFill>
                  <a:schemeClr val="tx1"/>
                </a:solidFill>
                <a:latin typeface="Arial" charset="0"/>
              </a:defRPr>
            </a:lvl2pPr>
            <a:lvl3pPr>
              <a:defRPr>
                <a:solidFill>
                  <a:schemeClr val="tx1"/>
                </a:solidFill>
                <a:latin typeface="Arial" charset="0"/>
              </a:defRPr>
            </a:lvl3pPr>
            <a:lvl4pPr>
              <a:defRPr>
                <a:solidFill>
                  <a:schemeClr val="tx1"/>
                </a:solidFill>
                <a:latin typeface="Arial" charset="0"/>
              </a:defRPr>
            </a:lvl4pPr>
            <a:lvl5pPr>
              <a:defRPr>
                <a:solidFill>
                  <a:schemeClr val="tx1"/>
                </a:solidFill>
                <a:latin typeface="Arial" charset="0"/>
              </a:defRPr>
            </a:lvl5pPr>
            <a:lvl6pPr>
              <a:defRPr>
                <a:solidFill>
                  <a:schemeClr val="tx1"/>
                </a:solidFill>
                <a:latin typeface="Arial" charset="0"/>
              </a:defRPr>
            </a:lvl6pPr>
            <a:lvl7pPr>
              <a:defRPr>
                <a:solidFill>
                  <a:schemeClr val="tx1"/>
                </a:solidFill>
                <a:latin typeface="Arial" charset="0"/>
              </a:defRPr>
            </a:lvl7pPr>
            <a:lvl8pPr>
              <a:defRPr>
                <a:solidFill>
                  <a:schemeClr val="tx1"/>
                </a:solidFill>
                <a:latin typeface="Arial" charset="0"/>
              </a:defRPr>
            </a:lvl8pPr>
            <a:lvl9pPr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fr-FR" sz="800" dirty="0">
                <a:solidFill>
                  <a:schemeClr val="tx1">
                    <a:lumMod val="85000"/>
                    <a:lumOff val="15000"/>
                  </a:schemeClr>
                </a:solidFill>
                <a:latin typeface="Helvetica Light" panose="020B0403020202020204" pitchFamily="34" charset="0"/>
              </a:rPr>
              <a:t>Orientation vers le professionnel de santé compétent</a:t>
            </a:r>
            <a:endParaRPr lang="fr-FR" sz="300" b="0" dirty="0">
              <a:solidFill>
                <a:schemeClr val="tx1">
                  <a:lumMod val="85000"/>
                  <a:lumOff val="15000"/>
                </a:schemeClr>
              </a:solidFill>
              <a:latin typeface="+mj-lt"/>
            </a:endParaRPr>
          </a:p>
        </p:txBody>
      </p:sp>
      <p:sp>
        <p:nvSpPr>
          <p:cNvPr id="28" name="Text Box 122">
            <a:extLst>
              <a:ext uri="{FF2B5EF4-FFF2-40B4-BE49-F238E27FC236}">
                <a16:creationId xmlns:a16="http://schemas.microsoft.com/office/drawing/2014/main" id="{5390D59B-119D-4126-A9DA-90C6A924CA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95319" y="3873883"/>
            <a:ext cx="956578" cy="628936"/>
          </a:xfrm>
          <a:prstGeom prst="roundRect">
            <a:avLst>
              <a:gd name="adj" fmla="val 0"/>
            </a:avLst>
          </a:prstGeom>
          <a:solidFill>
            <a:schemeClr val="accent1">
              <a:lumMod val="20000"/>
              <a:lumOff val="80000"/>
              <a:alpha val="69804"/>
            </a:schemeClr>
          </a:solidFill>
          <a:ln w="9525" algn="ctr">
            <a:noFill/>
            <a:miter lim="800000"/>
            <a:headEnd/>
            <a:tailEnd/>
          </a:ln>
        </p:spPr>
        <p:txBody>
          <a:bodyPr anchor="ctr"/>
          <a:lstStyle>
            <a:defPPr>
              <a:defRPr lang="fr-FR"/>
            </a:defPPr>
            <a:lvl1pPr algn="ctr">
              <a:defRPr sz="1100" b="1">
                <a:solidFill>
                  <a:srgbClr val="000000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>
                <a:solidFill>
                  <a:schemeClr val="tx1"/>
                </a:solidFill>
                <a:latin typeface="Arial" charset="0"/>
              </a:defRPr>
            </a:lvl2pPr>
            <a:lvl3pPr>
              <a:defRPr>
                <a:solidFill>
                  <a:schemeClr val="tx1"/>
                </a:solidFill>
                <a:latin typeface="Arial" charset="0"/>
              </a:defRPr>
            </a:lvl3pPr>
            <a:lvl4pPr>
              <a:defRPr>
                <a:solidFill>
                  <a:schemeClr val="tx1"/>
                </a:solidFill>
                <a:latin typeface="Arial" charset="0"/>
              </a:defRPr>
            </a:lvl4pPr>
            <a:lvl5pPr>
              <a:defRPr>
                <a:solidFill>
                  <a:schemeClr val="tx1"/>
                </a:solidFill>
                <a:latin typeface="Arial" charset="0"/>
              </a:defRPr>
            </a:lvl5pPr>
            <a:lvl6pPr>
              <a:defRPr>
                <a:solidFill>
                  <a:schemeClr val="tx1"/>
                </a:solidFill>
                <a:latin typeface="Arial" charset="0"/>
              </a:defRPr>
            </a:lvl6pPr>
            <a:lvl7pPr>
              <a:defRPr>
                <a:solidFill>
                  <a:schemeClr val="tx1"/>
                </a:solidFill>
                <a:latin typeface="Arial" charset="0"/>
              </a:defRPr>
            </a:lvl7pPr>
            <a:lvl8pPr>
              <a:defRPr>
                <a:solidFill>
                  <a:schemeClr val="tx1"/>
                </a:solidFill>
                <a:latin typeface="Arial" charset="0"/>
              </a:defRPr>
            </a:lvl8pPr>
            <a:lvl9pPr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fr-FR" sz="800" dirty="0">
                <a:solidFill>
                  <a:schemeClr val="tx1">
                    <a:lumMod val="85000"/>
                    <a:lumOff val="15000"/>
                  </a:schemeClr>
                </a:solidFill>
                <a:latin typeface="Helvetica Light" panose="020B0403020202020204" pitchFamily="34" charset="0"/>
              </a:rPr>
              <a:t>Enregistrement</a:t>
            </a:r>
          </a:p>
          <a:p>
            <a:r>
              <a:rPr lang="fr-FR" sz="800" b="0" dirty="0">
                <a:solidFill>
                  <a:schemeClr val="tx1">
                    <a:lumMod val="85000"/>
                    <a:lumOff val="15000"/>
                  </a:schemeClr>
                </a:solidFill>
                <a:latin typeface="Helvetica Light" panose="020B0403020202020204" pitchFamily="34" charset="0"/>
              </a:rPr>
              <a:t>(traçabilité)</a:t>
            </a:r>
            <a:endParaRPr lang="fr-FR" sz="300" b="0" dirty="0">
              <a:solidFill>
                <a:schemeClr val="tx1">
                  <a:lumMod val="85000"/>
                  <a:lumOff val="15000"/>
                </a:schemeClr>
              </a:solidFill>
              <a:latin typeface="+mj-lt"/>
            </a:endParaRPr>
          </a:p>
        </p:txBody>
      </p:sp>
      <p:cxnSp>
        <p:nvCxnSpPr>
          <p:cNvPr id="29" name="Connecteur : en angle 8">
            <a:extLst>
              <a:ext uri="{FF2B5EF4-FFF2-40B4-BE49-F238E27FC236}">
                <a16:creationId xmlns:a16="http://schemas.microsoft.com/office/drawing/2014/main" id="{88AF7606-8FE3-422C-A7A2-24A3F5EEA25B}"/>
              </a:ext>
            </a:extLst>
          </p:cNvPr>
          <p:cNvCxnSpPr>
            <a:cxnSpLocks/>
            <a:stCxn id="25" idx="3"/>
            <a:endCxn id="28" idx="2"/>
          </p:cNvCxnSpPr>
          <p:nvPr/>
        </p:nvCxnSpPr>
        <p:spPr>
          <a:xfrm flipV="1">
            <a:off x="8695319" y="4502819"/>
            <a:ext cx="478289" cy="297641"/>
          </a:xfrm>
          <a:prstGeom prst="bentConnector2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necteur droit avec flèche 30">
            <a:extLst>
              <a:ext uri="{FF2B5EF4-FFF2-40B4-BE49-F238E27FC236}">
                <a16:creationId xmlns:a16="http://schemas.microsoft.com/office/drawing/2014/main" id="{D6836608-8741-4576-B64E-0F4DE10FA234}"/>
              </a:ext>
            </a:extLst>
          </p:cNvPr>
          <p:cNvCxnSpPr>
            <a:cxnSpLocks/>
            <a:stCxn id="14" idx="3"/>
            <a:endCxn id="28" idx="1"/>
          </p:cNvCxnSpPr>
          <p:nvPr/>
        </p:nvCxnSpPr>
        <p:spPr>
          <a:xfrm flipV="1">
            <a:off x="8080309" y="4188351"/>
            <a:ext cx="615010" cy="209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1" name="Text Box 122">
            <a:extLst>
              <a:ext uri="{FF2B5EF4-FFF2-40B4-BE49-F238E27FC236}">
                <a16:creationId xmlns:a16="http://schemas.microsoft.com/office/drawing/2014/main" id="{603AECDE-1FFA-4306-A638-FC7FC59D0D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59029" y="5221550"/>
            <a:ext cx="1092868" cy="422623"/>
          </a:xfrm>
          <a:prstGeom prst="roundRect">
            <a:avLst>
              <a:gd name="adj" fmla="val 0"/>
            </a:avLst>
          </a:prstGeom>
          <a:solidFill>
            <a:schemeClr val="accent1">
              <a:lumMod val="20000"/>
              <a:lumOff val="80000"/>
              <a:alpha val="69804"/>
            </a:schemeClr>
          </a:solidFill>
          <a:ln w="9525" algn="ctr">
            <a:noFill/>
            <a:miter lim="800000"/>
            <a:headEnd/>
            <a:tailEnd/>
          </a:ln>
        </p:spPr>
        <p:txBody>
          <a:bodyPr anchor="ctr"/>
          <a:lstStyle>
            <a:defPPr>
              <a:defRPr lang="fr-FR"/>
            </a:defPPr>
            <a:lvl1pPr algn="ctr">
              <a:defRPr sz="1100" b="1">
                <a:solidFill>
                  <a:srgbClr val="000000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>
                <a:solidFill>
                  <a:schemeClr val="tx1"/>
                </a:solidFill>
                <a:latin typeface="Arial" charset="0"/>
              </a:defRPr>
            </a:lvl2pPr>
            <a:lvl3pPr>
              <a:defRPr>
                <a:solidFill>
                  <a:schemeClr val="tx1"/>
                </a:solidFill>
                <a:latin typeface="Arial" charset="0"/>
              </a:defRPr>
            </a:lvl3pPr>
            <a:lvl4pPr>
              <a:defRPr>
                <a:solidFill>
                  <a:schemeClr val="tx1"/>
                </a:solidFill>
                <a:latin typeface="Arial" charset="0"/>
              </a:defRPr>
            </a:lvl4pPr>
            <a:lvl5pPr>
              <a:defRPr>
                <a:solidFill>
                  <a:schemeClr val="tx1"/>
                </a:solidFill>
                <a:latin typeface="Arial" charset="0"/>
              </a:defRPr>
            </a:lvl5pPr>
            <a:lvl6pPr>
              <a:defRPr>
                <a:solidFill>
                  <a:schemeClr val="tx1"/>
                </a:solidFill>
                <a:latin typeface="Arial" charset="0"/>
              </a:defRPr>
            </a:lvl6pPr>
            <a:lvl7pPr>
              <a:defRPr>
                <a:solidFill>
                  <a:schemeClr val="tx1"/>
                </a:solidFill>
                <a:latin typeface="Arial" charset="0"/>
              </a:defRPr>
            </a:lvl7pPr>
            <a:lvl8pPr>
              <a:defRPr>
                <a:solidFill>
                  <a:schemeClr val="tx1"/>
                </a:solidFill>
                <a:latin typeface="Arial" charset="0"/>
              </a:defRPr>
            </a:lvl8pPr>
            <a:lvl9pPr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fr-FR" sz="800" dirty="0">
                <a:solidFill>
                  <a:schemeClr val="tx1">
                    <a:lumMod val="85000"/>
                    <a:lumOff val="15000"/>
                  </a:schemeClr>
                </a:solidFill>
                <a:latin typeface="Helvetica Light" panose="020B0403020202020204" pitchFamily="34" charset="0"/>
              </a:rPr>
              <a:t>Enregistrement</a:t>
            </a:r>
          </a:p>
          <a:p>
            <a:r>
              <a:rPr lang="fr-FR" sz="800" b="0" dirty="0">
                <a:solidFill>
                  <a:schemeClr val="tx1">
                    <a:lumMod val="85000"/>
                    <a:lumOff val="15000"/>
                  </a:schemeClr>
                </a:solidFill>
                <a:latin typeface="Helvetica Light" panose="020B0403020202020204" pitchFamily="34" charset="0"/>
              </a:rPr>
              <a:t>(traçabilité)</a:t>
            </a:r>
            <a:endParaRPr lang="fr-FR" sz="300" b="0" dirty="0">
              <a:solidFill>
                <a:schemeClr val="tx1">
                  <a:lumMod val="85000"/>
                  <a:lumOff val="15000"/>
                </a:schemeClr>
              </a:solidFill>
              <a:latin typeface="+mj-lt"/>
            </a:endParaRPr>
          </a:p>
        </p:txBody>
      </p:sp>
      <p:cxnSp>
        <p:nvCxnSpPr>
          <p:cNvPr id="30" name="Connecteur droit avec flèche 29">
            <a:extLst>
              <a:ext uri="{FF2B5EF4-FFF2-40B4-BE49-F238E27FC236}">
                <a16:creationId xmlns:a16="http://schemas.microsoft.com/office/drawing/2014/main" id="{173D7409-BC5F-488A-976D-2AFB9D048ADF}"/>
              </a:ext>
            </a:extLst>
          </p:cNvPr>
          <p:cNvCxnSpPr>
            <a:cxnSpLocks/>
          </p:cNvCxnSpPr>
          <p:nvPr/>
        </p:nvCxnSpPr>
        <p:spPr>
          <a:xfrm>
            <a:off x="6579847" y="4877381"/>
            <a:ext cx="920138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necteur droit 33">
            <a:extLst>
              <a:ext uri="{FF2B5EF4-FFF2-40B4-BE49-F238E27FC236}">
                <a16:creationId xmlns:a16="http://schemas.microsoft.com/office/drawing/2014/main" id="{3D5FB5DA-A07F-452D-A1CD-5173C455C709}"/>
              </a:ext>
            </a:extLst>
          </p:cNvPr>
          <p:cNvCxnSpPr/>
          <p:nvPr/>
        </p:nvCxnSpPr>
        <p:spPr>
          <a:xfrm>
            <a:off x="7360920" y="4877381"/>
            <a:ext cx="0" cy="21416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9" name="Text Box 122">
            <a:extLst>
              <a:ext uri="{FF2B5EF4-FFF2-40B4-BE49-F238E27FC236}">
                <a16:creationId xmlns:a16="http://schemas.microsoft.com/office/drawing/2014/main" id="{B028E30F-7376-4D2C-993B-3807F47519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47176" y="5632518"/>
            <a:ext cx="598181" cy="372241"/>
          </a:xfrm>
          <a:prstGeom prst="roundRect">
            <a:avLst>
              <a:gd name="adj" fmla="val 0"/>
            </a:avLst>
          </a:prstGeom>
          <a:solidFill>
            <a:schemeClr val="accent1">
              <a:lumMod val="20000"/>
              <a:lumOff val="80000"/>
              <a:alpha val="69804"/>
            </a:schemeClr>
          </a:solidFill>
          <a:ln w="9525" algn="ctr">
            <a:noFill/>
            <a:miter lim="800000"/>
            <a:headEnd/>
            <a:tailEnd/>
          </a:ln>
        </p:spPr>
        <p:txBody>
          <a:bodyPr anchor="ctr"/>
          <a:lstStyle>
            <a:defPPr>
              <a:defRPr lang="fr-FR"/>
            </a:defPPr>
            <a:lvl1pPr algn="ctr">
              <a:defRPr sz="1100" b="1">
                <a:solidFill>
                  <a:srgbClr val="000000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>
                <a:solidFill>
                  <a:schemeClr val="tx1"/>
                </a:solidFill>
                <a:latin typeface="Arial" charset="0"/>
              </a:defRPr>
            </a:lvl2pPr>
            <a:lvl3pPr>
              <a:defRPr>
                <a:solidFill>
                  <a:schemeClr val="tx1"/>
                </a:solidFill>
                <a:latin typeface="Arial" charset="0"/>
              </a:defRPr>
            </a:lvl3pPr>
            <a:lvl4pPr>
              <a:defRPr>
                <a:solidFill>
                  <a:schemeClr val="tx1"/>
                </a:solidFill>
                <a:latin typeface="Arial" charset="0"/>
              </a:defRPr>
            </a:lvl4pPr>
            <a:lvl5pPr>
              <a:defRPr>
                <a:solidFill>
                  <a:schemeClr val="tx1"/>
                </a:solidFill>
                <a:latin typeface="Arial" charset="0"/>
              </a:defRPr>
            </a:lvl5pPr>
            <a:lvl6pPr>
              <a:defRPr>
                <a:solidFill>
                  <a:schemeClr val="tx1"/>
                </a:solidFill>
                <a:latin typeface="Arial" charset="0"/>
              </a:defRPr>
            </a:lvl6pPr>
            <a:lvl7pPr>
              <a:defRPr>
                <a:solidFill>
                  <a:schemeClr val="tx1"/>
                </a:solidFill>
                <a:latin typeface="Arial" charset="0"/>
              </a:defRPr>
            </a:lvl7pPr>
            <a:lvl8pPr>
              <a:defRPr>
                <a:solidFill>
                  <a:schemeClr val="tx1"/>
                </a:solidFill>
                <a:latin typeface="Arial" charset="0"/>
              </a:defRPr>
            </a:lvl8pPr>
            <a:lvl9pPr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fr-FR" sz="800" dirty="0">
                <a:solidFill>
                  <a:schemeClr val="tx1">
                    <a:lumMod val="85000"/>
                    <a:lumOff val="15000"/>
                  </a:schemeClr>
                </a:solidFill>
                <a:latin typeface="Helvetica Light" panose="020B0403020202020204" pitchFamily="34" charset="0"/>
              </a:rPr>
              <a:t>Appeler le SAMU</a:t>
            </a:r>
          </a:p>
        </p:txBody>
      </p:sp>
      <p:cxnSp>
        <p:nvCxnSpPr>
          <p:cNvPr id="42" name="Connecteur droit avec flèche 41">
            <a:extLst>
              <a:ext uri="{FF2B5EF4-FFF2-40B4-BE49-F238E27FC236}">
                <a16:creationId xmlns:a16="http://schemas.microsoft.com/office/drawing/2014/main" id="{C655826A-9DD2-4329-A37E-FF9B08A352EC}"/>
              </a:ext>
            </a:extLst>
          </p:cNvPr>
          <p:cNvCxnSpPr>
            <a:stCxn id="39" idx="3"/>
            <a:endCxn id="16" idx="1"/>
          </p:cNvCxnSpPr>
          <p:nvPr/>
        </p:nvCxnSpPr>
        <p:spPr>
          <a:xfrm flipV="1">
            <a:off x="7345357" y="5818638"/>
            <a:ext cx="179630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7" name="Connecteur : en angle 46">
            <a:extLst>
              <a:ext uri="{FF2B5EF4-FFF2-40B4-BE49-F238E27FC236}">
                <a16:creationId xmlns:a16="http://schemas.microsoft.com/office/drawing/2014/main" id="{059E8120-242C-4874-BEA7-776049FE984F}"/>
              </a:ext>
            </a:extLst>
          </p:cNvPr>
          <p:cNvCxnSpPr>
            <a:stCxn id="16" idx="3"/>
            <a:endCxn id="8" idx="1"/>
          </p:cNvCxnSpPr>
          <p:nvPr/>
        </p:nvCxnSpPr>
        <p:spPr>
          <a:xfrm>
            <a:off x="8290021" y="5818638"/>
            <a:ext cx="269008" cy="123177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9" name="Connecteur : en angle 48">
            <a:extLst>
              <a:ext uri="{FF2B5EF4-FFF2-40B4-BE49-F238E27FC236}">
                <a16:creationId xmlns:a16="http://schemas.microsoft.com/office/drawing/2014/main" id="{6080A807-15A0-4EAE-872E-351BFBC6A8E8}"/>
              </a:ext>
            </a:extLst>
          </p:cNvPr>
          <p:cNvCxnSpPr>
            <a:stCxn id="16" idx="3"/>
            <a:endCxn id="111" idx="1"/>
          </p:cNvCxnSpPr>
          <p:nvPr/>
        </p:nvCxnSpPr>
        <p:spPr>
          <a:xfrm flipV="1">
            <a:off x="8290021" y="5432862"/>
            <a:ext cx="269008" cy="385776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9" name="Titre 18">
            <a:extLst>
              <a:ext uri="{FF2B5EF4-FFF2-40B4-BE49-F238E27FC236}">
                <a16:creationId xmlns:a16="http://schemas.microsoft.com/office/drawing/2014/main" id="{45A99ABD-C75E-409F-90C0-88FC4B38C5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18376" y="847554"/>
            <a:ext cx="6636853" cy="341632"/>
          </a:xfrm>
        </p:spPr>
        <p:txBody>
          <a:bodyPr/>
          <a:lstStyle/>
          <a:p>
            <a:pPr algn="r"/>
            <a:r>
              <a:rPr lang="fr-FR" dirty="0"/>
              <a:t>E02. interventions DE première urgence</a:t>
            </a:r>
          </a:p>
        </p:txBody>
      </p:sp>
    </p:spTree>
    <p:extLst>
      <p:ext uri="{BB962C8B-B14F-4D97-AF65-F5344CB8AC3E}">
        <p14:creationId xmlns:p14="http://schemas.microsoft.com/office/powerpoint/2010/main" val="269509309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CNOP - TH3">
      <a:dk1>
        <a:sysClr val="windowText" lastClr="000000"/>
      </a:dk1>
      <a:lt1>
        <a:sysClr val="window" lastClr="FFFFFF"/>
      </a:lt1>
      <a:dk2>
        <a:srgbClr val="292929"/>
      </a:dk2>
      <a:lt2>
        <a:srgbClr val="E3DED1"/>
      </a:lt2>
      <a:accent1>
        <a:srgbClr val="34615A"/>
      </a:accent1>
      <a:accent2>
        <a:srgbClr val="2C6672"/>
      </a:accent2>
      <a:accent3>
        <a:srgbClr val="9BBA28"/>
      </a:accent3>
      <a:accent4>
        <a:srgbClr val="029676"/>
      </a:accent4>
      <a:accent5>
        <a:srgbClr val="4AB5C4"/>
      </a:accent5>
      <a:accent6>
        <a:srgbClr val="CCCC00"/>
      </a:accent6>
      <a:hlink>
        <a:srgbClr val="6B9F25"/>
      </a:hlink>
      <a:folHlink>
        <a:srgbClr val="BA6906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698</TotalTime>
  <Words>208</Words>
  <Application>Microsoft Office PowerPoint</Application>
  <PresentationFormat>Format A4 (210 x 297 mm)</PresentationFormat>
  <Paragraphs>32</Paragraphs>
  <Slides>2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9" baseType="lpstr">
      <vt:lpstr>Arial</vt:lpstr>
      <vt:lpstr>Calibri</vt:lpstr>
      <vt:lpstr>Calibri Light</vt:lpstr>
      <vt:lpstr>Helvetica Light</vt:lpstr>
      <vt:lpstr>Helvetica Neue</vt:lpstr>
      <vt:lpstr>Wingdings</vt:lpstr>
      <vt:lpstr>Thème Office</vt:lpstr>
      <vt:lpstr>E02. interventions DE première urgence</vt:lpstr>
      <vt:lpstr>E02. interventions DE première urgence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Schellenberg Frédéric</dc:creator>
  <cp:lastModifiedBy>Schellenberg Frédéric</cp:lastModifiedBy>
  <cp:revision>79</cp:revision>
  <cp:lastPrinted>2019-10-14T20:55:54Z</cp:lastPrinted>
  <dcterms:created xsi:type="dcterms:W3CDTF">2019-09-09T06:31:24Z</dcterms:created>
  <dcterms:modified xsi:type="dcterms:W3CDTF">2019-12-17T21:26:05Z</dcterms:modified>
</cp:coreProperties>
</file>