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99" userDrawn="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0" autoAdjust="0"/>
    <p:restoredTop sz="94664"/>
  </p:normalViewPr>
  <p:slideViewPr>
    <p:cSldViewPr snapToGrid="0">
      <p:cViewPr varScale="1">
        <p:scale>
          <a:sx n="99" d="100"/>
          <a:sy n="99" d="100"/>
        </p:scale>
        <p:origin x="1650" y="90"/>
      </p:cViewPr>
      <p:guideLst>
        <p:guide orient="horz" pos="499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07/04/2026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543146-8646-4440-8AE6-AAF59580FB8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39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001" y="396000"/>
            <a:ext cx="6959948" cy="428554"/>
          </a:xfrm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900000"/>
            <a:ext cx="7966877" cy="702000"/>
          </a:xfrm>
          <a:ln>
            <a:solidFill>
              <a:schemeClr val="accent2"/>
            </a:solidFill>
          </a:ln>
        </p:spPr>
        <p:txBody>
          <a:bodyPr/>
          <a:lstStyle>
            <a:lvl1pPr>
              <a:defRPr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1F93A09-15D3-C876-6637-495DD22970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7093" y="2193235"/>
            <a:ext cx="6487629" cy="4393303"/>
          </a:xfrm>
          <a:ln>
            <a:noFill/>
          </a:ln>
        </p:spPr>
        <p:txBody>
          <a:bodyPr lIns="0" anchor="t" anchorCtr="0"/>
          <a:lstStyle>
            <a:lvl1pPr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defRPr sz="2500" cap="none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spcBef>
                <a:spcPts val="0"/>
              </a:spcBef>
              <a:buNone/>
              <a:tabLst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4150" indent="-184150">
              <a:lnSpc>
                <a:spcPts val="13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D74DC-430D-CBBA-9E78-86071E11B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9403" y="7292817"/>
            <a:ext cx="2405658" cy="1413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 i="0">
                <a:solidFill>
                  <a:schemeClr val="tx1"/>
                </a:solidFill>
                <a:latin typeface="Azo Sans" panose="020B0603030303020204" pitchFamily="34" charset="77"/>
              </a:defRPr>
            </a:lvl1pPr>
          </a:lstStyle>
          <a:p>
            <a:fld id="{0CD46AB4-8697-344B-B099-9FF5630D42BB}" type="slidenum">
              <a:rPr lang="fr-FR" smtClean="0">
                <a:latin typeface="Arial" panose="020B0604020202020204" pitchFamily="34" charset="0"/>
              </a:rPr>
              <a:pPr/>
              <a:t>‹N°›</a:t>
            </a:fld>
            <a:r>
              <a:rPr lang="fr-FR" dirty="0"/>
              <a:t>/2</a:t>
            </a:r>
          </a:p>
        </p:txBody>
      </p:sp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99889B29-ACB4-BA98-789E-72457BEFA6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81424" y="6848274"/>
            <a:ext cx="4119767" cy="419513"/>
          </a:xfrm>
          <a:ln>
            <a:noFill/>
          </a:ln>
        </p:spPr>
        <p:txBody>
          <a:bodyPr lIns="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1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CC3275A-37A1-D675-8B0C-7653C0498656}"/>
              </a:ext>
            </a:extLst>
          </p:cNvPr>
          <p:cNvCxnSpPr>
            <a:cxnSpLocks/>
          </p:cNvCxnSpPr>
          <p:nvPr userDrawn="1"/>
        </p:nvCxnSpPr>
        <p:spPr>
          <a:xfrm>
            <a:off x="3427936" y="6884850"/>
            <a:ext cx="0" cy="316414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texte 7">
            <a:extLst>
              <a:ext uri="{FF2B5EF4-FFF2-40B4-BE49-F238E27FC236}">
                <a16:creationId xmlns:a16="http://schemas.microsoft.com/office/drawing/2014/main" id="{68A3CE89-70CE-18E6-70CD-D247C5920A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304" y="6848274"/>
            <a:ext cx="2098001" cy="419513"/>
          </a:xfrm>
          <a:ln>
            <a:noFill/>
          </a:ln>
        </p:spPr>
        <p:txBody>
          <a:bodyPr lIns="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Moyens nécessaires au fonctionnement de l’officine</a:t>
            </a:r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EB0DDAD1-E8EA-DC43-62FF-2C1AD7875F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30209" y="900000"/>
            <a:ext cx="1964852" cy="419513"/>
          </a:xfrm>
          <a:ln>
            <a:noFill/>
          </a:ln>
        </p:spPr>
        <p:txBody>
          <a:bodyPr lIns="7200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0" cap="none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C7B818B4-51F7-ED9A-4E99-5B45FAFF6B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304" y="7267034"/>
            <a:ext cx="2227547" cy="262489"/>
          </a:xfrm>
          <a:ln>
            <a:noFill/>
          </a:ln>
        </p:spPr>
        <p:txBody>
          <a:bodyPr lIns="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0" cap="none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Version 2.2 / Novembre 2024</a:t>
            </a:r>
          </a:p>
        </p:txBody>
      </p:sp>
    </p:spTree>
    <p:extLst>
      <p:ext uri="{BB962C8B-B14F-4D97-AF65-F5344CB8AC3E}">
        <p14:creationId xmlns:p14="http://schemas.microsoft.com/office/powerpoint/2010/main" val="38978474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001" y="396000"/>
            <a:ext cx="6959948" cy="42855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1" y="900848"/>
            <a:ext cx="7965516" cy="702000"/>
          </a:xfrm>
          <a:prstGeom prst="rect">
            <a:avLst/>
          </a:prstGeom>
          <a:ln w="6350">
            <a:solidFill>
              <a:schemeClr val="accent2"/>
            </a:solidFill>
          </a:ln>
        </p:spPr>
        <p:txBody>
          <a:bodyPr vert="horz" lIns="108000" tIns="0" rIns="0" bIns="0" rtlCol="0" anchor="ctr" anchorCtr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9335" y="7302360"/>
            <a:ext cx="2405658" cy="1413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CD46AB4-8697-344B-B099-9FF5630D42BB}" type="slidenum">
              <a:rPr lang="fr-FR" smtClean="0"/>
              <a:pPr/>
              <a:t>‹N°›</a:t>
            </a:fld>
            <a:r>
              <a:rPr lang="fr-FR" dirty="0"/>
              <a:t>/2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C4F12FF-7836-E5E4-3603-17838E57A8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28261" y="339514"/>
            <a:ext cx="1066800" cy="45720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7554622-42A6-2BFA-0A07-6F2BC1D4E838}"/>
              </a:ext>
            </a:extLst>
          </p:cNvPr>
          <p:cNvCxnSpPr/>
          <p:nvPr userDrawn="1"/>
        </p:nvCxnSpPr>
        <p:spPr>
          <a:xfrm>
            <a:off x="638858" y="7272001"/>
            <a:ext cx="993506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C070E9E-35C0-DAE4-0785-17535A3F5D96}"/>
              </a:ext>
            </a:extLst>
          </p:cNvPr>
          <p:cNvCxnSpPr/>
          <p:nvPr userDrawn="1"/>
        </p:nvCxnSpPr>
        <p:spPr>
          <a:xfrm>
            <a:off x="638859" y="6852051"/>
            <a:ext cx="993506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C58D4DB1-8366-A552-31C6-1225DC86CDDB}"/>
              </a:ext>
            </a:extLst>
          </p:cNvPr>
          <p:cNvSpPr txBox="1"/>
          <p:nvPr userDrawn="1"/>
        </p:nvSpPr>
        <p:spPr>
          <a:xfrm>
            <a:off x="638859" y="7302360"/>
            <a:ext cx="3021496" cy="1026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fr-FR" sz="700" b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8DAEFC5-1345-9EB0-FDD0-2E25802BCB12}"/>
              </a:ext>
            </a:extLst>
          </p:cNvPr>
          <p:cNvSpPr txBox="1">
            <a:spLocks/>
          </p:cNvSpPr>
          <p:nvPr userDrawn="1"/>
        </p:nvSpPr>
        <p:spPr>
          <a:xfrm>
            <a:off x="8325516" y="900848"/>
            <a:ext cx="1969477" cy="702000"/>
          </a:xfrm>
          <a:prstGeom prst="rect">
            <a:avLst/>
          </a:prstGeom>
          <a:ln w="6350">
            <a:solidFill>
              <a:schemeClr val="accent2"/>
            </a:solidFill>
          </a:ln>
        </p:spPr>
        <p:txBody>
          <a:bodyPr vert="horz" lIns="10800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1600" i="0" kern="1200" cap="all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700" cap="none" baseline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44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3600" b="1" i="0" kern="1200" cap="all" baseline="0">
          <a:solidFill>
            <a:schemeClr val="accent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None/>
        <a:defRPr sz="1600" i="0" kern="1200" cap="none" baseline="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B296FC-2859-D4E2-FE30-7A2ACD907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96000"/>
            <a:ext cx="5372999" cy="428554"/>
          </a:xfrm>
        </p:spPr>
        <p:txBody>
          <a:bodyPr>
            <a:noAutofit/>
          </a:bodyPr>
          <a:lstStyle/>
          <a:p>
            <a:r>
              <a:rPr lang="fr-FR" sz="3800" dirty="0"/>
              <a:t>enregistrement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E6AE76-9233-F0A6-06D3-053CC8F28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900000"/>
            <a:ext cx="7966877" cy="702000"/>
          </a:xfrm>
        </p:spPr>
        <p:txBody>
          <a:bodyPr/>
          <a:lstStyle/>
          <a:p>
            <a:r>
              <a:rPr lang="fr-FR" b="1" dirty="0" smtClean="0"/>
              <a:t>E.02</a:t>
            </a:r>
            <a:r>
              <a:rPr lang="fr-FR" dirty="0" smtClean="0"/>
              <a:t> Interventions de première urgence</a:t>
            </a:r>
            <a:endParaRPr lang="fr-FR" b="1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B34994-5806-7B4F-686A-F1B8F4F76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D46AB4-8697-344B-B099-9FF5630D42BB}" type="slidenum">
              <a:rPr lang="fr-FR" smtClean="0"/>
              <a:pPr/>
              <a:t>1</a:t>
            </a:fld>
            <a:r>
              <a:rPr lang="fr-FR" dirty="0"/>
              <a:t>/2</a:t>
            </a:r>
            <a:endParaRPr lang="fr-FR" sz="700" dirty="0"/>
          </a:p>
        </p:txBody>
      </p:sp>
      <p:pic>
        <p:nvPicPr>
          <p:cNvPr id="26" name="Graphique 25">
            <a:extLst>
              <a:ext uri="{FF2B5EF4-FFF2-40B4-BE49-F238E27FC236}">
                <a16:creationId xmlns:a16="http://schemas.microsoft.com/office/drawing/2014/main" id="{22BB473E-6B1C-8BF5-2854-FA814F2D34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9418" y="6905514"/>
            <a:ext cx="354876" cy="425851"/>
          </a:xfrm>
          <a:prstGeom prst="rect">
            <a:avLst/>
          </a:prstGeom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5F2A8B4-12C1-F3D8-9D3C-03F00BD6D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348200"/>
              </p:ext>
            </p:extLst>
          </p:nvPr>
        </p:nvGraphicFramePr>
        <p:xfrm>
          <a:off x="377537" y="1788130"/>
          <a:ext cx="9917524" cy="4884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381">
                  <a:extLst>
                    <a:ext uri="{9D8B030D-6E8A-4147-A177-3AD203B41FA5}">
                      <a16:colId xmlns:a16="http://schemas.microsoft.com/office/drawing/2014/main" val="2831423021"/>
                    </a:ext>
                  </a:extLst>
                </a:gridCol>
                <a:gridCol w="1154011">
                  <a:extLst>
                    <a:ext uri="{9D8B030D-6E8A-4147-A177-3AD203B41FA5}">
                      <a16:colId xmlns:a16="http://schemas.microsoft.com/office/drawing/2014/main" val="2420175900"/>
                    </a:ext>
                  </a:extLst>
                </a:gridCol>
                <a:gridCol w="679465">
                  <a:extLst>
                    <a:ext uri="{9D8B030D-6E8A-4147-A177-3AD203B41FA5}">
                      <a16:colId xmlns:a16="http://schemas.microsoft.com/office/drawing/2014/main" val="2504430390"/>
                    </a:ext>
                  </a:extLst>
                </a:gridCol>
                <a:gridCol w="1295464">
                  <a:extLst>
                    <a:ext uri="{9D8B030D-6E8A-4147-A177-3AD203B41FA5}">
                      <a16:colId xmlns:a16="http://schemas.microsoft.com/office/drawing/2014/main" val="3428336547"/>
                    </a:ext>
                  </a:extLst>
                </a:gridCol>
                <a:gridCol w="1512546">
                  <a:extLst>
                    <a:ext uri="{9D8B030D-6E8A-4147-A177-3AD203B41FA5}">
                      <a16:colId xmlns:a16="http://schemas.microsoft.com/office/drawing/2014/main" val="4206306558"/>
                    </a:ext>
                  </a:extLst>
                </a:gridCol>
                <a:gridCol w="1482291">
                  <a:extLst>
                    <a:ext uri="{9D8B030D-6E8A-4147-A177-3AD203B41FA5}">
                      <a16:colId xmlns:a16="http://schemas.microsoft.com/office/drawing/2014/main" val="2522460066"/>
                    </a:ext>
                  </a:extLst>
                </a:gridCol>
                <a:gridCol w="1503145">
                  <a:extLst>
                    <a:ext uri="{9D8B030D-6E8A-4147-A177-3AD203B41FA5}">
                      <a16:colId xmlns:a16="http://schemas.microsoft.com/office/drawing/2014/main" val="4039324759"/>
                    </a:ext>
                  </a:extLst>
                </a:gridCol>
                <a:gridCol w="1669221">
                  <a:extLst>
                    <a:ext uri="{9D8B030D-6E8A-4147-A177-3AD203B41FA5}">
                      <a16:colId xmlns:a16="http://schemas.microsoft.com/office/drawing/2014/main" val="3066251266"/>
                    </a:ext>
                  </a:extLst>
                </a:gridCol>
              </a:tblGrid>
              <a:tr h="5358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 / heure</a:t>
                      </a:r>
                      <a:endParaRPr lang="fr-FR" sz="11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Nom &amp; prénom du patient</a:t>
                      </a:r>
                      <a:endParaRPr lang="fr-FR" sz="11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Age du patient</a:t>
                      </a:r>
                      <a:endParaRPr lang="fr-FR" sz="11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Pharmacien </a:t>
                      </a:r>
                      <a:r>
                        <a:rPr lang="fr-FR" sz="11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 Charge du Patient</a:t>
                      </a:r>
                      <a:endParaRPr lang="fr-FR" sz="1100" b="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Motif de l’Intervention / </a:t>
                      </a:r>
                      <a:r>
                        <a:rPr lang="fr-FR" sz="1100" b="0" kern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Symptômes</a:t>
                      </a:r>
                      <a:endParaRPr lang="fr-FR" sz="1100" b="0" strike="sngStrike" kern="12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Prise en Charge / Mesures </a:t>
                      </a:r>
                      <a:r>
                        <a:rPr lang="fr-FR" sz="11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Réalisées</a:t>
                      </a:r>
                      <a:endParaRPr lang="fr-FR" sz="1100" b="0" strike="sngStrike" kern="12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Actions menées à postériori des soins de premiers recours </a:t>
                      </a:r>
                      <a:r>
                        <a:rPr lang="fr-FR" sz="1050" b="0" i="1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(orientation vers un médecin, hôpital, SAMU, pompiers,…)</a:t>
                      </a:r>
                      <a:endParaRPr lang="fr-FR" sz="1100" b="0" i="1" kern="1200" noProof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Coordonnées du patient</a:t>
                      </a:r>
                      <a:r>
                        <a:rPr lang="fr-FR" sz="1100" b="0" kern="1200" baseline="0" noProof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(adresse / téléphone / mail)</a:t>
                      </a:r>
                      <a:endParaRPr lang="fr-FR" sz="1100" b="0" kern="1200" noProof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059054"/>
                  </a:ext>
                </a:extLst>
              </a:tr>
              <a:tr h="273600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7026064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pPr marL="36000"/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/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/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/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156304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52603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2902690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2519771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0144491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345850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31166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347133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295526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4233962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221803"/>
                  </a:ext>
                </a:extLst>
              </a:tr>
              <a:tr h="302349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651048"/>
                  </a:ext>
                </a:extLst>
              </a:tr>
            </a:tbl>
          </a:graphicData>
        </a:graphic>
      </p:graphicFrame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54D19565-EA16-8FC8-87CC-2ECD1819D43B}"/>
              </a:ext>
            </a:extLst>
          </p:cNvPr>
          <p:cNvSpPr txBox="1">
            <a:spLocks/>
          </p:cNvSpPr>
          <p:nvPr/>
        </p:nvSpPr>
        <p:spPr>
          <a:xfrm>
            <a:off x="624305" y="7267787"/>
            <a:ext cx="2227560" cy="209757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accent2"/>
                </a:solidFill>
              </a:rPr>
              <a:t>Version </a:t>
            </a:r>
            <a:r>
              <a:rPr lang="fr-FR" dirty="0" smtClean="0">
                <a:solidFill>
                  <a:schemeClr val="accent2"/>
                </a:solidFill>
              </a:rPr>
              <a:t>2.10 </a:t>
            </a:r>
            <a:r>
              <a:rPr lang="fr-FR" dirty="0">
                <a:solidFill>
                  <a:schemeClr val="accent2"/>
                </a:solidFill>
              </a:rPr>
              <a:t>/ </a:t>
            </a:r>
            <a:r>
              <a:rPr lang="fr-FR" dirty="0" smtClean="0">
                <a:solidFill>
                  <a:schemeClr val="accent2"/>
                </a:solidFill>
              </a:rPr>
              <a:t>Avril </a:t>
            </a:r>
            <a:r>
              <a:rPr lang="fr-FR" dirty="0" smtClean="0">
                <a:solidFill>
                  <a:schemeClr val="accent2"/>
                </a:solidFill>
              </a:rPr>
              <a:t>2026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065929-7FC7-042A-99D8-96AF1D3DAB8D}"/>
              </a:ext>
            </a:extLst>
          </p:cNvPr>
          <p:cNvSpPr txBox="1"/>
          <p:nvPr/>
        </p:nvSpPr>
        <p:spPr>
          <a:xfrm>
            <a:off x="8326877" y="900000"/>
            <a:ext cx="196818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cap="none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Pharmacie </a:t>
            </a:r>
            <a:r>
              <a:rPr lang="en-US" sz="800" cap="none" baseline="0" dirty="0">
                <a:solidFill>
                  <a:schemeClr val="accent2"/>
                </a:solidFill>
              </a:rPr>
              <a:t>:</a:t>
            </a:r>
          </a:p>
        </p:txBody>
      </p:sp>
      <p:sp>
        <p:nvSpPr>
          <p:cNvPr id="11" name="Espace réservé du pied de page 29">
            <a:extLst>
              <a:ext uri="{FF2B5EF4-FFF2-40B4-BE49-F238E27FC236}">
                <a16:creationId xmlns:a16="http://schemas.microsoft.com/office/drawing/2014/main" id="{0ADE9909-D65B-84AE-337D-B0D2F43E4692}"/>
              </a:ext>
            </a:extLst>
          </p:cNvPr>
          <p:cNvSpPr txBox="1">
            <a:spLocks/>
          </p:cNvSpPr>
          <p:nvPr/>
        </p:nvSpPr>
        <p:spPr>
          <a:xfrm>
            <a:off x="3671681" y="687179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2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situations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d’urgence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FB8EE443-17EC-7EB3-F92C-A752167B7F4F}"/>
              </a:ext>
            </a:extLst>
          </p:cNvPr>
          <p:cNvSpPr txBox="1">
            <a:spLocks/>
          </p:cNvSpPr>
          <p:nvPr/>
        </p:nvSpPr>
        <p:spPr>
          <a:xfrm>
            <a:off x="624304" y="6848274"/>
            <a:ext cx="2687101" cy="419513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Sous-theme :</a:t>
            </a:r>
          </a:p>
          <a:p>
            <a:r>
              <a:rPr lang="fr-FR" b="1" dirty="0"/>
              <a:t>1.1 </a:t>
            </a:r>
            <a:r>
              <a:rPr lang="fr-FR" dirty="0"/>
              <a:t>Accueil et identification de l’usager du système de santé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25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E998F-6040-C189-3E78-E263CDCF2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AF26D8-400E-5779-1385-2AA0A29E9C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501" y="1806078"/>
            <a:ext cx="7356406" cy="329109"/>
          </a:xfrm>
        </p:spPr>
        <p:txBody>
          <a:bodyPr/>
          <a:lstStyle/>
          <a:p>
            <a:r>
              <a:rPr lang="fr-FR" dirty="0" smtClean="0"/>
              <a:t>Finalités</a:t>
            </a:r>
            <a:endParaRPr lang="fr-FR" sz="1100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199D5E9-35F0-4501-CB6B-C11403054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96000"/>
            <a:ext cx="6959948" cy="428554"/>
          </a:xfrm>
        </p:spPr>
        <p:txBody>
          <a:bodyPr>
            <a:noAutofit/>
          </a:bodyPr>
          <a:lstStyle/>
          <a:p>
            <a:r>
              <a:rPr lang="fr-FR" sz="3800" dirty="0"/>
              <a:t>enregistrement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CD9434-3D99-29E2-EB9F-02D9698A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900000"/>
            <a:ext cx="7966877" cy="702000"/>
          </a:xfrm>
        </p:spPr>
        <p:txBody>
          <a:bodyPr/>
          <a:lstStyle/>
          <a:p>
            <a:r>
              <a:rPr lang="fr-FR" b="1" dirty="0"/>
              <a:t>E.02</a:t>
            </a:r>
            <a:r>
              <a:rPr lang="fr-FR" dirty="0"/>
              <a:t> Interventions de première urgence</a:t>
            </a:r>
            <a:endParaRPr lang="fr-FR" b="1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0E9B2B-2B6C-87AB-151E-B127D10F35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D46AB4-8697-344B-B099-9FF5630D42BB}" type="slidenum">
              <a:rPr lang="fr-FR" smtClean="0"/>
              <a:pPr/>
              <a:t>2</a:t>
            </a:fld>
            <a:r>
              <a:rPr lang="fr-FR" dirty="0"/>
              <a:t>/2</a:t>
            </a:r>
            <a:endParaRPr lang="fr-FR" sz="700" dirty="0"/>
          </a:p>
        </p:txBody>
      </p:sp>
      <p:pic>
        <p:nvPicPr>
          <p:cNvPr id="11" name="Graphique 10">
            <a:extLst>
              <a:ext uri="{FF2B5EF4-FFF2-40B4-BE49-F238E27FC236}">
                <a16:creationId xmlns:a16="http://schemas.microsoft.com/office/drawing/2014/main" id="{5AA584DC-F336-6890-3930-75437C3371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43211" t="48197" r="45260" b="44049"/>
          <a:stretch>
            <a:fillRect/>
          </a:stretch>
        </p:blipFill>
        <p:spPr>
          <a:xfrm>
            <a:off x="167101" y="1607328"/>
            <a:ext cx="738882" cy="702001"/>
          </a:xfrm>
          <a:prstGeom prst="rect">
            <a:avLst/>
          </a:prstGeom>
        </p:spPr>
      </p:pic>
      <p:sp>
        <p:nvSpPr>
          <p:cNvPr id="64" name="Espace réservé du texte 3">
            <a:extLst>
              <a:ext uri="{FF2B5EF4-FFF2-40B4-BE49-F238E27FC236}">
                <a16:creationId xmlns:a16="http://schemas.microsoft.com/office/drawing/2014/main" id="{C0DF0CC3-7D49-FB7B-6F28-0DB6B4CF02C4}"/>
              </a:ext>
            </a:extLst>
          </p:cNvPr>
          <p:cNvSpPr txBox="1">
            <a:spLocks/>
          </p:cNvSpPr>
          <p:nvPr/>
        </p:nvSpPr>
        <p:spPr>
          <a:xfrm>
            <a:off x="762501" y="3910509"/>
            <a:ext cx="5013682" cy="503252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solidFill>
                  <a:schemeClr val="accent2"/>
                </a:solidFill>
              </a:rPr>
              <a:t>Arbre décisionnel</a:t>
            </a:r>
            <a:endParaRPr lang="fr-FR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5" name="Graphique 64">
            <a:extLst>
              <a:ext uri="{FF2B5EF4-FFF2-40B4-BE49-F238E27FC236}">
                <a16:creationId xmlns:a16="http://schemas.microsoft.com/office/drawing/2014/main" id="{6871F985-BC9D-64E4-EB53-56D1DCFB90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43211" t="48197" r="45260" b="44049"/>
          <a:stretch>
            <a:fillRect/>
          </a:stretch>
        </p:blipFill>
        <p:spPr>
          <a:xfrm>
            <a:off x="167101" y="3711759"/>
            <a:ext cx="738882" cy="702001"/>
          </a:xfrm>
          <a:prstGeom prst="rect">
            <a:avLst/>
          </a:prstGeom>
        </p:spPr>
      </p:pic>
      <p:sp>
        <p:nvSpPr>
          <p:cNvPr id="131" name="ZoneTexte 130">
            <a:extLst>
              <a:ext uri="{FF2B5EF4-FFF2-40B4-BE49-F238E27FC236}">
                <a16:creationId xmlns:a16="http://schemas.microsoft.com/office/drawing/2014/main" id="{599CB3E6-2278-2211-6718-173FCA848C72}"/>
              </a:ext>
            </a:extLst>
          </p:cNvPr>
          <p:cNvSpPr txBox="1"/>
          <p:nvPr/>
        </p:nvSpPr>
        <p:spPr>
          <a:xfrm>
            <a:off x="2224743" y="3254431"/>
            <a:ext cx="8070318" cy="370421"/>
          </a:xfrm>
          <a:prstGeom prst="rect">
            <a:avLst/>
          </a:prstGeom>
          <a:solidFill>
            <a:schemeClr val="accent2"/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fr-FR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Tout </a:t>
            </a:r>
            <a:r>
              <a:rPr lang="fr-FR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pharmacien doit, quelque soit sa fonction et dans les limites de ses connaissances et de ses moyens, porter secours à toute personne en danger immédiat.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id="{8AA098C3-DBB1-DAD7-9BDF-69F6F001149A}"/>
              </a:ext>
            </a:extLst>
          </p:cNvPr>
          <p:cNvSpPr txBox="1"/>
          <p:nvPr/>
        </p:nvSpPr>
        <p:spPr>
          <a:xfrm>
            <a:off x="1223642" y="3336326"/>
            <a:ext cx="911996" cy="23195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buNone/>
            </a:pPr>
            <a:r>
              <a:rPr lang="fr-FR" sz="1400" b="1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</a:p>
        </p:txBody>
      </p:sp>
      <p:pic>
        <p:nvPicPr>
          <p:cNvPr id="133" name="Graphique 132">
            <a:extLst>
              <a:ext uri="{FF2B5EF4-FFF2-40B4-BE49-F238E27FC236}">
                <a16:creationId xmlns:a16="http://schemas.microsoft.com/office/drawing/2014/main" id="{D179860B-90B8-4C46-D32E-945900AE9B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762500" y="3203169"/>
            <a:ext cx="372037" cy="318889"/>
          </a:xfrm>
          <a:prstGeom prst="rect">
            <a:avLst/>
          </a:prstGeom>
        </p:spPr>
      </p:pic>
      <p:pic>
        <p:nvPicPr>
          <p:cNvPr id="135" name="Graphique 134">
            <a:extLst>
              <a:ext uri="{FF2B5EF4-FFF2-40B4-BE49-F238E27FC236}">
                <a16:creationId xmlns:a16="http://schemas.microsoft.com/office/drawing/2014/main" id="{7DFFBDB1-4AAB-3D93-B757-27A5276675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139418" y="6905514"/>
            <a:ext cx="354876" cy="425851"/>
          </a:xfrm>
          <a:prstGeom prst="rect">
            <a:avLst/>
          </a:prstGeom>
        </p:spPr>
      </p:pic>
      <p:sp>
        <p:nvSpPr>
          <p:cNvPr id="139" name="Espace réservé du pied de page 29">
            <a:extLst>
              <a:ext uri="{FF2B5EF4-FFF2-40B4-BE49-F238E27FC236}">
                <a16:creationId xmlns:a16="http://schemas.microsoft.com/office/drawing/2014/main" id="{0ADE9909-D65B-84AE-337D-B0D2F43E4692}"/>
              </a:ext>
            </a:extLst>
          </p:cNvPr>
          <p:cNvSpPr txBox="1">
            <a:spLocks/>
          </p:cNvSpPr>
          <p:nvPr/>
        </p:nvSpPr>
        <p:spPr>
          <a:xfrm>
            <a:off x="3671681" y="6871798"/>
            <a:ext cx="4070930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2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situations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d’urgence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6">
            <a:extLst>
              <a:ext uri="{FF2B5EF4-FFF2-40B4-BE49-F238E27FC236}">
                <a16:creationId xmlns:a16="http://schemas.microsoft.com/office/drawing/2014/main" id="{FB8EE443-17EC-7EB3-F92C-A752167B7F4F}"/>
              </a:ext>
            </a:extLst>
          </p:cNvPr>
          <p:cNvSpPr txBox="1">
            <a:spLocks/>
          </p:cNvSpPr>
          <p:nvPr/>
        </p:nvSpPr>
        <p:spPr>
          <a:xfrm>
            <a:off x="624304" y="6848274"/>
            <a:ext cx="2687101" cy="419513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Sous-theme :</a:t>
            </a:r>
          </a:p>
          <a:p>
            <a:r>
              <a:rPr lang="fr-FR" b="1" dirty="0"/>
              <a:t>1.1 </a:t>
            </a:r>
            <a:r>
              <a:rPr lang="fr-FR" dirty="0"/>
              <a:t>Accueil et identification de l’usager du système de santé</a:t>
            </a:r>
            <a:endParaRPr lang="en-US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98ED7B24-56F4-E068-33C6-72DA67D6DB2A}"/>
              </a:ext>
            </a:extLst>
          </p:cNvPr>
          <p:cNvSpPr txBox="1">
            <a:spLocks/>
          </p:cNvSpPr>
          <p:nvPr/>
        </p:nvSpPr>
        <p:spPr>
          <a:xfrm>
            <a:off x="624305" y="7267787"/>
            <a:ext cx="2227560" cy="209757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accent2"/>
                </a:solidFill>
              </a:rPr>
              <a:t>Version 2.10 / Avril 2026</a:t>
            </a:r>
            <a:endParaRPr lang="fr-FR" dirty="0">
              <a:solidFill>
                <a:schemeClr val="accent2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A9C7BB4-6475-8C75-A307-92A0D8818A32}"/>
              </a:ext>
            </a:extLst>
          </p:cNvPr>
          <p:cNvSpPr txBox="1"/>
          <p:nvPr/>
        </p:nvSpPr>
        <p:spPr>
          <a:xfrm>
            <a:off x="8326877" y="900000"/>
            <a:ext cx="196818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cap="none" baseline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Pharmacie :</a:t>
            </a:r>
          </a:p>
        </p:txBody>
      </p:sp>
      <p:sp>
        <p:nvSpPr>
          <p:cNvPr id="142" name="Espace réservé du contenu 2">
            <a:extLst>
              <a:ext uri="{FF2B5EF4-FFF2-40B4-BE49-F238E27FC236}">
                <a16:creationId xmlns:a16="http://schemas.microsoft.com/office/drawing/2014/main" id="{0F42AA74-ED70-C0B6-225D-96AB187005B8}"/>
              </a:ext>
            </a:extLst>
          </p:cNvPr>
          <p:cNvSpPr txBox="1">
            <a:spLocks/>
          </p:cNvSpPr>
          <p:nvPr/>
        </p:nvSpPr>
        <p:spPr>
          <a:xfrm>
            <a:off x="762500" y="2283910"/>
            <a:ext cx="9532561" cy="13958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 présent document sert à notifier :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>
              <a:lnSpc>
                <a:spcPts val="122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L’ensemble des actes de premiers secours réalisés à l’officine</a:t>
            </a:r>
          </a:p>
          <a:p>
            <a:pPr marL="0" lvl="2">
              <a:lnSpc>
                <a:spcPts val="122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orientations des patients vers d’autres ressources du système de santé (médecin généraliste, médecin spécialiste, service d’urgence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…)</a:t>
            </a:r>
          </a:p>
          <a:p>
            <a:pPr marL="0" lvl="2" indent="0">
              <a:lnSpc>
                <a:spcPts val="1220"/>
              </a:lnSpc>
              <a:buNone/>
            </a:pP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chemeClr val="accent1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Il contribue à protéger le pharmacien et son équipe en apportant une </a:t>
            </a:r>
            <a:r>
              <a:rPr lang="fr-FR" u="sng" dirty="0">
                <a:latin typeface="Arial" panose="020B0604020202020204" pitchFamily="34" charset="0"/>
                <a:cs typeface="Arial" panose="020B0604020202020204" pitchFamily="34" charset="0"/>
              </a:rPr>
              <a:t>preuve de la prise en charge effective du patient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" name="Text Box 122">
            <a:extLst>
              <a:ext uri="{FF2B5EF4-FFF2-40B4-BE49-F238E27FC236}">
                <a16:creationId xmlns:a16="http://schemas.microsoft.com/office/drawing/2014/main" id="{29129CBD-FB5A-472A-885E-B04CF51D8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70" y="5170763"/>
            <a:ext cx="1224587" cy="629067"/>
          </a:xfrm>
          <a:prstGeom prst="roundRect">
            <a:avLst>
              <a:gd name="adj" fmla="val 0"/>
            </a:avLst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ctr">
              <a:defRPr sz="11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et analyse des symptômes </a:t>
            </a:r>
          </a:p>
        </p:txBody>
      </p:sp>
      <p:sp>
        <p:nvSpPr>
          <p:cNvPr id="144" name="Text Box 122">
            <a:extLst>
              <a:ext uri="{FF2B5EF4-FFF2-40B4-BE49-F238E27FC236}">
                <a16:creationId xmlns:a16="http://schemas.microsoft.com/office/drawing/2014/main" id="{505D59B1-981F-474D-AAD6-A720661BD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2610" y="6438926"/>
            <a:ext cx="2107012" cy="360637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  <a:alpha val="69804"/>
            </a:schemeClr>
          </a:solidFill>
          <a:ln w="28575" algn="ctr">
            <a:noFill/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ctr">
              <a:defRPr sz="11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Prise en charge par le Samu</a:t>
            </a:r>
            <a:endParaRPr lang="fr-FR" sz="1050" b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AutoShape 126">
            <a:extLst>
              <a:ext uri="{FF2B5EF4-FFF2-40B4-BE49-F238E27FC236}">
                <a16:creationId xmlns:a16="http://schemas.microsoft.com/office/drawing/2014/main" id="{A4F06895-A7FC-4676-9096-5E0B6E096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750" y="6229515"/>
            <a:ext cx="1586353" cy="403799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lvl="0" algn="ctr"/>
            <a:r>
              <a:rPr lang="fr-FR" sz="105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Urgence Vitale ou Relative</a:t>
            </a:r>
          </a:p>
        </p:txBody>
      </p:sp>
      <p:sp>
        <p:nvSpPr>
          <p:cNvPr id="146" name="AutoShape 126">
            <a:extLst>
              <a:ext uri="{FF2B5EF4-FFF2-40B4-BE49-F238E27FC236}">
                <a16:creationId xmlns:a16="http://schemas.microsoft.com/office/drawing/2014/main" id="{9785F013-E9DA-498A-88B5-27FE5B3BA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751" y="5247223"/>
            <a:ext cx="1586352" cy="453034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lvl="0" algn="ctr"/>
            <a:r>
              <a:rPr lang="fr-FR" sz="105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Médicale Nécessaire</a:t>
            </a:r>
          </a:p>
        </p:txBody>
      </p:sp>
      <p:sp>
        <p:nvSpPr>
          <p:cNvPr id="147" name="AutoShape 126">
            <a:extLst>
              <a:ext uri="{FF2B5EF4-FFF2-40B4-BE49-F238E27FC236}">
                <a16:creationId xmlns:a16="http://schemas.microsoft.com/office/drawing/2014/main" id="{62C0D272-1C6C-4BDB-8512-DB2D126D9E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7751" y="4407012"/>
            <a:ext cx="2640566" cy="456895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 w="1270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pPr lvl="0" algn="ctr"/>
            <a:r>
              <a:rPr lang="fr-FR" sz="105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Possibilité de Prise en Charge à l’Officine</a:t>
            </a:r>
          </a:p>
        </p:txBody>
      </p:sp>
      <p:cxnSp>
        <p:nvCxnSpPr>
          <p:cNvPr id="148" name="Connecteur : en angle 8">
            <a:extLst>
              <a:ext uri="{FF2B5EF4-FFF2-40B4-BE49-F238E27FC236}">
                <a16:creationId xmlns:a16="http://schemas.microsoft.com/office/drawing/2014/main" id="{CFBEFAF1-5980-4455-8E72-D79452D790D1}"/>
              </a:ext>
            </a:extLst>
          </p:cNvPr>
          <p:cNvCxnSpPr>
            <a:cxnSpLocks/>
            <a:stCxn id="143" idx="3"/>
            <a:endCxn id="147" idx="1"/>
          </p:cNvCxnSpPr>
          <p:nvPr/>
        </p:nvCxnSpPr>
        <p:spPr>
          <a:xfrm flipV="1">
            <a:off x="1777357" y="4635460"/>
            <a:ext cx="250394" cy="84983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eur : en angle 8">
            <a:extLst>
              <a:ext uri="{FF2B5EF4-FFF2-40B4-BE49-F238E27FC236}">
                <a16:creationId xmlns:a16="http://schemas.microsoft.com/office/drawing/2014/main" id="{2682991F-82CC-477E-8CDB-35A8B8422673}"/>
              </a:ext>
            </a:extLst>
          </p:cNvPr>
          <p:cNvCxnSpPr>
            <a:cxnSpLocks/>
            <a:stCxn id="143" idx="3"/>
            <a:endCxn id="145" idx="1"/>
          </p:cNvCxnSpPr>
          <p:nvPr/>
        </p:nvCxnSpPr>
        <p:spPr>
          <a:xfrm>
            <a:off x="1777357" y="5485297"/>
            <a:ext cx="250393" cy="94611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 Box 122">
            <a:extLst>
              <a:ext uri="{FF2B5EF4-FFF2-40B4-BE49-F238E27FC236}">
                <a16:creationId xmlns:a16="http://schemas.microsoft.com/office/drawing/2014/main" id="{2D44698A-A42C-44F5-AD21-8E90B5044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65" y="4408616"/>
            <a:ext cx="2448861" cy="456894"/>
          </a:xfrm>
          <a:prstGeom prst="roundRect">
            <a:avLst>
              <a:gd name="adj" fmla="val 0"/>
            </a:avLst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ctr">
              <a:defRPr sz="11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Soins Elémentaires</a:t>
            </a:r>
          </a:p>
          <a:p>
            <a:r>
              <a:rPr lang="fr-FR" sz="9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(nettoyage, désinfection, protection…)</a:t>
            </a:r>
          </a:p>
        </p:txBody>
      </p:sp>
      <p:cxnSp>
        <p:nvCxnSpPr>
          <p:cNvPr id="151" name="Connecteur : en angle 8">
            <a:extLst>
              <a:ext uri="{FF2B5EF4-FFF2-40B4-BE49-F238E27FC236}">
                <a16:creationId xmlns:a16="http://schemas.microsoft.com/office/drawing/2014/main" id="{00D5541D-B011-4260-B01F-7C9150584226}"/>
              </a:ext>
            </a:extLst>
          </p:cNvPr>
          <p:cNvCxnSpPr>
            <a:cxnSpLocks/>
            <a:stCxn id="143" idx="3"/>
            <a:endCxn id="146" idx="1"/>
          </p:cNvCxnSpPr>
          <p:nvPr/>
        </p:nvCxnSpPr>
        <p:spPr>
          <a:xfrm flipV="1">
            <a:off x="1777357" y="5473740"/>
            <a:ext cx="250394" cy="1155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 Box 122">
            <a:extLst>
              <a:ext uri="{FF2B5EF4-FFF2-40B4-BE49-F238E27FC236}">
                <a16:creationId xmlns:a16="http://schemas.microsoft.com/office/drawing/2014/main" id="{FA2E648D-B5BC-4296-8B5E-D03FF5283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5463" y="6210566"/>
            <a:ext cx="1308878" cy="456720"/>
          </a:xfrm>
          <a:prstGeom prst="roundRect">
            <a:avLst>
              <a:gd name="adj" fmla="val 0"/>
            </a:avLst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ctr">
              <a:defRPr sz="11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Gestes &amp; Soins d’Urgences</a:t>
            </a:r>
          </a:p>
        </p:txBody>
      </p:sp>
      <p:cxnSp>
        <p:nvCxnSpPr>
          <p:cNvPr id="153" name="Connecteur droit avec flèche 152">
            <a:extLst>
              <a:ext uri="{FF2B5EF4-FFF2-40B4-BE49-F238E27FC236}">
                <a16:creationId xmlns:a16="http://schemas.microsoft.com/office/drawing/2014/main" id="{AB4D999A-3921-4018-903B-8FA28461B5D1}"/>
              </a:ext>
            </a:extLst>
          </p:cNvPr>
          <p:cNvCxnSpPr>
            <a:cxnSpLocks/>
            <a:stCxn id="147" idx="3"/>
            <a:endCxn id="150" idx="1"/>
          </p:cNvCxnSpPr>
          <p:nvPr/>
        </p:nvCxnSpPr>
        <p:spPr>
          <a:xfrm>
            <a:off x="4668317" y="4635460"/>
            <a:ext cx="500648" cy="16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eur droit avec flèche 153">
            <a:extLst>
              <a:ext uri="{FF2B5EF4-FFF2-40B4-BE49-F238E27FC236}">
                <a16:creationId xmlns:a16="http://schemas.microsoft.com/office/drawing/2014/main" id="{ABEEB08E-BC0C-4634-B6FE-680C27F0A226}"/>
              </a:ext>
            </a:extLst>
          </p:cNvPr>
          <p:cNvCxnSpPr>
            <a:cxnSpLocks/>
            <a:stCxn id="145" idx="3"/>
            <a:endCxn id="164" idx="1"/>
          </p:cNvCxnSpPr>
          <p:nvPr/>
        </p:nvCxnSpPr>
        <p:spPr>
          <a:xfrm>
            <a:off x="3614103" y="6431415"/>
            <a:ext cx="363883" cy="17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Text Box 122">
            <a:extLst>
              <a:ext uri="{FF2B5EF4-FFF2-40B4-BE49-F238E27FC236}">
                <a16:creationId xmlns:a16="http://schemas.microsoft.com/office/drawing/2014/main" id="{7DC0B50A-6D5F-4FF7-AE52-36438FDCB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7986" y="5518262"/>
            <a:ext cx="2162762" cy="416425"/>
          </a:xfrm>
          <a:prstGeom prst="roundRect">
            <a:avLst>
              <a:gd name="adj" fmla="val 0"/>
            </a:avLst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ctr">
              <a:defRPr sz="11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Soins Elémentaires</a:t>
            </a:r>
          </a:p>
          <a:p>
            <a:r>
              <a:rPr lang="fr-FR" sz="9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(nettoyage, désinfection, protection…)</a:t>
            </a:r>
          </a:p>
        </p:txBody>
      </p:sp>
      <p:cxnSp>
        <p:nvCxnSpPr>
          <p:cNvPr id="156" name="Connecteur : en angle 8">
            <a:extLst>
              <a:ext uri="{FF2B5EF4-FFF2-40B4-BE49-F238E27FC236}">
                <a16:creationId xmlns:a16="http://schemas.microsoft.com/office/drawing/2014/main" id="{B290EDD1-A54D-457D-B66E-B8BD5DADB297}"/>
              </a:ext>
            </a:extLst>
          </p:cNvPr>
          <p:cNvCxnSpPr>
            <a:cxnSpLocks/>
            <a:endCxn id="155" idx="1"/>
          </p:cNvCxnSpPr>
          <p:nvPr/>
        </p:nvCxnSpPr>
        <p:spPr>
          <a:xfrm>
            <a:off x="3605816" y="5388948"/>
            <a:ext cx="372170" cy="33752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 Box 122">
            <a:extLst>
              <a:ext uri="{FF2B5EF4-FFF2-40B4-BE49-F238E27FC236}">
                <a16:creationId xmlns:a16="http://schemas.microsoft.com/office/drawing/2014/main" id="{CA1AA23B-1F9C-40C9-9436-912063D81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9696" y="5176222"/>
            <a:ext cx="2199190" cy="416425"/>
          </a:xfrm>
          <a:prstGeom prst="roundRect">
            <a:avLst>
              <a:gd name="adj" fmla="val 0"/>
            </a:avLst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ctr">
              <a:defRPr sz="11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Orientation vers le professionnel de santé compétent</a:t>
            </a:r>
            <a:endParaRPr lang="fr-FR" sz="500" b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Text Box 122">
            <a:extLst>
              <a:ext uri="{FF2B5EF4-FFF2-40B4-BE49-F238E27FC236}">
                <a16:creationId xmlns:a16="http://schemas.microsoft.com/office/drawing/2014/main" id="{5390D59B-119D-4126-A9DA-90C6A924C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599" y="4404683"/>
            <a:ext cx="1620023" cy="459224"/>
          </a:xfrm>
          <a:prstGeom prst="roundRect">
            <a:avLst>
              <a:gd name="adj" fmla="val 0"/>
            </a:avLst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ctr">
              <a:defRPr sz="11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Enregistrement</a:t>
            </a:r>
          </a:p>
          <a:p>
            <a:r>
              <a:rPr lang="fr-FR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(traçabilité)</a:t>
            </a:r>
            <a:endParaRPr lang="fr-FR" sz="500" b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9" name="Connecteur : en angle 8">
            <a:extLst>
              <a:ext uri="{FF2B5EF4-FFF2-40B4-BE49-F238E27FC236}">
                <a16:creationId xmlns:a16="http://schemas.microsoft.com/office/drawing/2014/main" id="{88AF7606-8FE3-422C-A7A2-24A3F5EEA25B}"/>
              </a:ext>
            </a:extLst>
          </p:cNvPr>
          <p:cNvCxnSpPr>
            <a:cxnSpLocks/>
            <a:stCxn id="157" idx="3"/>
            <a:endCxn id="158" idx="2"/>
          </p:cNvCxnSpPr>
          <p:nvPr/>
        </p:nvCxnSpPr>
        <p:spPr>
          <a:xfrm flipV="1">
            <a:off x="8738886" y="4863907"/>
            <a:ext cx="300725" cy="52052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eur droit avec flèche 159">
            <a:extLst>
              <a:ext uri="{FF2B5EF4-FFF2-40B4-BE49-F238E27FC236}">
                <a16:creationId xmlns:a16="http://schemas.microsoft.com/office/drawing/2014/main" id="{D6836608-8741-4576-B64E-0F4DE10FA234}"/>
              </a:ext>
            </a:extLst>
          </p:cNvPr>
          <p:cNvCxnSpPr>
            <a:cxnSpLocks/>
            <a:stCxn id="150" idx="3"/>
            <a:endCxn id="158" idx="1"/>
          </p:cNvCxnSpPr>
          <p:nvPr/>
        </p:nvCxnSpPr>
        <p:spPr>
          <a:xfrm flipV="1">
            <a:off x="7617826" y="4634295"/>
            <a:ext cx="611773" cy="27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 Box 122">
            <a:extLst>
              <a:ext uri="{FF2B5EF4-FFF2-40B4-BE49-F238E27FC236}">
                <a16:creationId xmlns:a16="http://schemas.microsoft.com/office/drawing/2014/main" id="{603AECDE-1FFA-4306-A638-FC7FC59D0D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2610" y="5971687"/>
            <a:ext cx="2107012" cy="340496"/>
          </a:xfrm>
          <a:prstGeom prst="roundRect">
            <a:avLst>
              <a:gd name="adj" fmla="val 0"/>
            </a:avLst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ctr">
              <a:defRPr sz="11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1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Enregistrement </a:t>
            </a:r>
            <a:r>
              <a:rPr lang="fr-FR" sz="1000" b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000" b="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traçabilité)</a:t>
            </a:r>
            <a:endParaRPr lang="fr-FR" sz="500" b="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2" name="Connecteur droit avec flèche 161">
            <a:extLst>
              <a:ext uri="{FF2B5EF4-FFF2-40B4-BE49-F238E27FC236}">
                <a16:creationId xmlns:a16="http://schemas.microsoft.com/office/drawing/2014/main" id="{173D7409-BC5F-488A-976D-2AFB9D048ADF}"/>
              </a:ext>
            </a:extLst>
          </p:cNvPr>
          <p:cNvCxnSpPr>
            <a:cxnSpLocks/>
            <a:endCxn id="157" idx="1"/>
          </p:cNvCxnSpPr>
          <p:nvPr/>
        </p:nvCxnSpPr>
        <p:spPr>
          <a:xfrm>
            <a:off x="3614103" y="5384435"/>
            <a:ext cx="292559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 Box 122">
            <a:extLst>
              <a:ext uri="{FF2B5EF4-FFF2-40B4-BE49-F238E27FC236}">
                <a16:creationId xmlns:a16="http://schemas.microsoft.com/office/drawing/2014/main" id="{B028E30F-7376-4D2C-993B-3807F4751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7986" y="6247004"/>
            <a:ext cx="1189343" cy="372241"/>
          </a:xfrm>
          <a:prstGeom prst="roundRect">
            <a:avLst>
              <a:gd name="adj" fmla="val 0"/>
            </a:avLst>
          </a:prstGeom>
          <a:noFill/>
          <a:ln w="9525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fr-FR"/>
            </a:defPPr>
            <a:lvl1pPr algn="ctr">
              <a:defRPr sz="1100" b="1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>
              <a:defRPr>
                <a:solidFill>
                  <a:schemeClr val="tx1"/>
                </a:solidFill>
                <a:latin typeface="Arial" charset="0"/>
              </a:defRPr>
            </a:lvl6pPr>
            <a:lvl7pPr>
              <a:defRPr>
                <a:solidFill>
                  <a:schemeClr val="tx1"/>
                </a:solidFill>
                <a:latin typeface="Arial" charset="0"/>
              </a:defRPr>
            </a:lvl7pPr>
            <a:lvl8pPr>
              <a:defRPr>
                <a:solidFill>
                  <a:schemeClr val="tx1"/>
                </a:solidFill>
                <a:latin typeface="Arial" charset="0"/>
              </a:defRPr>
            </a:lvl8pPr>
            <a:lvl9pPr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Appeler le SAMU</a:t>
            </a:r>
          </a:p>
        </p:txBody>
      </p:sp>
      <p:cxnSp>
        <p:nvCxnSpPr>
          <p:cNvPr id="165" name="Connecteur droit avec flèche 164">
            <a:extLst>
              <a:ext uri="{FF2B5EF4-FFF2-40B4-BE49-F238E27FC236}">
                <a16:creationId xmlns:a16="http://schemas.microsoft.com/office/drawing/2014/main" id="{C655826A-9DD2-4329-A37E-FF9B08A352EC}"/>
              </a:ext>
            </a:extLst>
          </p:cNvPr>
          <p:cNvCxnSpPr>
            <a:stCxn id="164" idx="3"/>
            <a:endCxn id="152" idx="1"/>
          </p:cNvCxnSpPr>
          <p:nvPr/>
        </p:nvCxnSpPr>
        <p:spPr>
          <a:xfrm>
            <a:off x="5167329" y="6433125"/>
            <a:ext cx="438134" cy="5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Connecteur : en angle 46">
            <a:extLst>
              <a:ext uri="{FF2B5EF4-FFF2-40B4-BE49-F238E27FC236}">
                <a16:creationId xmlns:a16="http://schemas.microsoft.com/office/drawing/2014/main" id="{059E8120-242C-4874-BEA7-776049FE984F}"/>
              </a:ext>
            </a:extLst>
          </p:cNvPr>
          <p:cNvCxnSpPr>
            <a:stCxn id="152" idx="3"/>
            <a:endCxn id="144" idx="1"/>
          </p:cNvCxnSpPr>
          <p:nvPr/>
        </p:nvCxnSpPr>
        <p:spPr>
          <a:xfrm>
            <a:off x="6914341" y="6438926"/>
            <a:ext cx="828269" cy="18031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Connecteur : en angle 48">
            <a:extLst>
              <a:ext uri="{FF2B5EF4-FFF2-40B4-BE49-F238E27FC236}">
                <a16:creationId xmlns:a16="http://schemas.microsoft.com/office/drawing/2014/main" id="{6080A807-15A0-4EAE-872E-351BFBC6A8E8}"/>
              </a:ext>
            </a:extLst>
          </p:cNvPr>
          <p:cNvCxnSpPr>
            <a:stCxn id="152" idx="3"/>
            <a:endCxn id="161" idx="1"/>
          </p:cNvCxnSpPr>
          <p:nvPr/>
        </p:nvCxnSpPr>
        <p:spPr>
          <a:xfrm flipV="1">
            <a:off x="6914341" y="6141935"/>
            <a:ext cx="828269" cy="29699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Connecteur droit 181"/>
          <p:cNvCxnSpPr/>
          <p:nvPr/>
        </p:nvCxnSpPr>
        <p:spPr>
          <a:xfrm>
            <a:off x="5776183" y="5384434"/>
            <a:ext cx="0" cy="1338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4206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905</TotalTime>
  <Words>287</Words>
  <Application>Microsoft Office PowerPoint</Application>
  <PresentationFormat>Personnalisé</PresentationFormat>
  <Paragraphs>51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Arial</vt:lpstr>
      <vt:lpstr>Azo Sans</vt:lpstr>
      <vt:lpstr>Azo Sans Light</vt:lpstr>
      <vt:lpstr>Courier New</vt:lpstr>
      <vt:lpstr>Thème Office</vt:lpstr>
      <vt:lpstr>enregistrement</vt:lpstr>
      <vt:lpstr>enregistrement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enregistrement</dc:title>
  <dc:creator>Sébastien QUESSON</dc:creator>
  <cp:lastModifiedBy>Cécile LUGAND</cp:lastModifiedBy>
  <cp:revision>140</cp:revision>
  <dcterms:created xsi:type="dcterms:W3CDTF">2025-12-16T10:16:15Z</dcterms:created>
  <dcterms:modified xsi:type="dcterms:W3CDTF">2026-04-07T09:11:28Z</dcterms:modified>
</cp:coreProperties>
</file>