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4"/>
  </p:notesMasterIdLst>
  <p:sldIdLst>
    <p:sldId id="257" r:id="rId2"/>
    <p:sldId id="258" r:id="rId3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8BA4"/>
    <a:srgbClr val="595959"/>
    <a:srgbClr val="455F51"/>
    <a:srgbClr val="2C6672"/>
    <a:srgbClr val="4AB5C4"/>
    <a:srgbClr val="9BBA28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16" autoAdjust="0"/>
    <p:restoredTop sz="94660"/>
  </p:normalViewPr>
  <p:slideViewPr>
    <p:cSldViewPr snapToGrid="0">
      <p:cViewPr>
        <p:scale>
          <a:sx n="140" d="100"/>
          <a:sy n="140" d="100"/>
        </p:scale>
        <p:origin x="2216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811" y="45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7D3CD-F430-44A6-86A4-3B623AFF0A78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67B43-7F57-412C-B436-8CCBCB3770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6939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067B43-7F57-412C-B436-8CCBCB3770F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3030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2577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2799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46756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AEC9FF4-D7A3-FA41-8EF8-39288CEF8147}"/>
              </a:ext>
            </a:extLst>
          </p:cNvPr>
          <p:cNvSpPr/>
          <p:nvPr userDrawn="1"/>
        </p:nvSpPr>
        <p:spPr>
          <a:xfrm>
            <a:off x="1" y="6328611"/>
            <a:ext cx="9906000" cy="52938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86B61B5E-7159-AF47-A9DD-8A54FD411ED8}"/>
              </a:ext>
            </a:extLst>
          </p:cNvPr>
          <p:cNvSpPr/>
          <p:nvPr userDrawn="1"/>
        </p:nvSpPr>
        <p:spPr>
          <a:xfrm>
            <a:off x="6926505" y="6191784"/>
            <a:ext cx="2771905" cy="30141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200" dirty="0">
                <a:solidFill>
                  <a:srgbClr val="595959"/>
                </a:solidFill>
                <a:latin typeface="Helvetica Light" panose="020B0403020202020204" pitchFamily="34" charset="0"/>
              </a:rPr>
              <a:t>Pharmacie :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E553E3-80F5-A64C-80E6-6CC525FA7FF5}"/>
              </a:ext>
            </a:extLst>
          </p:cNvPr>
          <p:cNvSpPr/>
          <p:nvPr userDrawn="1"/>
        </p:nvSpPr>
        <p:spPr>
          <a:xfrm>
            <a:off x="0" y="2"/>
            <a:ext cx="9906000" cy="80308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BEF5577-0C26-EF4E-A9C5-EEA884191FF4}"/>
              </a:ext>
            </a:extLst>
          </p:cNvPr>
          <p:cNvSpPr txBox="1"/>
          <p:nvPr userDrawn="1"/>
        </p:nvSpPr>
        <p:spPr>
          <a:xfrm>
            <a:off x="4566077" y="194374"/>
            <a:ext cx="5339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44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ENREGISTREMENT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B24B5D-9DFA-0D4D-953A-9A55B1BBE32E}"/>
              </a:ext>
            </a:extLst>
          </p:cNvPr>
          <p:cNvSpPr/>
          <p:nvPr userDrawn="1"/>
        </p:nvSpPr>
        <p:spPr>
          <a:xfrm>
            <a:off x="0" y="803082"/>
            <a:ext cx="9906000" cy="397565"/>
          </a:xfrm>
          <a:prstGeom prst="rect">
            <a:avLst/>
          </a:prstGeom>
          <a:solidFill>
            <a:srgbClr val="25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98215A22-5D70-4E4D-898E-0E5A4C91EFD9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118376" y="847554"/>
            <a:ext cx="6636853" cy="341632"/>
          </a:xfrm>
          <a:noFill/>
        </p:spPr>
        <p:txBody>
          <a:bodyPr wrap="square" rtlCol="0">
            <a:spAutoFit/>
          </a:bodyPr>
          <a:lstStyle>
            <a:lvl1pPr>
              <a:defRPr lang="fr-FR" sz="18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marL="0" lvl="0" algn="r" defTabSz="457200"/>
            <a:r>
              <a:rPr lang="fr-FR" dirty="0"/>
              <a:t>Modifiez le style du titre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BF27ECEA-6B49-7A42-BD04-5EDD1A67E6A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053" b="6984"/>
          <a:stretch/>
        </p:blipFill>
        <p:spPr>
          <a:xfrm>
            <a:off x="111758" y="13239"/>
            <a:ext cx="951058" cy="803082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A51C27FA-0C32-4142-A86F-718706F5DC1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5320" y="86643"/>
            <a:ext cx="654747" cy="605735"/>
          </a:xfrm>
          <a:prstGeom prst="rect">
            <a:avLst/>
          </a:prstGeom>
        </p:spPr>
      </p:pic>
      <p:sp>
        <p:nvSpPr>
          <p:cNvPr id="15" name="Flèche : pentagone 16">
            <a:extLst>
              <a:ext uri="{FF2B5EF4-FFF2-40B4-BE49-F238E27FC236}">
                <a16:creationId xmlns:a16="http://schemas.microsoft.com/office/drawing/2014/main" id="{57589E93-275B-A048-A69B-4EB061293E15}"/>
              </a:ext>
            </a:extLst>
          </p:cNvPr>
          <p:cNvSpPr/>
          <p:nvPr userDrawn="1"/>
        </p:nvSpPr>
        <p:spPr>
          <a:xfrm>
            <a:off x="0" y="6038458"/>
            <a:ext cx="732118" cy="580305"/>
          </a:xfrm>
          <a:prstGeom prst="homePlate">
            <a:avLst>
              <a:gd name="adj" fmla="val 31723"/>
            </a:avLst>
          </a:prstGeom>
          <a:solidFill>
            <a:srgbClr val="25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C636F24-CB79-3C46-B5A2-88C55695DA52}"/>
              </a:ext>
            </a:extLst>
          </p:cNvPr>
          <p:cNvSpPr/>
          <p:nvPr userDrawn="1"/>
        </p:nvSpPr>
        <p:spPr>
          <a:xfrm>
            <a:off x="677313" y="6282408"/>
            <a:ext cx="23096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Moyens Nécessaires au Fonctionnement de l’Officine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1CE77E8-AAA0-C94D-8CA8-1C61DE5E8E00}"/>
              </a:ext>
            </a:extLst>
          </p:cNvPr>
          <p:cNvSpPr/>
          <p:nvPr userDrawn="1"/>
        </p:nvSpPr>
        <p:spPr>
          <a:xfrm>
            <a:off x="677313" y="6616935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Version 2.01 – Novembre 2019</a:t>
            </a:r>
            <a:endParaRPr lang="fr-FR" sz="900" dirty="0">
              <a:solidFill>
                <a:schemeClr val="bg1"/>
              </a:solidFill>
            </a:endParaRPr>
          </a:p>
        </p:txBody>
      </p:sp>
      <p:pic>
        <p:nvPicPr>
          <p:cNvPr id="18" name="Image 17" descr="Une image contenant dessin&#10;&#10;Description générée automatiquement">
            <a:extLst>
              <a:ext uri="{FF2B5EF4-FFF2-40B4-BE49-F238E27FC236}">
                <a16:creationId xmlns:a16="http://schemas.microsoft.com/office/drawing/2014/main" id="{668DF7E7-0D7A-CE4D-84D2-9D768F0D4AE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22" y="6105370"/>
            <a:ext cx="359277" cy="46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096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EDDC7A37-1908-47BC-A500-55F3D0861FF1}"/>
              </a:ext>
            </a:extLst>
          </p:cNvPr>
          <p:cNvSpPr txBox="1"/>
          <p:nvPr userDrawn="1"/>
        </p:nvSpPr>
        <p:spPr>
          <a:xfrm>
            <a:off x="2430878" y="135385"/>
            <a:ext cx="7475123" cy="10702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6355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ENREGISTREMENT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8E7F17DA-F1BB-4FD8-8862-29C29981F4E7}"/>
              </a:ext>
            </a:extLst>
          </p:cNvPr>
          <p:cNvSpPr txBox="1"/>
          <p:nvPr userDrawn="1"/>
        </p:nvSpPr>
        <p:spPr>
          <a:xfrm>
            <a:off x="171522" y="1334011"/>
            <a:ext cx="34666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258BA4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L’enregistrement : principes</a:t>
            </a:r>
          </a:p>
        </p:txBody>
      </p: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008435ED-2DC8-479C-BF2D-AA20163AD38B}"/>
              </a:ext>
            </a:extLst>
          </p:cNvPr>
          <p:cNvCxnSpPr>
            <a:cxnSpLocks/>
          </p:cNvCxnSpPr>
          <p:nvPr userDrawn="1"/>
        </p:nvCxnSpPr>
        <p:spPr>
          <a:xfrm flipV="1">
            <a:off x="111758" y="1718304"/>
            <a:ext cx="3884265" cy="2868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C6379F7F-3C65-4A6B-ACA6-0A13D579B0AC}"/>
              </a:ext>
            </a:extLst>
          </p:cNvPr>
          <p:cNvSpPr txBox="1"/>
          <p:nvPr userDrawn="1"/>
        </p:nvSpPr>
        <p:spPr>
          <a:xfrm>
            <a:off x="4205018" y="1326504"/>
            <a:ext cx="42083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258BA4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Commentaires pour un bon usage</a:t>
            </a:r>
          </a:p>
        </p:txBody>
      </p:sp>
      <p:sp>
        <p:nvSpPr>
          <p:cNvPr id="25" name="Espace réservé du texte 3">
            <a:extLst>
              <a:ext uri="{FF2B5EF4-FFF2-40B4-BE49-F238E27FC236}">
                <a16:creationId xmlns:a16="http://schemas.microsoft.com/office/drawing/2014/main" id="{AB11144D-E44B-458C-90B0-43A3F21BF32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71985" y="1863441"/>
            <a:ext cx="5522257" cy="4014910"/>
          </a:xfrm>
          <a:noFill/>
        </p:spPr>
        <p:txBody>
          <a:bodyPr wrap="square" rtlCol="0">
            <a:noAutofit/>
          </a:bodyPr>
          <a:lstStyle>
            <a:lvl1pPr marL="0" indent="0">
              <a:buNone/>
              <a:defRPr lang="fr-FR" sz="110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defRPr>
            </a:lvl1pPr>
            <a:lvl2pPr>
              <a:defRPr lang="fr-FR" smtClean="0">
                <a:solidFill>
                  <a:schemeClr val="tx1"/>
                </a:solidFill>
              </a:defRPr>
            </a:lvl2pPr>
            <a:lvl3pPr>
              <a:defRPr lang="fr-FR" sz="2600" smtClean="0">
                <a:solidFill>
                  <a:schemeClr val="tx1"/>
                </a:solidFill>
              </a:defRPr>
            </a:lvl3pPr>
            <a:lvl4pPr>
              <a:defRPr lang="fr-FR" sz="2600" smtClean="0">
                <a:solidFill>
                  <a:schemeClr val="tx1"/>
                </a:solidFill>
              </a:defRPr>
            </a:lvl4pPr>
            <a:lvl5pPr>
              <a:defRPr lang="fr-FR" sz="2600">
                <a:solidFill>
                  <a:schemeClr val="tx1"/>
                </a:solidFill>
              </a:defRPr>
            </a:lvl5pPr>
          </a:lstStyle>
          <a:p>
            <a:pPr lvl="0" defTabSz="660380"/>
            <a:r>
              <a:rPr lang="fr-FR" dirty="0"/>
              <a:t>Cliquez pour modifier les styles du texte du masque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28494D1-707C-4783-BB3A-C47428F26EAC}"/>
              </a:ext>
            </a:extLst>
          </p:cNvPr>
          <p:cNvSpPr/>
          <p:nvPr userDrawn="1"/>
        </p:nvSpPr>
        <p:spPr>
          <a:xfrm>
            <a:off x="1" y="6328611"/>
            <a:ext cx="9906000" cy="52938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 : coins arrondis 33">
            <a:extLst>
              <a:ext uri="{FF2B5EF4-FFF2-40B4-BE49-F238E27FC236}">
                <a16:creationId xmlns:a16="http://schemas.microsoft.com/office/drawing/2014/main" id="{73D73C58-2451-4244-A7BF-53D8C7CA315D}"/>
              </a:ext>
            </a:extLst>
          </p:cNvPr>
          <p:cNvSpPr/>
          <p:nvPr userDrawn="1"/>
        </p:nvSpPr>
        <p:spPr>
          <a:xfrm>
            <a:off x="6926505" y="6191784"/>
            <a:ext cx="2771905" cy="30141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200" dirty="0">
                <a:solidFill>
                  <a:srgbClr val="595959"/>
                </a:solidFill>
                <a:latin typeface="Helvetica Light" panose="020B0403020202020204" pitchFamily="34" charset="0"/>
              </a:rPr>
              <a:t>Pharmacie :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1A65D41-4203-4EC5-9955-0808A855AC88}"/>
              </a:ext>
            </a:extLst>
          </p:cNvPr>
          <p:cNvSpPr/>
          <p:nvPr userDrawn="1"/>
        </p:nvSpPr>
        <p:spPr>
          <a:xfrm>
            <a:off x="0" y="2"/>
            <a:ext cx="9906000" cy="80308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4D4E733-971A-4459-BF74-F0A6D9ED2785}"/>
              </a:ext>
            </a:extLst>
          </p:cNvPr>
          <p:cNvSpPr/>
          <p:nvPr userDrawn="1"/>
        </p:nvSpPr>
        <p:spPr>
          <a:xfrm>
            <a:off x="0" y="803082"/>
            <a:ext cx="9906000" cy="397565"/>
          </a:xfrm>
          <a:prstGeom prst="rect">
            <a:avLst/>
          </a:prstGeom>
          <a:solidFill>
            <a:srgbClr val="25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9" name="Image 38">
            <a:extLst>
              <a:ext uri="{FF2B5EF4-FFF2-40B4-BE49-F238E27FC236}">
                <a16:creationId xmlns:a16="http://schemas.microsoft.com/office/drawing/2014/main" id="{B086A1E7-2617-4E05-9A8B-85F7034EA3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053" b="6984"/>
          <a:stretch/>
        </p:blipFill>
        <p:spPr>
          <a:xfrm>
            <a:off x="111758" y="13239"/>
            <a:ext cx="951058" cy="803082"/>
          </a:xfrm>
          <a:prstGeom prst="rect">
            <a:avLst/>
          </a:prstGeom>
        </p:spPr>
      </p:pic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id="{A065291F-6531-4AE5-A69C-F3E64098A0A6}"/>
              </a:ext>
            </a:extLst>
          </p:cNvPr>
          <p:cNvCxnSpPr>
            <a:cxnSpLocks/>
          </p:cNvCxnSpPr>
          <p:nvPr userDrawn="1"/>
        </p:nvCxnSpPr>
        <p:spPr>
          <a:xfrm>
            <a:off x="4205018" y="1718304"/>
            <a:ext cx="5589224" cy="956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>
            <a:extLst>
              <a:ext uri="{FF2B5EF4-FFF2-40B4-BE49-F238E27FC236}">
                <a16:creationId xmlns:a16="http://schemas.microsoft.com/office/drawing/2014/main" id="{DB2BC31B-535D-4F41-8A14-79D214ACCE01}"/>
              </a:ext>
            </a:extLst>
          </p:cNvPr>
          <p:cNvSpPr txBox="1"/>
          <p:nvPr userDrawn="1"/>
        </p:nvSpPr>
        <p:spPr>
          <a:xfrm>
            <a:off x="171523" y="1850336"/>
            <a:ext cx="3844666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Dans un système qualité la traçabilité est une des composantes clefs pour garantir une surveillance des pratiques et permettre l’amélioration continue.</a:t>
            </a:r>
          </a:p>
          <a:p>
            <a:pPr>
              <a:defRPr/>
            </a:pPr>
            <a:endParaRPr lang="fr-FR" sz="1100" dirty="0">
              <a:solidFill>
                <a:prstClr val="black">
                  <a:lumMod val="85000"/>
                  <a:lumOff val="15000"/>
                </a:prstClr>
              </a:solidFill>
              <a:latin typeface="Helvetica Light"/>
            </a:endParaRPr>
          </a:p>
          <a:p>
            <a:r>
              <a:rPr lang="fr-FR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L’enregistrement est un document qui permet de conserver des données en lien avec les activités. Les données renseignées peuvent avoir plusieurs fonctions :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Permettre le suivi dans le temps d’éléments essentiels au bon fonctionnement de l’officine,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Vérifier la réalisation effective de certaines tâches,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Permettre le relevé des incidents,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Conserver un historique des activités,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Servir de preuves pour répondre à des exigences réglementaires.</a:t>
            </a:r>
          </a:p>
          <a:p>
            <a:endParaRPr lang="fr-FR" sz="1100" dirty="0">
              <a:solidFill>
                <a:prstClr val="black">
                  <a:lumMod val="85000"/>
                  <a:lumOff val="15000"/>
                </a:prstClr>
              </a:solidFill>
              <a:latin typeface="Helvetica Light"/>
            </a:endParaRPr>
          </a:p>
        </p:txBody>
      </p:sp>
      <p:sp>
        <p:nvSpPr>
          <p:cNvPr id="10" name="Titre 9">
            <a:extLst>
              <a:ext uri="{FF2B5EF4-FFF2-40B4-BE49-F238E27FC236}">
                <a16:creationId xmlns:a16="http://schemas.microsoft.com/office/drawing/2014/main" id="{9AFA2C0E-24D2-4456-B73A-8D71568227F0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1302591" y="844916"/>
            <a:ext cx="8543925" cy="341632"/>
          </a:xfrm>
          <a:noFill/>
        </p:spPr>
        <p:txBody>
          <a:bodyPr vert="horz" wrap="square" lIns="91440" tIns="45720" rIns="91440" bIns="45720" rtlCol="0" anchor="ctr">
            <a:spAutoFit/>
          </a:bodyPr>
          <a:lstStyle>
            <a:lvl1pPr>
              <a:defRPr lang="fr-FR" sz="18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marL="0" lvl="0" algn="r" defTabSz="457200"/>
            <a:r>
              <a:rPr lang="fr-FR" dirty="0"/>
              <a:t>Modifiez le style du titre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0F098369-3F8F-4BCF-972E-63BA48728348}"/>
              </a:ext>
            </a:extLst>
          </p:cNvPr>
          <p:cNvSpPr txBox="1"/>
          <p:nvPr userDrawn="1"/>
        </p:nvSpPr>
        <p:spPr>
          <a:xfrm>
            <a:off x="4566077" y="194374"/>
            <a:ext cx="5339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44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ENREGISTREMENT</a:t>
            </a:r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E3326DB5-5B08-AB41-9D5E-A5410128390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5320" y="86643"/>
            <a:ext cx="654747" cy="605735"/>
          </a:xfrm>
          <a:prstGeom prst="rect">
            <a:avLst/>
          </a:prstGeom>
        </p:spPr>
      </p:pic>
      <p:sp>
        <p:nvSpPr>
          <p:cNvPr id="26" name="Flèche : pentagone 16">
            <a:extLst>
              <a:ext uri="{FF2B5EF4-FFF2-40B4-BE49-F238E27FC236}">
                <a16:creationId xmlns:a16="http://schemas.microsoft.com/office/drawing/2014/main" id="{CB0FC69A-A06C-DC4B-B222-251C45F085E4}"/>
              </a:ext>
            </a:extLst>
          </p:cNvPr>
          <p:cNvSpPr/>
          <p:nvPr userDrawn="1"/>
        </p:nvSpPr>
        <p:spPr>
          <a:xfrm>
            <a:off x="0" y="6041195"/>
            <a:ext cx="732118" cy="580305"/>
          </a:xfrm>
          <a:prstGeom prst="homePlate">
            <a:avLst>
              <a:gd name="adj" fmla="val 31723"/>
            </a:avLst>
          </a:prstGeom>
          <a:solidFill>
            <a:srgbClr val="25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336DE56-F733-E54A-B029-5AF44410106A}"/>
              </a:ext>
            </a:extLst>
          </p:cNvPr>
          <p:cNvSpPr/>
          <p:nvPr userDrawn="1"/>
        </p:nvSpPr>
        <p:spPr>
          <a:xfrm>
            <a:off x="677313" y="6285145"/>
            <a:ext cx="23096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Moyens Nécessaires au Fonctionnement de l’Officine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4B2830C-2DD5-E748-8EAF-5C48FC3BF8DA}"/>
              </a:ext>
            </a:extLst>
          </p:cNvPr>
          <p:cNvSpPr/>
          <p:nvPr userDrawn="1"/>
        </p:nvSpPr>
        <p:spPr>
          <a:xfrm>
            <a:off x="677313" y="6619672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Version 2.01 – Novembre 2019</a:t>
            </a:r>
            <a:endParaRPr lang="fr-FR" sz="900" dirty="0">
              <a:solidFill>
                <a:schemeClr val="bg1"/>
              </a:solidFill>
            </a:endParaRPr>
          </a:p>
        </p:txBody>
      </p:sp>
      <p:pic>
        <p:nvPicPr>
          <p:cNvPr id="30" name="Image 29" descr="Une image contenant dessin&#10;&#10;Description générée automatiquement">
            <a:extLst>
              <a:ext uri="{FF2B5EF4-FFF2-40B4-BE49-F238E27FC236}">
                <a16:creationId xmlns:a16="http://schemas.microsoft.com/office/drawing/2014/main" id="{60AF5120-239A-884E-809E-020F05A800E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22" y="6108107"/>
            <a:ext cx="359277" cy="46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922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1511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3826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8445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6168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2585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8629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9688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4907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elvetica Light" panose="020B0403020202020204" pitchFamily="34" charset="0"/>
              </a:defRPr>
            </a:lvl1pPr>
          </a:lstStyle>
          <a:p>
            <a:fld id="{AFAF59C5-48D9-475B-9CF6-C1EC75048466}" type="datetimeFigureOut">
              <a:rPr lang="fr-FR" smtClean="0"/>
              <a:pPr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elvetica Light" panose="020B0403020202020204" pitchFamily="34" charset="0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 Light" panose="020B0403020202020204" pitchFamily="34" charset="0"/>
              </a:defRPr>
            </a:lvl1pPr>
          </a:lstStyle>
          <a:p>
            <a:fld id="{23F7F5F1-9E8F-4C52-9517-C7265C1B6F6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8226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Helvetica Light" panose="020B04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2">
            <a:extLst>
              <a:ext uri="{FF2B5EF4-FFF2-40B4-BE49-F238E27FC236}">
                <a16:creationId xmlns:a16="http://schemas.microsoft.com/office/drawing/2014/main" id="{116CA87B-F2A8-4050-81B8-745B149AEA7B}"/>
              </a:ext>
            </a:extLst>
          </p:cNvPr>
          <p:cNvSpPr txBox="1">
            <a:spLocks/>
          </p:cNvSpPr>
          <p:nvPr/>
        </p:nvSpPr>
        <p:spPr>
          <a:xfrm>
            <a:off x="319435" y="805950"/>
            <a:ext cx="9586565" cy="4524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1800" kern="12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algn="r"/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87CAECB-1F94-4922-B198-8AADA686B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8376" y="847554"/>
            <a:ext cx="6636853" cy="341632"/>
          </a:xfrm>
        </p:spPr>
        <p:txBody>
          <a:bodyPr/>
          <a:lstStyle/>
          <a:p>
            <a:pPr algn="r"/>
            <a:r>
              <a:rPr lang="fr-FR" dirty="0"/>
              <a:t>Gestion des incidents </a:t>
            </a:r>
            <a:r>
              <a:rPr lang="fr-FR" u="sng" dirty="0"/>
              <a:t>Divers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A8C11C50-5FA4-424A-BE3F-FF1FC8A321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380255"/>
              </p:ext>
            </p:extLst>
          </p:nvPr>
        </p:nvGraphicFramePr>
        <p:xfrm>
          <a:off x="206733" y="1447849"/>
          <a:ext cx="9420675" cy="446371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860655">
                  <a:extLst>
                    <a:ext uri="{9D8B030D-6E8A-4147-A177-3AD203B41FA5}">
                      <a16:colId xmlns:a16="http://schemas.microsoft.com/office/drawing/2014/main" val="2201205389"/>
                    </a:ext>
                  </a:extLst>
                </a:gridCol>
                <a:gridCol w="1128153">
                  <a:extLst>
                    <a:ext uri="{9D8B030D-6E8A-4147-A177-3AD203B41FA5}">
                      <a16:colId xmlns:a16="http://schemas.microsoft.com/office/drawing/2014/main" val="4281542720"/>
                    </a:ext>
                  </a:extLst>
                </a:gridCol>
                <a:gridCol w="1267721">
                  <a:extLst>
                    <a:ext uri="{9D8B030D-6E8A-4147-A177-3AD203B41FA5}">
                      <a16:colId xmlns:a16="http://schemas.microsoft.com/office/drawing/2014/main" val="3724478273"/>
                    </a:ext>
                  </a:extLst>
                </a:gridCol>
                <a:gridCol w="2710147">
                  <a:extLst>
                    <a:ext uri="{9D8B030D-6E8A-4147-A177-3AD203B41FA5}">
                      <a16:colId xmlns:a16="http://schemas.microsoft.com/office/drawing/2014/main" val="1355337309"/>
                    </a:ext>
                  </a:extLst>
                </a:gridCol>
                <a:gridCol w="2016496">
                  <a:extLst>
                    <a:ext uri="{9D8B030D-6E8A-4147-A177-3AD203B41FA5}">
                      <a16:colId xmlns:a16="http://schemas.microsoft.com/office/drawing/2014/main" val="54037141"/>
                    </a:ext>
                  </a:extLst>
                </a:gridCol>
                <a:gridCol w="1437503">
                  <a:extLst>
                    <a:ext uri="{9D8B030D-6E8A-4147-A177-3AD203B41FA5}">
                      <a16:colId xmlns:a16="http://schemas.microsoft.com/office/drawing/2014/main" val="1836025230"/>
                    </a:ext>
                  </a:extLst>
                </a:gridCol>
              </a:tblGrid>
              <a:tr h="69575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solidFill>
                            <a:schemeClr val="bg1"/>
                          </a:solidFill>
                          <a:effectLst/>
                          <a:latin typeface="Helvetica Light" panose="020B0403020202020204" pitchFamily="34" charset="0"/>
                        </a:rPr>
                        <a:t>Date</a:t>
                      </a:r>
                      <a:endParaRPr lang="fr-FR" sz="1400" b="0" i="0" u="none" strike="noStrike" dirty="0">
                        <a:solidFill>
                          <a:schemeClr val="bg1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solidFill>
                            <a:schemeClr val="bg1"/>
                          </a:solidFill>
                          <a:effectLst/>
                          <a:latin typeface="Helvetica Light" panose="020B0403020202020204" pitchFamily="34" charset="0"/>
                        </a:rPr>
                        <a:t>Déclarant</a:t>
                      </a:r>
                      <a:endParaRPr lang="fr-FR" sz="1400" b="0" i="0" u="none" strike="noStrike" dirty="0">
                        <a:solidFill>
                          <a:schemeClr val="bg1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solidFill>
                            <a:schemeClr val="bg1"/>
                          </a:solidFill>
                          <a:effectLst/>
                          <a:latin typeface="Helvetica Light" panose="020B0403020202020204" pitchFamily="34" charset="0"/>
                        </a:rPr>
                        <a:t>Origine </a:t>
                      </a:r>
                    </a:p>
                    <a:p>
                      <a:pPr algn="ctr" fontAlgn="ctr"/>
                      <a:r>
                        <a:rPr lang="fr-FR" sz="1050" u="none" strike="noStrike" dirty="0">
                          <a:solidFill>
                            <a:schemeClr val="bg1"/>
                          </a:solidFill>
                          <a:effectLst/>
                          <a:latin typeface="Helvetica Light" panose="020B0403020202020204" pitchFamily="34" charset="0"/>
                        </a:rPr>
                        <a:t>(interne, patient, fournisseur…)</a:t>
                      </a:r>
                      <a:endParaRPr lang="fr-FR" sz="1400" b="0" i="0" u="none" strike="noStrike" dirty="0">
                        <a:solidFill>
                          <a:schemeClr val="bg1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solidFill>
                            <a:schemeClr val="bg1"/>
                          </a:solidFill>
                          <a:effectLst/>
                          <a:latin typeface="Helvetica Light" panose="020B0403020202020204" pitchFamily="34" charset="0"/>
                        </a:rPr>
                        <a:t>Détails</a:t>
                      </a:r>
                      <a:endParaRPr lang="fr-FR" sz="1400" b="0" i="0" u="none" strike="noStrike" dirty="0">
                        <a:solidFill>
                          <a:schemeClr val="bg1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solidFill>
                            <a:schemeClr val="bg1"/>
                          </a:solidFill>
                          <a:effectLst/>
                          <a:latin typeface="Helvetica Light" panose="020B0403020202020204" pitchFamily="34" charset="0"/>
                        </a:rPr>
                        <a:t>Résolution </a:t>
                      </a:r>
                    </a:p>
                    <a:p>
                      <a:pPr algn="ctr" fontAlgn="ctr"/>
                      <a:r>
                        <a:rPr lang="fr-FR" sz="1050" u="none" strike="noStrike" kern="1200" dirty="0">
                          <a:solidFill>
                            <a:schemeClr val="bg1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(détail &amp; date solution apportée)</a:t>
                      </a:r>
                    </a:p>
                  </a:txBody>
                  <a:tcPr marL="2108" marR="2108" marT="21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solidFill>
                            <a:schemeClr val="bg1"/>
                          </a:solidFill>
                          <a:effectLst/>
                          <a:latin typeface="Helvetica Light" panose="020B0403020202020204" pitchFamily="34" charset="0"/>
                        </a:rPr>
                        <a:t>Edition d'une fiche d'Amélioration</a:t>
                      </a:r>
                      <a:endParaRPr lang="fr-FR" sz="1400" b="0" i="0" u="none" strike="noStrike" dirty="0">
                        <a:solidFill>
                          <a:schemeClr val="bg1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219453"/>
                  </a:ext>
                </a:extLst>
              </a:tr>
              <a:tr h="342542"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Oui  Non</a:t>
                      </a:r>
                    </a:p>
                  </a:txBody>
                  <a:tcPr marL="2108" marR="2108" marT="21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657026"/>
                  </a:ext>
                </a:extLst>
              </a:tr>
              <a:tr h="342542"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 dirty="0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Oui  Non</a:t>
                      </a:r>
                    </a:p>
                  </a:txBody>
                  <a:tcPr marL="2108" marR="2108" marT="21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7824922"/>
                  </a:ext>
                </a:extLst>
              </a:tr>
              <a:tr h="342542"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Oui  Non</a:t>
                      </a:r>
                    </a:p>
                  </a:txBody>
                  <a:tcPr marL="2108" marR="2108" marT="21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6486636"/>
                  </a:ext>
                </a:extLst>
              </a:tr>
              <a:tr h="342542"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Oui  Non</a:t>
                      </a:r>
                    </a:p>
                  </a:txBody>
                  <a:tcPr marL="2108" marR="2108" marT="21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9392908"/>
                  </a:ext>
                </a:extLst>
              </a:tr>
              <a:tr h="342542"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Oui  Non</a:t>
                      </a:r>
                    </a:p>
                  </a:txBody>
                  <a:tcPr marL="2108" marR="2108" marT="21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1383266"/>
                  </a:ext>
                </a:extLst>
              </a:tr>
              <a:tr h="342542"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Oui  Non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2108" marR="2108" marT="21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046812"/>
                  </a:ext>
                </a:extLst>
              </a:tr>
              <a:tr h="342542"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Oui  Non</a:t>
                      </a:r>
                    </a:p>
                  </a:txBody>
                  <a:tcPr marL="2108" marR="2108" marT="21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2490850"/>
                  </a:ext>
                </a:extLst>
              </a:tr>
              <a:tr h="342542"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Oui  Non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2108" marR="2108" marT="21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43019"/>
                  </a:ext>
                </a:extLst>
              </a:tr>
              <a:tr h="342542"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Oui  Non</a:t>
                      </a:r>
                    </a:p>
                  </a:txBody>
                  <a:tcPr marL="2108" marR="2108" marT="21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5521625"/>
                  </a:ext>
                </a:extLst>
              </a:tr>
              <a:tr h="342542"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Oui  Non</a:t>
                      </a:r>
                    </a:p>
                  </a:txBody>
                  <a:tcPr marL="2108" marR="2108" marT="21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2001289"/>
                  </a:ext>
                </a:extLst>
              </a:tr>
              <a:tr h="342542"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108" marR="2108" marT="21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Oui  Non</a:t>
                      </a:r>
                    </a:p>
                  </a:txBody>
                  <a:tcPr marL="2108" marR="2108" marT="21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8716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9841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3182BC45-0983-42BB-80FB-B0486D23C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435" y="805950"/>
            <a:ext cx="9586565" cy="452432"/>
          </a:xfrm>
        </p:spPr>
        <p:txBody>
          <a:bodyPr>
            <a:normAutofit/>
          </a:bodyPr>
          <a:lstStyle/>
          <a:p>
            <a:pPr algn="r"/>
            <a:r>
              <a:rPr lang="fr-FR" dirty="0"/>
              <a:t>Gestion des incidents </a:t>
            </a:r>
            <a:r>
              <a:rPr lang="fr-FR" u="sng" dirty="0"/>
              <a:t>DIVERS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91FD9CE-D050-4E72-BA51-AC7B8E02A90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71985" y="1863441"/>
            <a:ext cx="5522257" cy="4014910"/>
          </a:xfrm>
        </p:spPr>
        <p:txBody>
          <a:bodyPr/>
          <a:lstStyle/>
          <a:p>
            <a:pPr lvl="0" defTabSz="685800">
              <a:spcBef>
                <a:spcPts val="750"/>
              </a:spcBef>
            </a:pPr>
            <a:r>
              <a:rPr lang="fr-FR" sz="1600" b="1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Finalité :</a:t>
            </a:r>
          </a:p>
          <a:p>
            <a:pPr marL="171450" lvl="0" indent="-171450" defTabSz="685800">
              <a:spcBef>
                <a:spcPts val="750"/>
              </a:spcBef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Le tableau des incidents divers sert à relever tous les incidents nécessitant un suivi à l’exception des incidents de délivrance et des incidents fournisseurs.</a:t>
            </a:r>
          </a:p>
          <a:p>
            <a:pPr marL="171450" lvl="0" indent="-171450" defTabSz="685800">
              <a:spcBef>
                <a:spcPts val="750"/>
              </a:spcBef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Il sert à renseigner les retours négatifs des patients notamment suite à l’analyse des fiches "votre avis nous est précieux".</a:t>
            </a:r>
          </a:p>
          <a:p>
            <a:pPr lvl="0" defTabSz="685800">
              <a:spcBef>
                <a:spcPts val="750"/>
              </a:spcBef>
              <a:buClr>
                <a:srgbClr val="258BA4"/>
              </a:buClr>
            </a:pPr>
            <a:r>
              <a:rPr lang="fr-FR" sz="1600" b="1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Utilisation :</a:t>
            </a:r>
          </a:p>
          <a:p>
            <a:pPr marL="171450" lvl="0" indent="-171450" defTabSz="685800">
              <a:spcBef>
                <a:spcPts val="750"/>
              </a:spcBef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b="1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Déclarant : </a:t>
            </a:r>
            <a:r>
              <a:rPr lang="fr-FR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Indiquez le collaborateur qui renseigne l’incident</a:t>
            </a:r>
          </a:p>
          <a:p>
            <a:pPr marL="171450" lvl="0" indent="-171450" defTabSz="685800">
              <a:spcBef>
                <a:spcPts val="750"/>
              </a:spcBef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b="1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Origine : </a:t>
            </a:r>
            <a:r>
              <a:rPr lang="fr-FR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Indiquez s’il s’agit d’un incident repéré par un membre de l’équipe ou s’il s’agit d’un retour extérieur (une réclamation client/patient, un retour fournisseur, un contrôle…) </a:t>
            </a:r>
          </a:p>
          <a:p>
            <a:pPr marL="171450" lvl="0" indent="-171450" defTabSz="685800">
              <a:spcBef>
                <a:spcPts val="750"/>
              </a:spcBef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b="1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Détails : </a:t>
            </a:r>
            <a:r>
              <a:rPr lang="fr-FR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Indiquez les grandes lignes de l’incident (ce qui a fait défaut et éventuellement la cause)</a:t>
            </a:r>
          </a:p>
          <a:p>
            <a:pPr marL="171450" lvl="0" indent="-171450" defTabSz="685800">
              <a:spcBef>
                <a:spcPts val="750"/>
              </a:spcBef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b="1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Résolution : </a:t>
            </a:r>
            <a:r>
              <a:rPr lang="fr-FR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Indiquez la date de résolution de l’incident ainsi que les mesures correctives mises en œuvre</a:t>
            </a:r>
          </a:p>
          <a:p>
            <a:pPr marL="171450" lvl="0" indent="-171450" defTabSz="685800">
              <a:spcBef>
                <a:spcPts val="750"/>
              </a:spcBef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b="1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Edition d’une fiche d’amélioration : </a:t>
            </a:r>
            <a:r>
              <a:rPr lang="fr-FR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Si l’incident nécessite d’ouvrir une réflexion sur les pratiques au sein de l’officine il est préconisé d’ouvrir une fiche d’amélioration à l’aide de l’outil dédié. </a:t>
            </a:r>
          </a:p>
          <a:p>
            <a:pPr lvl="0" defTabSz="685800">
              <a:spcBef>
                <a:spcPts val="750"/>
              </a:spcBef>
              <a:buClr>
                <a:srgbClr val="3CADF2"/>
              </a:buClr>
            </a:pPr>
            <a:r>
              <a:rPr lang="fr-FR" sz="1600" dirty="0">
                <a:solidFill>
                  <a:srgbClr val="258BA4"/>
                </a:solidFill>
                <a:latin typeface="Helvetica Light"/>
              </a:rPr>
              <a:t>IMPORTANT : les incidents relevés doivent toujours être suivis d’une résolution</a:t>
            </a:r>
            <a:endParaRPr lang="fr-FR" dirty="0">
              <a:solidFill>
                <a:srgbClr val="258BA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0930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NOP 3">
      <a:dk1>
        <a:sysClr val="windowText" lastClr="000000"/>
      </a:dk1>
      <a:lt1>
        <a:sysClr val="window" lastClr="FFFFFF"/>
      </a:lt1>
      <a:dk2>
        <a:srgbClr val="292929"/>
      </a:dk2>
      <a:lt2>
        <a:srgbClr val="E3DED1"/>
      </a:lt2>
      <a:accent1>
        <a:srgbClr val="3CADF2"/>
      </a:accent1>
      <a:accent2>
        <a:srgbClr val="2C6672"/>
      </a:accent2>
      <a:accent3>
        <a:srgbClr val="9BBA28"/>
      </a:accent3>
      <a:accent4>
        <a:srgbClr val="029676"/>
      </a:accent4>
      <a:accent5>
        <a:srgbClr val="4AB5C4"/>
      </a:accent5>
      <a:accent6>
        <a:srgbClr val="CCCC00"/>
      </a:accent6>
      <a:hlink>
        <a:srgbClr val="6B9F25"/>
      </a:hlink>
      <a:folHlink>
        <a:srgbClr val="BA6906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691</TotalTime>
  <Words>246</Words>
  <Application>Microsoft Macintosh PowerPoint</Application>
  <PresentationFormat>Format A4 (210 x 297 mm)</PresentationFormat>
  <Paragraphs>32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Helvetica Light</vt:lpstr>
      <vt:lpstr>Helvetica Neue</vt:lpstr>
      <vt:lpstr>Wingdings</vt:lpstr>
      <vt:lpstr>Thème Office</vt:lpstr>
      <vt:lpstr>Gestion des incidents Divers</vt:lpstr>
      <vt:lpstr>Gestion des incidents DIVERS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Schellenberg Frédéric</dc:creator>
  <cp:lastModifiedBy>Conseil Caducée</cp:lastModifiedBy>
  <cp:revision>85</cp:revision>
  <cp:lastPrinted>2019-10-14T20:55:54Z</cp:lastPrinted>
  <dcterms:created xsi:type="dcterms:W3CDTF">2019-09-09T06:31:24Z</dcterms:created>
  <dcterms:modified xsi:type="dcterms:W3CDTF">2019-12-19T08:47:01Z</dcterms:modified>
</cp:coreProperties>
</file>