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4" r:id="rId1"/>
  </p:sldMasterIdLst>
  <p:notesMasterIdLst>
    <p:notesMasterId r:id="rId4"/>
  </p:notesMasterIdLst>
  <p:sldIdLst>
    <p:sldId id="257" r:id="rId2"/>
    <p:sldId id="258" r:id="rId3"/>
  </p:sldIdLst>
  <p:sldSz cx="9906000" cy="6858000" type="A4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58BA4"/>
    <a:srgbClr val="595959"/>
    <a:srgbClr val="455F51"/>
    <a:srgbClr val="2C6672"/>
    <a:srgbClr val="4AB5C4"/>
    <a:srgbClr val="9BBA28"/>
    <a:srgbClr val="F2F2F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79" autoAdjust="0"/>
    <p:restoredTop sz="94660"/>
  </p:normalViewPr>
  <p:slideViewPr>
    <p:cSldViewPr snapToGrid="0">
      <p:cViewPr varScale="1">
        <p:scale>
          <a:sx n="156" d="100"/>
          <a:sy n="156" d="100"/>
        </p:scale>
        <p:origin x="1488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5" d="100"/>
          <a:sy n="65" d="100"/>
        </p:scale>
        <p:origin x="2811" y="45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57D3CD-F430-44A6-86A4-3B623AFF0A78}" type="datetimeFigureOut">
              <a:rPr lang="fr-FR" smtClean="0"/>
              <a:t>19/12/2019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900363" y="857250"/>
            <a:ext cx="3343275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914400" y="3300412"/>
            <a:ext cx="7315200" cy="2700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067B43-7F57-412C-B436-8CCBCB3770F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96939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2900363" y="857250"/>
            <a:ext cx="3343275" cy="2314575"/>
          </a:xfrm>
        </p:spPr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B067B43-7F57-412C-B436-8CCBCB3770F0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530308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F59C5-48D9-475B-9CF6-C1EC75048466}" type="datetimeFigureOut">
              <a:rPr lang="fr-FR" smtClean="0"/>
              <a:t>19/12/2019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7F5F1-9E8F-4C52-9517-C7265C1B6F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925775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F59C5-48D9-475B-9CF6-C1EC75048466}" type="datetimeFigureOut">
              <a:rPr lang="fr-FR" smtClean="0"/>
              <a:t>19/12/2019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7F5F1-9E8F-4C52-9517-C7265C1B6F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227996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F59C5-48D9-475B-9CF6-C1EC75048466}" type="datetimeFigureOut">
              <a:rPr lang="fr-FR" smtClean="0"/>
              <a:t>19/12/2019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7F5F1-9E8F-4C52-9517-C7265C1B6F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6467560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1AEC9FF4-D7A3-FA41-8EF8-39288CEF8147}"/>
              </a:ext>
            </a:extLst>
          </p:cNvPr>
          <p:cNvSpPr/>
          <p:nvPr userDrawn="1"/>
        </p:nvSpPr>
        <p:spPr>
          <a:xfrm>
            <a:off x="1" y="6328611"/>
            <a:ext cx="9906000" cy="529389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Rectangle : coins arrondis 5">
            <a:extLst>
              <a:ext uri="{FF2B5EF4-FFF2-40B4-BE49-F238E27FC236}">
                <a16:creationId xmlns:a16="http://schemas.microsoft.com/office/drawing/2014/main" id="{86B61B5E-7159-AF47-A9DD-8A54FD411ED8}"/>
              </a:ext>
            </a:extLst>
          </p:cNvPr>
          <p:cNvSpPr/>
          <p:nvPr userDrawn="1"/>
        </p:nvSpPr>
        <p:spPr>
          <a:xfrm>
            <a:off x="6926505" y="6191784"/>
            <a:ext cx="2771905" cy="301412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fr-FR" sz="1200" dirty="0">
                <a:solidFill>
                  <a:srgbClr val="595959"/>
                </a:solidFill>
                <a:latin typeface="Helvetica Light" panose="020B0403020202020204" pitchFamily="34" charset="0"/>
              </a:rPr>
              <a:t>Pharmacie :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EE553E3-80F5-A64C-80E6-6CC525FA7FF5}"/>
              </a:ext>
            </a:extLst>
          </p:cNvPr>
          <p:cNvSpPr/>
          <p:nvPr userDrawn="1"/>
        </p:nvSpPr>
        <p:spPr>
          <a:xfrm>
            <a:off x="0" y="2"/>
            <a:ext cx="9906000" cy="803080"/>
          </a:xfrm>
          <a:prstGeom prst="rect">
            <a:avLst/>
          </a:prstGeom>
          <a:solidFill>
            <a:srgbClr val="5959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2BEF5577-0C26-EF4E-A9C5-EEA884191FF4}"/>
              </a:ext>
            </a:extLst>
          </p:cNvPr>
          <p:cNvSpPr txBox="1"/>
          <p:nvPr userDrawn="1"/>
        </p:nvSpPr>
        <p:spPr>
          <a:xfrm>
            <a:off x="4566077" y="194374"/>
            <a:ext cx="533992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4400" cap="all" dirty="0">
                <a:solidFill>
                  <a:schemeClr val="bg1"/>
                </a:solidFill>
                <a:latin typeface="Helvetica Neue" panose="020B0604020202020204" pitchFamily="34" charset="0"/>
                <a:ea typeface="Helvetica Neue" panose="020B0604020202020204" pitchFamily="34" charset="0"/>
              </a:rPr>
              <a:t>ENREGISTREMENT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9B24B5D-9DFA-0D4D-953A-9A55B1BBE32E}"/>
              </a:ext>
            </a:extLst>
          </p:cNvPr>
          <p:cNvSpPr/>
          <p:nvPr userDrawn="1"/>
        </p:nvSpPr>
        <p:spPr>
          <a:xfrm>
            <a:off x="0" y="803082"/>
            <a:ext cx="9906000" cy="397565"/>
          </a:xfrm>
          <a:prstGeom prst="rect">
            <a:avLst/>
          </a:prstGeom>
          <a:solidFill>
            <a:srgbClr val="258BA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Titre 1">
            <a:extLst>
              <a:ext uri="{FF2B5EF4-FFF2-40B4-BE49-F238E27FC236}">
                <a16:creationId xmlns:a16="http://schemas.microsoft.com/office/drawing/2014/main" id="{98215A22-5D70-4E4D-898E-0E5A4C91EFD9}"/>
              </a:ext>
            </a:extLst>
          </p:cNvPr>
          <p:cNvSpPr>
            <a:spLocks noGrp="1"/>
          </p:cNvSpPr>
          <p:nvPr userDrawn="1">
            <p:ph type="title"/>
          </p:nvPr>
        </p:nvSpPr>
        <p:spPr>
          <a:xfrm>
            <a:off x="3118376" y="847554"/>
            <a:ext cx="6636853" cy="341632"/>
          </a:xfrm>
          <a:noFill/>
        </p:spPr>
        <p:txBody>
          <a:bodyPr wrap="square" rtlCol="0">
            <a:spAutoFit/>
          </a:bodyPr>
          <a:lstStyle>
            <a:lvl1pPr>
              <a:defRPr lang="fr-FR" sz="1800" cap="all">
                <a:solidFill>
                  <a:schemeClr val="bg1"/>
                </a:solidFill>
                <a:latin typeface="Helvetica Neue" panose="020B0604020202020204" pitchFamily="34" charset="0"/>
                <a:ea typeface="Helvetica Neue" panose="020B0604020202020204" pitchFamily="34" charset="0"/>
                <a:cs typeface="+mn-cs"/>
              </a:defRPr>
            </a:lvl1pPr>
          </a:lstStyle>
          <a:p>
            <a:pPr marL="0" lvl="0" algn="r" defTabSz="457200"/>
            <a:r>
              <a:rPr lang="fr-FR" dirty="0"/>
              <a:t>Modifiez le style du titre</a:t>
            </a:r>
          </a:p>
        </p:txBody>
      </p:sp>
      <p:pic>
        <p:nvPicPr>
          <p:cNvPr id="15" name="Image 14">
            <a:extLst>
              <a:ext uri="{FF2B5EF4-FFF2-40B4-BE49-F238E27FC236}">
                <a16:creationId xmlns:a16="http://schemas.microsoft.com/office/drawing/2014/main" id="{701B1C29-F135-884B-8D22-13A4C257998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t="9053" b="6984"/>
          <a:stretch/>
        </p:blipFill>
        <p:spPr>
          <a:xfrm>
            <a:off x="111758" y="13239"/>
            <a:ext cx="951058" cy="789843"/>
          </a:xfrm>
          <a:prstGeom prst="rect">
            <a:avLst/>
          </a:prstGeom>
        </p:spPr>
      </p:pic>
      <p:pic>
        <p:nvPicPr>
          <p:cNvPr id="16" name="Image 15">
            <a:extLst>
              <a:ext uri="{FF2B5EF4-FFF2-40B4-BE49-F238E27FC236}">
                <a16:creationId xmlns:a16="http://schemas.microsoft.com/office/drawing/2014/main" id="{DFD406A1-311A-3543-A39B-5F8E0CE95129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305320" y="86643"/>
            <a:ext cx="654747" cy="605735"/>
          </a:xfrm>
          <a:prstGeom prst="rect">
            <a:avLst/>
          </a:prstGeom>
        </p:spPr>
      </p:pic>
      <p:pic>
        <p:nvPicPr>
          <p:cNvPr id="18" name="Image 17">
            <a:extLst>
              <a:ext uri="{FF2B5EF4-FFF2-40B4-BE49-F238E27FC236}">
                <a16:creationId xmlns:a16="http://schemas.microsoft.com/office/drawing/2014/main" id="{94D062B6-6C59-154A-A46E-824D0D9DC719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305320" y="86643"/>
            <a:ext cx="654747" cy="605735"/>
          </a:xfrm>
          <a:prstGeom prst="rect">
            <a:avLst/>
          </a:prstGeom>
        </p:spPr>
      </p:pic>
      <p:sp>
        <p:nvSpPr>
          <p:cNvPr id="19" name="Flèche : pentagone 16">
            <a:extLst>
              <a:ext uri="{FF2B5EF4-FFF2-40B4-BE49-F238E27FC236}">
                <a16:creationId xmlns:a16="http://schemas.microsoft.com/office/drawing/2014/main" id="{7661E0DC-0D6D-824D-A8AB-70126FF7FD4C}"/>
              </a:ext>
            </a:extLst>
          </p:cNvPr>
          <p:cNvSpPr/>
          <p:nvPr userDrawn="1"/>
        </p:nvSpPr>
        <p:spPr>
          <a:xfrm>
            <a:off x="0" y="6038458"/>
            <a:ext cx="732118" cy="580305"/>
          </a:xfrm>
          <a:prstGeom prst="homePlate">
            <a:avLst>
              <a:gd name="adj" fmla="val 31723"/>
            </a:avLst>
          </a:prstGeom>
          <a:solidFill>
            <a:srgbClr val="258BA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E532CA84-2D0A-244D-8E37-361F77BC9596}"/>
              </a:ext>
            </a:extLst>
          </p:cNvPr>
          <p:cNvSpPr/>
          <p:nvPr userDrawn="1"/>
        </p:nvSpPr>
        <p:spPr>
          <a:xfrm>
            <a:off x="677313" y="6282408"/>
            <a:ext cx="230961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000" dirty="0">
                <a:solidFill>
                  <a:schemeClr val="bg1"/>
                </a:solidFill>
                <a:latin typeface="Helvetica Neue" panose="020B0604020202020204" pitchFamily="34" charset="0"/>
                <a:ea typeface="Helvetica Neue" panose="020B0604020202020204" pitchFamily="34" charset="0"/>
              </a:rPr>
              <a:t>Moyens Nécessaires au Fonctionnement de l’Officine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EA92166F-7388-8E4C-85DD-D3CCF57FA68A}"/>
              </a:ext>
            </a:extLst>
          </p:cNvPr>
          <p:cNvSpPr/>
          <p:nvPr userDrawn="1"/>
        </p:nvSpPr>
        <p:spPr>
          <a:xfrm>
            <a:off x="677313" y="6616935"/>
            <a:ext cx="5380548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900" dirty="0">
                <a:solidFill>
                  <a:schemeClr val="bg1"/>
                </a:solidFill>
                <a:latin typeface="Helvetica Light" panose="020B0403020202020204" pitchFamily="34" charset="0"/>
              </a:rPr>
              <a:t>Version 2.01 – Novembre 2019</a:t>
            </a:r>
            <a:endParaRPr lang="fr-FR" sz="900" dirty="0">
              <a:solidFill>
                <a:schemeClr val="bg1"/>
              </a:solidFill>
            </a:endParaRPr>
          </a:p>
        </p:txBody>
      </p:sp>
      <p:pic>
        <p:nvPicPr>
          <p:cNvPr id="22" name="Image 21" descr="Une image contenant dessin&#10;&#10;Description générée automatiquement">
            <a:extLst>
              <a:ext uri="{FF2B5EF4-FFF2-40B4-BE49-F238E27FC236}">
                <a16:creationId xmlns:a16="http://schemas.microsoft.com/office/drawing/2014/main" id="{FACA87DB-F1B7-7F46-91AB-289BBC726350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922" y="6105370"/>
            <a:ext cx="359277" cy="4693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809612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oneTexte 6">
            <a:extLst>
              <a:ext uri="{FF2B5EF4-FFF2-40B4-BE49-F238E27FC236}">
                <a16:creationId xmlns:a16="http://schemas.microsoft.com/office/drawing/2014/main" id="{EDDC7A37-1908-47BC-A500-55F3D0861FF1}"/>
              </a:ext>
            </a:extLst>
          </p:cNvPr>
          <p:cNvSpPr txBox="1"/>
          <p:nvPr userDrawn="1"/>
        </p:nvSpPr>
        <p:spPr>
          <a:xfrm>
            <a:off x="2430878" y="135385"/>
            <a:ext cx="7475123" cy="107029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6355" cap="all" dirty="0">
                <a:solidFill>
                  <a:schemeClr val="bg1"/>
                </a:solidFill>
                <a:latin typeface="Helvetica Neue" panose="020B0604020202020204" pitchFamily="34" charset="0"/>
                <a:ea typeface="Helvetica Neue" panose="020B0604020202020204" pitchFamily="34" charset="0"/>
              </a:rPr>
              <a:t>ENREGISTREMENT</a:t>
            </a:r>
          </a:p>
        </p:txBody>
      </p:sp>
      <p:sp>
        <p:nvSpPr>
          <p:cNvPr id="21" name="ZoneTexte 20">
            <a:extLst>
              <a:ext uri="{FF2B5EF4-FFF2-40B4-BE49-F238E27FC236}">
                <a16:creationId xmlns:a16="http://schemas.microsoft.com/office/drawing/2014/main" id="{8E7F17DA-F1BB-4FD8-8862-29C29981F4E7}"/>
              </a:ext>
            </a:extLst>
          </p:cNvPr>
          <p:cNvSpPr txBox="1"/>
          <p:nvPr userDrawn="1"/>
        </p:nvSpPr>
        <p:spPr>
          <a:xfrm>
            <a:off x="171522" y="1334011"/>
            <a:ext cx="346665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dirty="0">
                <a:solidFill>
                  <a:srgbClr val="258BA4"/>
                </a:solidFill>
                <a:latin typeface="Helvetica Neue" panose="020B0604020202020204" pitchFamily="34" charset="0"/>
                <a:ea typeface="Helvetica Neue" panose="020B0604020202020204" pitchFamily="34" charset="0"/>
              </a:rPr>
              <a:t>L’enregistrement : principes</a:t>
            </a:r>
          </a:p>
        </p:txBody>
      </p:sp>
      <p:cxnSp>
        <p:nvCxnSpPr>
          <p:cNvPr id="22" name="Connecteur droit 21">
            <a:extLst>
              <a:ext uri="{FF2B5EF4-FFF2-40B4-BE49-F238E27FC236}">
                <a16:creationId xmlns:a16="http://schemas.microsoft.com/office/drawing/2014/main" id="{008435ED-2DC8-479C-BF2D-AA20163AD38B}"/>
              </a:ext>
            </a:extLst>
          </p:cNvPr>
          <p:cNvCxnSpPr>
            <a:cxnSpLocks/>
          </p:cNvCxnSpPr>
          <p:nvPr userDrawn="1"/>
        </p:nvCxnSpPr>
        <p:spPr>
          <a:xfrm flipV="1">
            <a:off x="111758" y="1718304"/>
            <a:ext cx="3884265" cy="28680"/>
          </a:xfrm>
          <a:prstGeom prst="line">
            <a:avLst/>
          </a:prstGeom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ZoneTexte 22">
            <a:extLst>
              <a:ext uri="{FF2B5EF4-FFF2-40B4-BE49-F238E27FC236}">
                <a16:creationId xmlns:a16="http://schemas.microsoft.com/office/drawing/2014/main" id="{C6379F7F-3C65-4A6B-ACA6-0A13D579B0AC}"/>
              </a:ext>
            </a:extLst>
          </p:cNvPr>
          <p:cNvSpPr txBox="1"/>
          <p:nvPr userDrawn="1"/>
        </p:nvSpPr>
        <p:spPr>
          <a:xfrm>
            <a:off x="4205018" y="1326504"/>
            <a:ext cx="420839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dirty="0">
                <a:solidFill>
                  <a:srgbClr val="258BA4"/>
                </a:solidFill>
                <a:latin typeface="Helvetica Neue" panose="020B0604020202020204" pitchFamily="34" charset="0"/>
                <a:ea typeface="Helvetica Neue" panose="020B0604020202020204" pitchFamily="34" charset="0"/>
              </a:rPr>
              <a:t>Commentaires pour un bon usage</a:t>
            </a:r>
          </a:p>
        </p:txBody>
      </p:sp>
      <p:sp>
        <p:nvSpPr>
          <p:cNvPr id="25" name="Espace réservé du texte 3">
            <a:extLst>
              <a:ext uri="{FF2B5EF4-FFF2-40B4-BE49-F238E27FC236}">
                <a16:creationId xmlns:a16="http://schemas.microsoft.com/office/drawing/2014/main" id="{AB11144D-E44B-458C-90B0-43A3F21BF32A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271985" y="1863441"/>
            <a:ext cx="5522257" cy="4014910"/>
          </a:xfrm>
          <a:noFill/>
        </p:spPr>
        <p:txBody>
          <a:bodyPr wrap="square" rtlCol="0">
            <a:noAutofit/>
          </a:bodyPr>
          <a:lstStyle>
            <a:lvl1pPr marL="0" indent="0">
              <a:buNone/>
              <a:defRPr lang="fr-FR" sz="1100" smtClean="0">
                <a:solidFill>
                  <a:schemeClr val="tx1">
                    <a:lumMod val="85000"/>
                    <a:lumOff val="15000"/>
                  </a:schemeClr>
                </a:solidFill>
                <a:latin typeface="Helvetica Light" panose="020B0403020202020204" pitchFamily="34" charset="0"/>
              </a:defRPr>
            </a:lvl1pPr>
            <a:lvl2pPr>
              <a:defRPr lang="fr-FR" smtClean="0">
                <a:solidFill>
                  <a:schemeClr val="tx1"/>
                </a:solidFill>
              </a:defRPr>
            </a:lvl2pPr>
            <a:lvl3pPr>
              <a:defRPr lang="fr-FR" sz="2600" smtClean="0">
                <a:solidFill>
                  <a:schemeClr val="tx1"/>
                </a:solidFill>
              </a:defRPr>
            </a:lvl3pPr>
            <a:lvl4pPr>
              <a:defRPr lang="fr-FR" sz="2600" smtClean="0">
                <a:solidFill>
                  <a:schemeClr val="tx1"/>
                </a:solidFill>
              </a:defRPr>
            </a:lvl4pPr>
            <a:lvl5pPr>
              <a:defRPr lang="fr-FR" sz="2600">
                <a:solidFill>
                  <a:schemeClr val="tx1"/>
                </a:solidFill>
              </a:defRPr>
            </a:lvl5pPr>
          </a:lstStyle>
          <a:p>
            <a:pPr lvl="0" defTabSz="660380"/>
            <a:r>
              <a:rPr lang="fr-FR" dirty="0"/>
              <a:t>Cliquez pour modifier les styles du texte du masque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28494D1-707C-4783-BB3A-C47428F26EAC}"/>
              </a:ext>
            </a:extLst>
          </p:cNvPr>
          <p:cNvSpPr/>
          <p:nvPr userDrawn="1"/>
        </p:nvSpPr>
        <p:spPr>
          <a:xfrm>
            <a:off x="1" y="6328611"/>
            <a:ext cx="9906000" cy="529389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4" name="Rectangle : coins arrondis 33">
            <a:extLst>
              <a:ext uri="{FF2B5EF4-FFF2-40B4-BE49-F238E27FC236}">
                <a16:creationId xmlns:a16="http://schemas.microsoft.com/office/drawing/2014/main" id="{73D73C58-2451-4244-A7BF-53D8C7CA315D}"/>
              </a:ext>
            </a:extLst>
          </p:cNvPr>
          <p:cNvSpPr/>
          <p:nvPr userDrawn="1"/>
        </p:nvSpPr>
        <p:spPr>
          <a:xfrm>
            <a:off x="6926505" y="6191784"/>
            <a:ext cx="2771905" cy="301412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fr-FR" sz="1200" dirty="0">
                <a:solidFill>
                  <a:srgbClr val="595959"/>
                </a:solidFill>
                <a:latin typeface="Helvetica Light" panose="020B0403020202020204" pitchFamily="34" charset="0"/>
              </a:rPr>
              <a:t>Pharmacie :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01A65D41-4203-4EC5-9955-0808A855AC88}"/>
              </a:ext>
            </a:extLst>
          </p:cNvPr>
          <p:cNvSpPr/>
          <p:nvPr userDrawn="1"/>
        </p:nvSpPr>
        <p:spPr>
          <a:xfrm>
            <a:off x="0" y="2"/>
            <a:ext cx="9906000" cy="803080"/>
          </a:xfrm>
          <a:prstGeom prst="rect">
            <a:avLst/>
          </a:prstGeom>
          <a:solidFill>
            <a:srgbClr val="5959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64D4E733-971A-4459-BF74-F0A6D9ED2785}"/>
              </a:ext>
            </a:extLst>
          </p:cNvPr>
          <p:cNvSpPr/>
          <p:nvPr userDrawn="1"/>
        </p:nvSpPr>
        <p:spPr>
          <a:xfrm>
            <a:off x="0" y="803082"/>
            <a:ext cx="9906000" cy="397565"/>
          </a:xfrm>
          <a:prstGeom prst="rect">
            <a:avLst/>
          </a:prstGeom>
          <a:solidFill>
            <a:srgbClr val="258BA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42" name="Connecteur droit 41">
            <a:extLst>
              <a:ext uri="{FF2B5EF4-FFF2-40B4-BE49-F238E27FC236}">
                <a16:creationId xmlns:a16="http://schemas.microsoft.com/office/drawing/2014/main" id="{A065291F-6531-4AE5-A69C-F3E64098A0A6}"/>
              </a:ext>
            </a:extLst>
          </p:cNvPr>
          <p:cNvCxnSpPr>
            <a:cxnSpLocks/>
          </p:cNvCxnSpPr>
          <p:nvPr userDrawn="1"/>
        </p:nvCxnSpPr>
        <p:spPr>
          <a:xfrm>
            <a:off x="4205018" y="1718304"/>
            <a:ext cx="5589224" cy="9560"/>
          </a:xfrm>
          <a:prstGeom prst="line">
            <a:avLst/>
          </a:prstGeom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ZoneTexte 43">
            <a:extLst>
              <a:ext uri="{FF2B5EF4-FFF2-40B4-BE49-F238E27FC236}">
                <a16:creationId xmlns:a16="http://schemas.microsoft.com/office/drawing/2014/main" id="{DB2BC31B-535D-4F41-8A14-79D214ACCE01}"/>
              </a:ext>
            </a:extLst>
          </p:cNvPr>
          <p:cNvSpPr txBox="1"/>
          <p:nvPr userDrawn="1"/>
        </p:nvSpPr>
        <p:spPr>
          <a:xfrm>
            <a:off x="171523" y="1850336"/>
            <a:ext cx="3844666" cy="26314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fr-FR" sz="1100" dirty="0">
                <a:solidFill>
                  <a:prstClr val="black">
                    <a:lumMod val="85000"/>
                    <a:lumOff val="15000"/>
                  </a:prstClr>
                </a:solidFill>
                <a:latin typeface="Helvetica Light"/>
              </a:rPr>
              <a:t>Dans un système qualité la traçabilité est une des composantes clefs pour garantir une surveillance des pratiques et permettre l’amélioration continue.</a:t>
            </a:r>
          </a:p>
          <a:p>
            <a:pPr>
              <a:defRPr/>
            </a:pPr>
            <a:endParaRPr lang="fr-FR" sz="1100" dirty="0">
              <a:solidFill>
                <a:prstClr val="black">
                  <a:lumMod val="85000"/>
                  <a:lumOff val="15000"/>
                </a:prstClr>
              </a:solidFill>
              <a:latin typeface="Helvetica Light"/>
            </a:endParaRPr>
          </a:p>
          <a:p>
            <a:r>
              <a:rPr lang="fr-FR" sz="1100" dirty="0">
                <a:solidFill>
                  <a:prstClr val="black">
                    <a:lumMod val="85000"/>
                    <a:lumOff val="15000"/>
                  </a:prstClr>
                </a:solidFill>
                <a:latin typeface="Helvetica Light"/>
              </a:rPr>
              <a:t>L’enregistrement est un document qui permet de conserver des données en lien avec les activités. Les données renseignées peuvent avoir plusieurs fonctions :</a:t>
            </a:r>
          </a:p>
          <a:p>
            <a:pPr marL="171450" indent="-171450">
              <a:buClr>
                <a:srgbClr val="258BA4"/>
              </a:buClr>
              <a:buFont typeface="Wingdings" panose="05000000000000000000" pitchFamily="2" charset="2"/>
              <a:buChar char="l"/>
            </a:pPr>
            <a:r>
              <a:rPr lang="fr-FR" sz="1100" dirty="0">
                <a:solidFill>
                  <a:prstClr val="black"/>
                </a:solidFill>
                <a:latin typeface="Helvetica Light"/>
              </a:rPr>
              <a:t>Permettre le suivi dans le temps d’éléments essentiels au bon fonctionnement de l’officine,</a:t>
            </a:r>
          </a:p>
          <a:p>
            <a:pPr marL="171450" indent="-171450">
              <a:buClr>
                <a:srgbClr val="258BA4"/>
              </a:buClr>
              <a:buFont typeface="Wingdings" panose="05000000000000000000" pitchFamily="2" charset="2"/>
              <a:buChar char="l"/>
            </a:pPr>
            <a:r>
              <a:rPr lang="fr-FR" sz="1100" dirty="0">
                <a:solidFill>
                  <a:prstClr val="black"/>
                </a:solidFill>
                <a:latin typeface="Helvetica Light"/>
              </a:rPr>
              <a:t>Vérifier la réalisation effective de certaines tâches,</a:t>
            </a:r>
          </a:p>
          <a:p>
            <a:pPr marL="171450" indent="-171450">
              <a:buClr>
                <a:srgbClr val="258BA4"/>
              </a:buClr>
              <a:buFont typeface="Wingdings" panose="05000000000000000000" pitchFamily="2" charset="2"/>
              <a:buChar char="l"/>
            </a:pPr>
            <a:r>
              <a:rPr lang="fr-FR" sz="1100" dirty="0">
                <a:solidFill>
                  <a:prstClr val="black"/>
                </a:solidFill>
                <a:latin typeface="Helvetica Light"/>
              </a:rPr>
              <a:t>Permettre le relevé des incidents,</a:t>
            </a:r>
          </a:p>
          <a:p>
            <a:pPr marL="171450" indent="-171450">
              <a:buClr>
                <a:srgbClr val="258BA4"/>
              </a:buClr>
              <a:buFont typeface="Wingdings" panose="05000000000000000000" pitchFamily="2" charset="2"/>
              <a:buChar char="l"/>
            </a:pPr>
            <a:r>
              <a:rPr lang="fr-FR" sz="1100" dirty="0">
                <a:solidFill>
                  <a:prstClr val="black"/>
                </a:solidFill>
                <a:latin typeface="Helvetica Light"/>
              </a:rPr>
              <a:t>Conserver un historique des activités,</a:t>
            </a:r>
          </a:p>
          <a:p>
            <a:pPr marL="171450" indent="-171450">
              <a:buClr>
                <a:srgbClr val="258BA4"/>
              </a:buClr>
              <a:buFont typeface="Wingdings" panose="05000000000000000000" pitchFamily="2" charset="2"/>
              <a:buChar char="l"/>
            </a:pPr>
            <a:r>
              <a:rPr lang="fr-FR" sz="1100" dirty="0">
                <a:solidFill>
                  <a:prstClr val="black"/>
                </a:solidFill>
                <a:latin typeface="Helvetica Light"/>
              </a:rPr>
              <a:t>Servir de preuves pour répondre à des exigences réglementaires.</a:t>
            </a:r>
          </a:p>
          <a:p>
            <a:endParaRPr lang="fr-FR" sz="1100" dirty="0">
              <a:solidFill>
                <a:prstClr val="black">
                  <a:lumMod val="85000"/>
                  <a:lumOff val="15000"/>
                </a:prstClr>
              </a:solidFill>
              <a:latin typeface="Helvetica Light"/>
            </a:endParaRPr>
          </a:p>
        </p:txBody>
      </p:sp>
      <p:sp>
        <p:nvSpPr>
          <p:cNvPr id="10" name="Titre 9">
            <a:extLst>
              <a:ext uri="{FF2B5EF4-FFF2-40B4-BE49-F238E27FC236}">
                <a16:creationId xmlns:a16="http://schemas.microsoft.com/office/drawing/2014/main" id="{9AFA2C0E-24D2-4456-B73A-8D71568227F0}"/>
              </a:ext>
            </a:extLst>
          </p:cNvPr>
          <p:cNvSpPr>
            <a:spLocks noGrp="1"/>
          </p:cNvSpPr>
          <p:nvPr userDrawn="1">
            <p:ph type="title"/>
          </p:nvPr>
        </p:nvSpPr>
        <p:spPr>
          <a:xfrm>
            <a:off x="1302591" y="844916"/>
            <a:ext cx="8543925" cy="341632"/>
          </a:xfrm>
          <a:noFill/>
        </p:spPr>
        <p:txBody>
          <a:bodyPr vert="horz" wrap="square" lIns="91440" tIns="45720" rIns="91440" bIns="45720" rtlCol="0" anchor="ctr">
            <a:spAutoFit/>
          </a:bodyPr>
          <a:lstStyle>
            <a:lvl1pPr>
              <a:defRPr lang="fr-FR" sz="1800" cap="all">
                <a:solidFill>
                  <a:schemeClr val="bg1"/>
                </a:solidFill>
                <a:latin typeface="Helvetica Neue" panose="020B0604020202020204" pitchFamily="34" charset="0"/>
                <a:ea typeface="Helvetica Neue" panose="020B0604020202020204" pitchFamily="34" charset="0"/>
                <a:cs typeface="+mn-cs"/>
              </a:defRPr>
            </a:lvl1pPr>
          </a:lstStyle>
          <a:p>
            <a:pPr marL="0" lvl="0" algn="r" defTabSz="457200"/>
            <a:r>
              <a:rPr lang="fr-FR" dirty="0"/>
              <a:t>Modifiez le style du titre</a:t>
            </a:r>
          </a:p>
        </p:txBody>
      </p:sp>
      <p:sp>
        <p:nvSpPr>
          <p:cNvPr id="28" name="ZoneTexte 27">
            <a:extLst>
              <a:ext uri="{FF2B5EF4-FFF2-40B4-BE49-F238E27FC236}">
                <a16:creationId xmlns:a16="http://schemas.microsoft.com/office/drawing/2014/main" id="{0F098369-3F8F-4BCF-972E-63BA48728348}"/>
              </a:ext>
            </a:extLst>
          </p:cNvPr>
          <p:cNvSpPr txBox="1"/>
          <p:nvPr userDrawn="1"/>
        </p:nvSpPr>
        <p:spPr>
          <a:xfrm>
            <a:off x="4566077" y="194374"/>
            <a:ext cx="533992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4400" cap="all" dirty="0">
                <a:solidFill>
                  <a:schemeClr val="bg1"/>
                </a:solidFill>
                <a:latin typeface="Helvetica Neue" panose="020B0604020202020204" pitchFamily="34" charset="0"/>
                <a:ea typeface="Helvetica Neue" panose="020B0604020202020204" pitchFamily="34" charset="0"/>
              </a:rPr>
              <a:t>ENREGISTREMENT</a:t>
            </a:r>
          </a:p>
        </p:txBody>
      </p:sp>
      <p:pic>
        <p:nvPicPr>
          <p:cNvPr id="24" name="Image 23">
            <a:extLst>
              <a:ext uri="{FF2B5EF4-FFF2-40B4-BE49-F238E27FC236}">
                <a16:creationId xmlns:a16="http://schemas.microsoft.com/office/drawing/2014/main" id="{CA071BB8-22E4-6340-8DD5-10A23BE63AE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t="9053" b="6984"/>
          <a:stretch/>
        </p:blipFill>
        <p:spPr>
          <a:xfrm>
            <a:off x="111758" y="13239"/>
            <a:ext cx="951058" cy="789843"/>
          </a:xfrm>
          <a:prstGeom prst="rect">
            <a:avLst/>
          </a:prstGeom>
        </p:spPr>
      </p:pic>
      <p:pic>
        <p:nvPicPr>
          <p:cNvPr id="26" name="Image 25">
            <a:extLst>
              <a:ext uri="{FF2B5EF4-FFF2-40B4-BE49-F238E27FC236}">
                <a16:creationId xmlns:a16="http://schemas.microsoft.com/office/drawing/2014/main" id="{B82FBECF-C08B-0A4F-B3C3-7DD100FEDC34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305320" y="86643"/>
            <a:ext cx="654747" cy="605735"/>
          </a:xfrm>
          <a:prstGeom prst="rect">
            <a:avLst/>
          </a:prstGeom>
        </p:spPr>
      </p:pic>
      <p:pic>
        <p:nvPicPr>
          <p:cNvPr id="29" name="Image 28">
            <a:extLst>
              <a:ext uri="{FF2B5EF4-FFF2-40B4-BE49-F238E27FC236}">
                <a16:creationId xmlns:a16="http://schemas.microsoft.com/office/drawing/2014/main" id="{7CEB35B3-713A-AA46-AD11-D3FBDC9F4F7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305320" y="86643"/>
            <a:ext cx="654747" cy="605735"/>
          </a:xfrm>
          <a:prstGeom prst="rect">
            <a:avLst/>
          </a:prstGeom>
        </p:spPr>
      </p:pic>
      <p:sp>
        <p:nvSpPr>
          <p:cNvPr id="30" name="Flèche : pentagone 16">
            <a:extLst>
              <a:ext uri="{FF2B5EF4-FFF2-40B4-BE49-F238E27FC236}">
                <a16:creationId xmlns:a16="http://schemas.microsoft.com/office/drawing/2014/main" id="{5485DEFD-1D13-9E4F-A1BC-B63E7C2CB6B1}"/>
              </a:ext>
            </a:extLst>
          </p:cNvPr>
          <p:cNvSpPr/>
          <p:nvPr userDrawn="1"/>
        </p:nvSpPr>
        <p:spPr>
          <a:xfrm>
            <a:off x="0" y="6038458"/>
            <a:ext cx="732118" cy="580305"/>
          </a:xfrm>
          <a:prstGeom prst="homePlate">
            <a:avLst>
              <a:gd name="adj" fmla="val 31723"/>
            </a:avLst>
          </a:prstGeom>
          <a:solidFill>
            <a:srgbClr val="258BA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5AD349B3-BAC8-E145-AB5C-6239C045C0B5}"/>
              </a:ext>
            </a:extLst>
          </p:cNvPr>
          <p:cNvSpPr/>
          <p:nvPr userDrawn="1"/>
        </p:nvSpPr>
        <p:spPr>
          <a:xfrm>
            <a:off x="677313" y="6282408"/>
            <a:ext cx="230961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000" dirty="0">
                <a:solidFill>
                  <a:schemeClr val="bg1"/>
                </a:solidFill>
                <a:latin typeface="Helvetica Neue" panose="020B0604020202020204" pitchFamily="34" charset="0"/>
                <a:ea typeface="Helvetica Neue" panose="020B0604020202020204" pitchFamily="34" charset="0"/>
              </a:rPr>
              <a:t>Moyens Nécessaires au Fonctionnement de l’Officine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7A842497-63F9-8B4F-8D3D-DE5F8FD1EDCC}"/>
              </a:ext>
            </a:extLst>
          </p:cNvPr>
          <p:cNvSpPr/>
          <p:nvPr userDrawn="1"/>
        </p:nvSpPr>
        <p:spPr>
          <a:xfrm>
            <a:off x="677313" y="6616935"/>
            <a:ext cx="5380548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900" dirty="0">
                <a:solidFill>
                  <a:schemeClr val="bg1"/>
                </a:solidFill>
                <a:latin typeface="Helvetica Light" panose="020B0403020202020204" pitchFamily="34" charset="0"/>
              </a:rPr>
              <a:t>Version 2.01 – Novembre 2019</a:t>
            </a:r>
            <a:endParaRPr lang="fr-FR" sz="900" dirty="0">
              <a:solidFill>
                <a:schemeClr val="bg1"/>
              </a:solidFill>
            </a:endParaRPr>
          </a:p>
        </p:txBody>
      </p:sp>
      <p:pic>
        <p:nvPicPr>
          <p:cNvPr id="36" name="Image 35" descr="Une image contenant dessin&#10;&#10;Description générée automatiquement">
            <a:extLst>
              <a:ext uri="{FF2B5EF4-FFF2-40B4-BE49-F238E27FC236}">
                <a16:creationId xmlns:a16="http://schemas.microsoft.com/office/drawing/2014/main" id="{E2AF4BF5-D32D-F141-837A-ED14CF88A0BA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922" y="6105370"/>
            <a:ext cx="359277" cy="4693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29227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F59C5-48D9-475B-9CF6-C1EC75048466}" type="datetimeFigureOut">
              <a:rPr lang="fr-FR" smtClean="0"/>
              <a:t>19/12/2019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7F5F1-9E8F-4C52-9517-C7265C1B6F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615117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F59C5-48D9-475B-9CF6-C1EC75048466}" type="datetimeFigureOut">
              <a:rPr lang="fr-FR" smtClean="0"/>
              <a:t>19/12/2019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7F5F1-9E8F-4C52-9517-C7265C1B6F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638262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F59C5-48D9-475B-9CF6-C1EC75048466}" type="datetimeFigureOut">
              <a:rPr lang="fr-FR" smtClean="0"/>
              <a:t>19/12/2019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7F5F1-9E8F-4C52-9517-C7265C1B6F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784455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F59C5-48D9-475B-9CF6-C1EC75048466}" type="datetimeFigureOut">
              <a:rPr lang="fr-FR" smtClean="0"/>
              <a:t>19/12/2019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7F5F1-9E8F-4C52-9517-C7265C1B6F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161684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F59C5-48D9-475B-9CF6-C1EC75048466}" type="datetimeFigureOut">
              <a:rPr lang="fr-FR" smtClean="0"/>
              <a:t>19/12/2019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7F5F1-9E8F-4C52-9517-C7265C1B6F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825858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F59C5-48D9-475B-9CF6-C1EC75048466}" type="datetimeFigureOut">
              <a:rPr lang="fr-FR" smtClean="0"/>
              <a:t>19/12/2019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7F5F1-9E8F-4C52-9517-C7265C1B6F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886295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F59C5-48D9-475B-9CF6-C1EC75048466}" type="datetimeFigureOut">
              <a:rPr lang="fr-FR" smtClean="0"/>
              <a:t>19/12/2019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7F5F1-9E8F-4C52-9517-C7265C1B6F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296880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F59C5-48D9-475B-9CF6-C1EC75048466}" type="datetimeFigureOut">
              <a:rPr lang="fr-FR" smtClean="0"/>
              <a:t>19/12/2019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7F5F1-9E8F-4C52-9517-C7265C1B6F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349078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Helvetica Light" panose="020B0403020202020204" pitchFamily="34" charset="0"/>
              </a:defRPr>
            </a:lvl1pPr>
          </a:lstStyle>
          <a:p>
            <a:fld id="{AFAF59C5-48D9-475B-9CF6-C1EC75048466}" type="datetimeFigureOut">
              <a:rPr lang="fr-FR" smtClean="0"/>
              <a:pPr/>
              <a:t>19/12/2019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Helvetica Light" panose="020B0403020202020204" pitchFamily="34" charset="0"/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Helvetica Light" panose="020B0403020202020204" pitchFamily="34" charset="0"/>
              </a:defRPr>
            </a:lvl1pPr>
          </a:lstStyle>
          <a:p>
            <a:fld id="{23F7F5F1-9E8F-4C52-9517-C7265C1B6F6E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882268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  <p:sldLayoutId id="2147483687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Helvetica Light" panose="020B0403020202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Helvetica Light" panose="020B0403020202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Helvetica Light" panose="020B04030202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Helvetica Light" panose="020B04030202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Helvetica Light" panose="020B0403020202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Helvetica Light" panose="020B0403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2">
            <a:extLst>
              <a:ext uri="{FF2B5EF4-FFF2-40B4-BE49-F238E27FC236}">
                <a16:creationId xmlns:a16="http://schemas.microsoft.com/office/drawing/2014/main" id="{116CA87B-F2A8-4050-81B8-745B149AEA7B}"/>
              </a:ext>
            </a:extLst>
          </p:cNvPr>
          <p:cNvSpPr txBox="1">
            <a:spLocks/>
          </p:cNvSpPr>
          <p:nvPr/>
        </p:nvSpPr>
        <p:spPr>
          <a:xfrm>
            <a:off x="319435" y="805950"/>
            <a:ext cx="9586565" cy="452432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fr-FR" sz="1800" kern="1200" cap="all">
                <a:solidFill>
                  <a:schemeClr val="bg1"/>
                </a:solidFill>
                <a:latin typeface="Helvetica Neue" panose="020B0604020202020204" pitchFamily="34" charset="0"/>
                <a:ea typeface="Helvetica Neue" panose="020B0604020202020204" pitchFamily="34" charset="0"/>
                <a:cs typeface="+mn-cs"/>
              </a:defRPr>
            </a:lvl1pPr>
          </a:lstStyle>
          <a:p>
            <a:pPr algn="r"/>
            <a:endParaRPr lang="fr-FR" dirty="0"/>
          </a:p>
        </p:txBody>
      </p:sp>
      <p:sp>
        <p:nvSpPr>
          <p:cNvPr id="4" name="Titre 3">
            <a:extLst>
              <a:ext uri="{FF2B5EF4-FFF2-40B4-BE49-F238E27FC236}">
                <a16:creationId xmlns:a16="http://schemas.microsoft.com/office/drawing/2014/main" id="{E87CAECB-1F94-4922-B198-8AADA686B0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18376" y="847554"/>
            <a:ext cx="6636853" cy="341632"/>
          </a:xfrm>
        </p:spPr>
        <p:txBody>
          <a:bodyPr/>
          <a:lstStyle/>
          <a:p>
            <a:pPr algn="r"/>
            <a:r>
              <a:rPr lang="fr-FR" dirty="0"/>
              <a:t>Gestion des incidents de </a:t>
            </a:r>
            <a:r>
              <a:rPr lang="fr-FR" u="sng" dirty="0"/>
              <a:t>délivrance</a:t>
            </a:r>
          </a:p>
        </p:txBody>
      </p:sp>
      <p:graphicFrame>
        <p:nvGraphicFramePr>
          <p:cNvPr id="5" name="Tableau 4">
            <a:extLst>
              <a:ext uri="{FF2B5EF4-FFF2-40B4-BE49-F238E27FC236}">
                <a16:creationId xmlns:a16="http://schemas.microsoft.com/office/drawing/2014/main" id="{C0248563-03B9-554C-9F97-8C575C92DFA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4538067"/>
              </p:ext>
            </p:extLst>
          </p:nvPr>
        </p:nvGraphicFramePr>
        <p:xfrm>
          <a:off x="171266" y="1440379"/>
          <a:ext cx="9563468" cy="4420583"/>
        </p:xfrm>
        <a:graphic>
          <a:graphicData uri="http://schemas.openxmlformats.org/drawingml/2006/table">
            <a:tbl>
              <a:tblPr/>
              <a:tblGrid>
                <a:gridCol w="646641">
                  <a:extLst>
                    <a:ext uri="{9D8B030D-6E8A-4147-A177-3AD203B41FA5}">
                      <a16:colId xmlns:a16="http://schemas.microsoft.com/office/drawing/2014/main" val="1865714394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2919744147"/>
                    </a:ext>
                  </a:extLst>
                </a:gridCol>
                <a:gridCol w="1409700">
                  <a:extLst>
                    <a:ext uri="{9D8B030D-6E8A-4147-A177-3AD203B41FA5}">
                      <a16:colId xmlns:a16="http://schemas.microsoft.com/office/drawing/2014/main" val="3867895279"/>
                    </a:ext>
                  </a:extLst>
                </a:gridCol>
                <a:gridCol w="540000">
                  <a:extLst>
                    <a:ext uri="{9D8B030D-6E8A-4147-A177-3AD203B41FA5}">
                      <a16:colId xmlns:a16="http://schemas.microsoft.com/office/drawing/2014/main" val="534812845"/>
                    </a:ext>
                  </a:extLst>
                </a:gridCol>
                <a:gridCol w="540000">
                  <a:extLst>
                    <a:ext uri="{9D8B030D-6E8A-4147-A177-3AD203B41FA5}">
                      <a16:colId xmlns:a16="http://schemas.microsoft.com/office/drawing/2014/main" val="2718172304"/>
                    </a:ext>
                  </a:extLst>
                </a:gridCol>
                <a:gridCol w="540000">
                  <a:extLst>
                    <a:ext uri="{9D8B030D-6E8A-4147-A177-3AD203B41FA5}">
                      <a16:colId xmlns:a16="http://schemas.microsoft.com/office/drawing/2014/main" val="3552634322"/>
                    </a:ext>
                  </a:extLst>
                </a:gridCol>
                <a:gridCol w="540000">
                  <a:extLst>
                    <a:ext uri="{9D8B030D-6E8A-4147-A177-3AD203B41FA5}">
                      <a16:colId xmlns:a16="http://schemas.microsoft.com/office/drawing/2014/main" val="632917852"/>
                    </a:ext>
                  </a:extLst>
                </a:gridCol>
                <a:gridCol w="1980000">
                  <a:extLst>
                    <a:ext uri="{9D8B030D-6E8A-4147-A177-3AD203B41FA5}">
                      <a16:colId xmlns:a16="http://schemas.microsoft.com/office/drawing/2014/main" val="1472337330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1123488881"/>
                    </a:ext>
                  </a:extLst>
                </a:gridCol>
                <a:gridCol w="923450">
                  <a:extLst>
                    <a:ext uri="{9D8B030D-6E8A-4147-A177-3AD203B41FA5}">
                      <a16:colId xmlns:a16="http://schemas.microsoft.com/office/drawing/2014/main" val="4075199969"/>
                    </a:ext>
                  </a:extLst>
                </a:gridCol>
                <a:gridCol w="868877">
                  <a:extLst>
                    <a:ext uri="{9D8B030D-6E8A-4147-A177-3AD203B41FA5}">
                      <a16:colId xmlns:a16="http://schemas.microsoft.com/office/drawing/2014/main" val="2862848496"/>
                    </a:ext>
                  </a:extLst>
                </a:gridCol>
              </a:tblGrid>
              <a:tr h="227056">
                <a:tc rowSpan="2">
                  <a:txBody>
                    <a:bodyPr/>
                    <a:lstStyle/>
                    <a:p>
                      <a:pPr algn="ctr" rtl="0" fontAlgn="b"/>
                      <a:r>
                        <a:rPr lang="fr-FR" sz="1050" b="0" i="0" u="none" strike="noStrike" dirty="0">
                          <a:solidFill>
                            <a:srgbClr val="FFFFFF"/>
                          </a:solidFill>
                          <a:effectLst/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Date</a:t>
                      </a:r>
                    </a:p>
                  </a:txBody>
                  <a:tcPr marL="7042" marR="7042" marT="7042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58BA4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b"/>
                      <a:r>
                        <a:rPr lang="fr-FR" sz="1050" b="0" i="0" u="none" strike="noStrike" dirty="0">
                          <a:solidFill>
                            <a:srgbClr val="FFFFFF"/>
                          </a:solidFill>
                          <a:effectLst/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Déclarant</a:t>
                      </a:r>
                    </a:p>
                  </a:txBody>
                  <a:tcPr marL="7042" marR="7042" marT="704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58BA4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b"/>
                      <a:r>
                        <a:rPr lang="fr-FR" sz="1000" b="0" i="0" u="none" strike="noStrike" dirty="0">
                          <a:solidFill>
                            <a:srgbClr val="FFFFFF"/>
                          </a:solidFill>
                          <a:effectLst/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Nom du Patient</a:t>
                      </a:r>
                    </a:p>
                    <a:p>
                      <a:pPr algn="ctr" rtl="0" fontAlgn="b"/>
                      <a:r>
                        <a:rPr lang="fr-FR" sz="900" b="0" i="0" u="none" strike="noStrike" dirty="0">
                          <a:solidFill>
                            <a:srgbClr val="FFFFFF"/>
                          </a:solidFill>
                          <a:effectLst/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et/ou N° de Facture</a:t>
                      </a:r>
                    </a:p>
                  </a:txBody>
                  <a:tcPr marL="7042" marR="7042" marT="704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58BA4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rtl="0" fontAlgn="b"/>
                      <a:r>
                        <a:rPr lang="fr-FR" sz="1200" b="0" i="0" u="none" strike="noStrike" dirty="0">
                          <a:solidFill>
                            <a:srgbClr val="FFFFFF"/>
                          </a:solidFill>
                          <a:effectLst/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Nature de l’Erreur</a:t>
                      </a:r>
                    </a:p>
                  </a:txBody>
                  <a:tcPr marL="7042" marR="7042" marT="7042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58BA4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b"/>
                      <a:endParaRPr lang="fr-FR" sz="1200" b="0" i="0" u="none" strike="noStrike">
                        <a:solidFill>
                          <a:srgbClr val="FFFFFF"/>
                        </a:solidFill>
                        <a:effectLst/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marL="7042" marR="7042" marT="7042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3CADF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b"/>
                      <a:endParaRPr lang="fr-FR" sz="1200" b="0" i="0" u="none" strike="noStrike">
                        <a:solidFill>
                          <a:srgbClr val="FFFFFF"/>
                        </a:solidFill>
                        <a:effectLst/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marL="7042" marR="7042" marT="7042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3CADF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b"/>
                      <a:endParaRPr lang="fr-FR" sz="1200" b="0" i="0" u="none" strike="noStrike">
                        <a:solidFill>
                          <a:srgbClr val="FFFFFF"/>
                        </a:solidFill>
                        <a:effectLst/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marL="7042" marR="7042" marT="7042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3CADF2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b"/>
                      <a:r>
                        <a:rPr lang="fr-FR" sz="1050" b="0" i="0" u="none" strike="noStrike" dirty="0">
                          <a:solidFill>
                            <a:srgbClr val="FFFFFF"/>
                          </a:solidFill>
                          <a:effectLst/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Détails et causes de l’Erreur</a:t>
                      </a:r>
                    </a:p>
                  </a:txBody>
                  <a:tcPr marL="7042" marR="7042" marT="704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58BA4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b"/>
                      <a:r>
                        <a:rPr lang="fr-FR" sz="1050" b="0" i="0" u="none" strike="noStrike" dirty="0">
                          <a:solidFill>
                            <a:srgbClr val="FFFFFF"/>
                          </a:solidFill>
                          <a:effectLst/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Résolution </a:t>
                      </a:r>
                    </a:p>
                  </a:txBody>
                  <a:tcPr marL="7042" marR="7042" marT="704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58BA4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b"/>
                      <a:r>
                        <a:rPr lang="fr-FR" sz="1050" b="0" i="0" u="none" strike="noStrike" dirty="0">
                          <a:solidFill>
                            <a:srgbClr val="FFFFFF"/>
                          </a:solidFill>
                          <a:effectLst/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(Détail et date solution apportée)</a:t>
                      </a:r>
                    </a:p>
                  </a:txBody>
                  <a:tcPr marL="7042" marR="7042" marT="704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58BA4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b"/>
                      <a:r>
                        <a:rPr lang="fr-FR" sz="800" b="0" i="0" u="none" strike="noStrike" dirty="0">
                          <a:solidFill>
                            <a:srgbClr val="FFFFFF"/>
                          </a:solidFill>
                          <a:effectLst/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Edition d'une fiche d'Amélioration</a:t>
                      </a:r>
                    </a:p>
                  </a:txBody>
                  <a:tcPr marL="7042" marR="7042" marT="704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58BA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7752073"/>
                  </a:ext>
                </a:extLst>
              </a:tr>
              <a:tr h="327600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FR" sz="600" b="0" i="0" u="none" strike="noStrike" dirty="0">
                          <a:solidFill>
                            <a:srgbClr val="FFFFFF"/>
                          </a:solidFill>
                          <a:effectLst/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Identification</a:t>
                      </a:r>
                    </a:p>
                  </a:txBody>
                  <a:tcPr marL="7042" marR="7042" marT="7042" marB="0" anchor="ctr">
                    <a:lnL w="12700" cmpd="sng">
                      <a:noFill/>
                      <a:prstDash val="soli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58BA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FR" sz="700" b="0" i="0" u="none" strike="noStrike" dirty="0">
                          <a:solidFill>
                            <a:srgbClr val="FFFFFF"/>
                          </a:solidFill>
                          <a:effectLst/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Posologie, dosage, quantité…</a:t>
                      </a:r>
                    </a:p>
                  </a:txBody>
                  <a:tcPr marL="7042" marR="7042" marT="70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58BA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FR" sz="700" b="0" i="0" u="none" strike="noStrike" dirty="0">
                          <a:solidFill>
                            <a:srgbClr val="FFFFFF"/>
                          </a:solidFill>
                          <a:effectLst/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Interaction / Contre-indication</a:t>
                      </a:r>
                    </a:p>
                  </a:txBody>
                  <a:tcPr marL="7042" marR="7042" marT="70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58BA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FR" sz="700" b="0" i="0" u="none" strike="noStrike" dirty="0">
                          <a:solidFill>
                            <a:srgbClr val="FFFFFF"/>
                          </a:solidFill>
                          <a:effectLst/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Autre</a:t>
                      </a:r>
                    </a:p>
                  </a:txBody>
                  <a:tcPr marL="7042" marR="7042" marT="70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58BA4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>
                      <a:noFill/>
                    </a:lnL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55934388"/>
                  </a:ext>
                </a:extLst>
              </a:tr>
              <a:tr h="297379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2" marR="7042" marT="70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2" marR="7042" marT="70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2" marR="7042" marT="70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Wingdings" pitchFamily="2" charset="2"/>
                        </a:rPr>
                        <a:t>¦</a:t>
                      </a:r>
                    </a:p>
                  </a:txBody>
                  <a:tcPr marL="7042" marR="7042" marT="70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Wingdings" pitchFamily="2" charset="2"/>
                        </a:rPr>
                        <a:t>¦</a:t>
                      </a:r>
                    </a:p>
                  </a:txBody>
                  <a:tcPr marL="7042" marR="7042" marT="70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Wingdings" pitchFamily="2" charset="2"/>
                        </a:rPr>
                        <a:t>¦</a:t>
                      </a:r>
                    </a:p>
                  </a:txBody>
                  <a:tcPr marL="7042" marR="7042" marT="70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Wingdings" pitchFamily="2" charset="2"/>
                        </a:rPr>
                        <a:t>¦</a:t>
                      </a:r>
                    </a:p>
                  </a:txBody>
                  <a:tcPr marL="7042" marR="7042" marT="70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Helvetica Light" panose="020B0403020202020204" pitchFamily="34" charset="0"/>
                        <a:ea typeface="+mn-ea"/>
                        <a:cs typeface="+mn-cs"/>
                      </a:endParaRPr>
                    </a:p>
                  </a:txBody>
                  <a:tcPr marL="7042" marR="7042" marT="70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Wingdings" pitchFamily="2" charset="2"/>
                          <a:ea typeface="+mn-ea"/>
                          <a:cs typeface="+mn-cs"/>
                        </a:rPr>
                        <a:t>¦</a:t>
                      </a:r>
                      <a:r>
                        <a:rPr kumimoji="0" lang="fr-FR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Helvetica Light" panose="020B0403020202020204" pitchFamily="34" charset="0"/>
                          <a:ea typeface="+mn-ea"/>
                          <a:cs typeface="+mn-cs"/>
                        </a:rPr>
                        <a:t>Oui  </a:t>
                      </a:r>
                      <a:r>
                        <a:rPr kumimoji="0" lang="fr-FR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Wingdings" pitchFamily="2" charset="2"/>
                          <a:ea typeface="+mn-ea"/>
                          <a:cs typeface="+mn-cs"/>
                        </a:rPr>
                        <a:t>¦</a:t>
                      </a:r>
                      <a:r>
                        <a:rPr kumimoji="0" lang="fr-FR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Helvetica Light" panose="020B0403020202020204" pitchFamily="34" charset="0"/>
                          <a:ea typeface="+mn-ea"/>
                          <a:cs typeface="+mn-cs"/>
                        </a:rPr>
                        <a:t>Non</a:t>
                      </a:r>
                    </a:p>
                  </a:txBody>
                  <a:tcPr marL="7042" marR="7042" marT="70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 Light" panose="020B0403020202020204" pitchFamily="34" charset="0"/>
                        </a:rPr>
                        <a:t> </a:t>
                      </a:r>
                    </a:p>
                  </a:txBody>
                  <a:tcPr marL="7042" marR="7042" marT="70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Wingdings" pitchFamily="2" charset="2"/>
                          <a:ea typeface="+mn-ea"/>
                          <a:cs typeface="+mn-cs"/>
                        </a:rPr>
                        <a:t>¦</a:t>
                      </a:r>
                      <a:r>
                        <a:rPr kumimoji="0" lang="fr-FR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Helvetica Light" panose="020B0403020202020204" pitchFamily="34" charset="0"/>
                          <a:ea typeface="+mn-ea"/>
                          <a:cs typeface="+mn-cs"/>
                        </a:rPr>
                        <a:t>Oui  </a:t>
                      </a:r>
                      <a:r>
                        <a:rPr kumimoji="0" lang="fr-FR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Wingdings" pitchFamily="2" charset="2"/>
                          <a:ea typeface="+mn-ea"/>
                          <a:cs typeface="+mn-cs"/>
                        </a:rPr>
                        <a:t>¦</a:t>
                      </a:r>
                      <a:r>
                        <a:rPr kumimoji="0" lang="fr-FR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Helvetica Light" panose="020B0403020202020204" pitchFamily="34" charset="0"/>
                          <a:ea typeface="+mn-ea"/>
                          <a:cs typeface="+mn-cs"/>
                        </a:rPr>
                        <a:t>Non</a:t>
                      </a:r>
                    </a:p>
                  </a:txBody>
                  <a:tcPr marL="7042" marR="7042" marT="70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93080616"/>
                  </a:ext>
                </a:extLst>
              </a:tr>
              <a:tr h="297379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2" marR="7042" marT="70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2" marR="7042" marT="70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2" marR="7042" marT="70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Wingdings" pitchFamily="2" charset="2"/>
                        </a:rPr>
                        <a:t>¦</a:t>
                      </a:r>
                    </a:p>
                  </a:txBody>
                  <a:tcPr marL="7042" marR="7042" marT="70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Wingdings" pitchFamily="2" charset="2"/>
                        </a:rPr>
                        <a:t>¦</a:t>
                      </a:r>
                    </a:p>
                  </a:txBody>
                  <a:tcPr marL="7042" marR="7042" marT="70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Wingdings" pitchFamily="2" charset="2"/>
                        </a:rPr>
                        <a:t>¦</a:t>
                      </a:r>
                    </a:p>
                  </a:txBody>
                  <a:tcPr marL="7042" marR="7042" marT="70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Wingdings" pitchFamily="2" charset="2"/>
                        </a:rPr>
                        <a:t>¦</a:t>
                      </a:r>
                    </a:p>
                  </a:txBody>
                  <a:tcPr marL="7042" marR="7042" marT="70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Helvetica Light" panose="020B0403020202020204" pitchFamily="34" charset="0"/>
                        <a:ea typeface="+mn-ea"/>
                        <a:cs typeface="+mn-cs"/>
                      </a:endParaRPr>
                    </a:p>
                  </a:txBody>
                  <a:tcPr marL="7042" marR="7042" marT="70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Wingdings" pitchFamily="2" charset="2"/>
                          <a:ea typeface="+mn-ea"/>
                          <a:cs typeface="+mn-cs"/>
                        </a:rPr>
                        <a:t>¦</a:t>
                      </a:r>
                      <a:r>
                        <a:rPr kumimoji="0" lang="fr-FR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Helvetica Light" panose="020B0403020202020204" pitchFamily="34" charset="0"/>
                          <a:ea typeface="+mn-ea"/>
                          <a:cs typeface="+mn-cs"/>
                        </a:rPr>
                        <a:t>Oui  </a:t>
                      </a:r>
                      <a:r>
                        <a:rPr kumimoji="0" lang="fr-FR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Wingdings" pitchFamily="2" charset="2"/>
                          <a:ea typeface="+mn-ea"/>
                          <a:cs typeface="+mn-cs"/>
                        </a:rPr>
                        <a:t>¦</a:t>
                      </a:r>
                      <a:r>
                        <a:rPr kumimoji="0" lang="fr-FR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Helvetica Light" panose="020B0403020202020204" pitchFamily="34" charset="0"/>
                          <a:ea typeface="+mn-ea"/>
                          <a:cs typeface="+mn-cs"/>
                        </a:rPr>
                        <a:t>Non</a:t>
                      </a:r>
                    </a:p>
                  </a:txBody>
                  <a:tcPr marL="7042" marR="7042" marT="70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 Light" panose="020B0403020202020204" pitchFamily="34" charset="0"/>
                        </a:rPr>
                        <a:t> </a:t>
                      </a:r>
                    </a:p>
                  </a:txBody>
                  <a:tcPr marL="7042" marR="7042" marT="70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Wingdings" pitchFamily="2" charset="2"/>
                          <a:ea typeface="+mn-ea"/>
                          <a:cs typeface="+mn-cs"/>
                        </a:rPr>
                        <a:t>¦</a:t>
                      </a:r>
                      <a:r>
                        <a:rPr kumimoji="0" lang="fr-FR" sz="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Helvetica Light" panose="020B0403020202020204" pitchFamily="34" charset="0"/>
                          <a:ea typeface="+mn-ea"/>
                          <a:cs typeface="+mn-cs"/>
                        </a:rPr>
                        <a:t>Oui  </a:t>
                      </a:r>
                      <a:r>
                        <a:rPr kumimoji="0" lang="fr-FR" sz="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Wingdings" pitchFamily="2" charset="2"/>
                          <a:ea typeface="+mn-ea"/>
                          <a:cs typeface="+mn-cs"/>
                        </a:rPr>
                        <a:t>¦</a:t>
                      </a:r>
                      <a:r>
                        <a:rPr kumimoji="0" lang="fr-FR" sz="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Helvetica Light" panose="020B0403020202020204" pitchFamily="34" charset="0"/>
                          <a:ea typeface="+mn-ea"/>
                          <a:cs typeface="+mn-cs"/>
                        </a:rPr>
                        <a:t>Non</a:t>
                      </a:r>
                      <a:endParaRPr kumimoji="0" lang="fr-FR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Helvetica Light" panose="020B0403020202020204" pitchFamily="34" charset="0"/>
                        <a:ea typeface="+mn-ea"/>
                        <a:cs typeface="+mn-cs"/>
                      </a:endParaRPr>
                    </a:p>
                  </a:txBody>
                  <a:tcPr marL="7042" marR="7042" marT="70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8268871"/>
                  </a:ext>
                </a:extLst>
              </a:tr>
              <a:tr h="297379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2" marR="7042" marT="70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2" marR="7042" marT="70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2" marR="7042" marT="70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Wingdings" pitchFamily="2" charset="2"/>
                        </a:rPr>
                        <a:t>¦</a:t>
                      </a:r>
                    </a:p>
                  </a:txBody>
                  <a:tcPr marL="7042" marR="7042" marT="70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Wingdings" pitchFamily="2" charset="2"/>
                        </a:rPr>
                        <a:t>¦</a:t>
                      </a:r>
                    </a:p>
                  </a:txBody>
                  <a:tcPr marL="7042" marR="7042" marT="70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Wingdings" pitchFamily="2" charset="2"/>
                        </a:rPr>
                        <a:t>¦</a:t>
                      </a:r>
                    </a:p>
                  </a:txBody>
                  <a:tcPr marL="7042" marR="7042" marT="70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Wingdings" pitchFamily="2" charset="2"/>
                        </a:rPr>
                        <a:t>¦</a:t>
                      </a:r>
                    </a:p>
                  </a:txBody>
                  <a:tcPr marL="7042" marR="7042" marT="70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Helvetica Light" panose="020B0403020202020204" pitchFamily="34" charset="0"/>
                        <a:ea typeface="+mn-ea"/>
                        <a:cs typeface="+mn-cs"/>
                      </a:endParaRPr>
                    </a:p>
                  </a:txBody>
                  <a:tcPr marL="7042" marR="7042" marT="70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Wingdings" pitchFamily="2" charset="2"/>
                          <a:ea typeface="+mn-ea"/>
                          <a:cs typeface="+mn-cs"/>
                        </a:rPr>
                        <a:t>¦</a:t>
                      </a:r>
                      <a:r>
                        <a:rPr kumimoji="0" lang="fr-FR" sz="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Helvetica Light" panose="020B0403020202020204" pitchFamily="34" charset="0"/>
                          <a:ea typeface="+mn-ea"/>
                          <a:cs typeface="+mn-cs"/>
                        </a:rPr>
                        <a:t>Oui  </a:t>
                      </a:r>
                      <a:r>
                        <a:rPr kumimoji="0" lang="fr-FR" sz="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Wingdings" pitchFamily="2" charset="2"/>
                          <a:ea typeface="+mn-ea"/>
                          <a:cs typeface="+mn-cs"/>
                        </a:rPr>
                        <a:t>¦</a:t>
                      </a:r>
                      <a:r>
                        <a:rPr kumimoji="0" lang="fr-FR" sz="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Helvetica Light" panose="020B0403020202020204" pitchFamily="34" charset="0"/>
                          <a:ea typeface="+mn-ea"/>
                          <a:cs typeface="+mn-cs"/>
                        </a:rPr>
                        <a:t>Non</a:t>
                      </a:r>
                      <a:endParaRPr kumimoji="0" lang="fr-FR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Helvetica Light" panose="020B0403020202020204" pitchFamily="34" charset="0"/>
                        <a:ea typeface="+mn-ea"/>
                        <a:cs typeface="+mn-cs"/>
                      </a:endParaRPr>
                    </a:p>
                  </a:txBody>
                  <a:tcPr marL="7042" marR="7042" marT="70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 Light" panose="020B0403020202020204" pitchFamily="34" charset="0"/>
                        </a:rPr>
                        <a:t> </a:t>
                      </a:r>
                    </a:p>
                  </a:txBody>
                  <a:tcPr marL="7042" marR="7042" marT="70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Wingdings" pitchFamily="2" charset="2"/>
                          <a:ea typeface="+mn-ea"/>
                          <a:cs typeface="+mn-cs"/>
                        </a:rPr>
                        <a:t>¦</a:t>
                      </a:r>
                      <a:r>
                        <a:rPr kumimoji="0" lang="fr-FR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Helvetica Light" panose="020B0403020202020204" pitchFamily="34" charset="0"/>
                          <a:ea typeface="+mn-ea"/>
                          <a:cs typeface="+mn-cs"/>
                        </a:rPr>
                        <a:t>Oui  </a:t>
                      </a:r>
                      <a:r>
                        <a:rPr kumimoji="0" lang="fr-FR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Wingdings" pitchFamily="2" charset="2"/>
                          <a:ea typeface="+mn-ea"/>
                          <a:cs typeface="+mn-cs"/>
                        </a:rPr>
                        <a:t>¦</a:t>
                      </a:r>
                      <a:r>
                        <a:rPr kumimoji="0" lang="fr-FR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Helvetica Light" panose="020B0403020202020204" pitchFamily="34" charset="0"/>
                          <a:ea typeface="+mn-ea"/>
                          <a:cs typeface="+mn-cs"/>
                        </a:rPr>
                        <a:t>Non</a:t>
                      </a:r>
                    </a:p>
                  </a:txBody>
                  <a:tcPr marL="7042" marR="7042" marT="70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20363453"/>
                  </a:ext>
                </a:extLst>
              </a:tr>
              <a:tr h="297379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2" marR="7042" marT="70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2" marR="7042" marT="70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2" marR="7042" marT="70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Wingdings" pitchFamily="2" charset="2"/>
                        </a:rPr>
                        <a:t>¦</a:t>
                      </a:r>
                    </a:p>
                  </a:txBody>
                  <a:tcPr marL="7042" marR="7042" marT="70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Wingdings" pitchFamily="2" charset="2"/>
                        </a:rPr>
                        <a:t>¦</a:t>
                      </a:r>
                    </a:p>
                  </a:txBody>
                  <a:tcPr marL="7042" marR="7042" marT="70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Wingdings" pitchFamily="2" charset="2"/>
                        </a:rPr>
                        <a:t>¦</a:t>
                      </a:r>
                    </a:p>
                  </a:txBody>
                  <a:tcPr marL="7042" marR="7042" marT="70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Wingdings" pitchFamily="2" charset="2"/>
                        </a:rPr>
                        <a:t>¦</a:t>
                      </a:r>
                    </a:p>
                  </a:txBody>
                  <a:tcPr marL="7042" marR="7042" marT="70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Helvetica Light" panose="020B0403020202020204" pitchFamily="34" charset="0"/>
                        <a:ea typeface="+mn-ea"/>
                        <a:cs typeface="+mn-cs"/>
                      </a:endParaRPr>
                    </a:p>
                  </a:txBody>
                  <a:tcPr marL="7042" marR="7042" marT="70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Wingdings" pitchFamily="2" charset="2"/>
                          <a:ea typeface="+mn-ea"/>
                          <a:cs typeface="+mn-cs"/>
                        </a:rPr>
                        <a:t>¦</a:t>
                      </a:r>
                      <a:r>
                        <a:rPr kumimoji="0" lang="fr-FR" sz="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Helvetica Light" panose="020B0403020202020204" pitchFamily="34" charset="0"/>
                          <a:ea typeface="+mn-ea"/>
                          <a:cs typeface="+mn-cs"/>
                        </a:rPr>
                        <a:t>Oui  </a:t>
                      </a:r>
                      <a:r>
                        <a:rPr kumimoji="0" lang="fr-FR" sz="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Wingdings" pitchFamily="2" charset="2"/>
                          <a:ea typeface="+mn-ea"/>
                          <a:cs typeface="+mn-cs"/>
                        </a:rPr>
                        <a:t>¦</a:t>
                      </a:r>
                      <a:r>
                        <a:rPr kumimoji="0" lang="fr-FR" sz="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Helvetica Light" panose="020B0403020202020204" pitchFamily="34" charset="0"/>
                          <a:ea typeface="+mn-ea"/>
                          <a:cs typeface="+mn-cs"/>
                        </a:rPr>
                        <a:t>Non</a:t>
                      </a:r>
                      <a:endParaRPr kumimoji="0" lang="fr-FR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Helvetica Light" panose="020B0403020202020204" pitchFamily="34" charset="0"/>
                        <a:ea typeface="+mn-ea"/>
                        <a:cs typeface="+mn-cs"/>
                      </a:endParaRPr>
                    </a:p>
                  </a:txBody>
                  <a:tcPr marL="7042" marR="7042" marT="70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Helvetica Light" panose="020B0403020202020204" pitchFamily="34" charset="0"/>
                        </a:rPr>
                        <a:t> </a:t>
                      </a:r>
                    </a:p>
                  </a:txBody>
                  <a:tcPr marL="7042" marR="7042" marT="70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Wingdings" pitchFamily="2" charset="2"/>
                          <a:ea typeface="+mn-ea"/>
                          <a:cs typeface="+mn-cs"/>
                        </a:rPr>
                        <a:t>¦</a:t>
                      </a:r>
                      <a:r>
                        <a:rPr kumimoji="0" lang="fr-FR" sz="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Helvetica Light" panose="020B0403020202020204" pitchFamily="34" charset="0"/>
                          <a:ea typeface="+mn-ea"/>
                          <a:cs typeface="+mn-cs"/>
                        </a:rPr>
                        <a:t>Oui  </a:t>
                      </a:r>
                      <a:r>
                        <a:rPr kumimoji="0" lang="fr-FR" sz="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Wingdings" pitchFamily="2" charset="2"/>
                          <a:ea typeface="+mn-ea"/>
                          <a:cs typeface="+mn-cs"/>
                        </a:rPr>
                        <a:t>¦</a:t>
                      </a:r>
                      <a:r>
                        <a:rPr kumimoji="0" lang="fr-FR" sz="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Helvetica Light" panose="020B0403020202020204" pitchFamily="34" charset="0"/>
                          <a:ea typeface="+mn-ea"/>
                          <a:cs typeface="+mn-cs"/>
                        </a:rPr>
                        <a:t>Non</a:t>
                      </a:r>
                      <a:endParaRPr kumimoji="0" lang="fr-FR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Helvetica Light" panose="020B0403020202020204" pitchFamily="34" charset="0"/>
                        <a:ea typeface="+mn-ea"/>
                        <a:cs typeface="+mn-cs"/>
                      </a:endParaRPr>
                    </a:p>
                  </a:txBody>
                  <a:tcPr marL="7042" marR="7042" marT="70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13208570"/>
                  </a:ext>
                </a:extLst>
              </a:tr>
              <a:tr h="297379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2" marR="7042" marT="70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2" marR="7042" marT="70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2" marR="7042" marT="70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Wingdings" pitchFamily="2" charset="2"/>
                        </a:rPr>
                        <a:t>¦</a:t>
                      </a:r>
                    </a:p>
                  </a:txBody>
                  <a:tcPr marL="7042" marR="7042" marT="70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Wingdings" pitchFamily="2" charset="2"/>
                        </a:rPr>
                        <a:t>¦</a:t>
                      </a:r>
                    </a:p>
                  </a:txBody>
                  <a:tcPr marL="7042" marR="7042" marT="70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Wingdings" pitchFamily="2" charset="2"/>
                        </a:rPr>
                        <a:t>¦</a:t>
                      </a:r>
                    </a:p>
                  </a:txBody>
                  <a:tcPr marL="7042" marR="7042" marT="70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Wingdings" pitchFamily="2" charset="2"/>
                        </a:rPr>
                        <a:t>¦</a:t>
                      </a:r>
                    </a:p>
                  </a:txBody>
                  <a:tcPr marL="7042" marR="7042" marT="70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Helvetica Light" panose="020B0403020202020204" pitchFamily="34" charset="0"/>
                        <a:ea typeface="+mn-ea"/>
                        <a:cs typeface="+mn-cs"/>
                      </a:endParaRPr>
                    </a:p>
                  </a:txBody>
                  <a:tcPr marL="7042" marR="7042" marT="70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Wingdings" pitchFamily="2" charset="2"/>
                          <a:ea typeface="+mn-ea"/>
                          <a:cs typeface="+mn-cs"/>
                        </a:rPr>
                        <a:t>¦</a:t>
                      </a:r>
                      <a:r>
                        <a:rPr kumimoji="0" lang="fr-FR" sz="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Helvetica Light" panose="020B0403020202020204" pitchFamily="34" charset="0"/>
                          <a:ea typeface="+mn-ea"/>
                          <a:cs typeface="+mn-cs"/>
                        </a:rPr>
                        <a:t>Oui  </a:t>
                      </a:r>
                      <a:r>
                        <a:rPr kumimoji="0" lang="fr-FR" sz="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Wingdings" pitchFamily="2" charset="2"/>
                          <a:ea typeface="+mn-ea"/>
                          <a:cs typeface="+mn-cs"/>
                        </a:rPr>
                        <a:t>¦</a:t>
                      </a:r>
                      <a:r>
                        <a:rPr kumimoji="0" lang="fr-FR" sz="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Helvetica Light" panose="020B0403020202020204" pitchFamily="34" charset="0"/>
                          <a:ea typeface="+mn-ea"/>
                          <a:cs typeface="+mn-cs"/>
                        </a:rPr>
                        <a:t>Non</a:t>
                      </a:r>
                      <a:endParaRPr kumimoji="0" lang="fr-FR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Helvetica Light" panose="020B0403020202020204" pitchFamily="34" charset="0"/>
                        <a:ea typeface="+mn-ea"/>
                        <a:cs typeface="+mn-cs"/>
                      </a:endParaRPr>
                    </a:p>
                  </a:txBody>
                  <a:tcPr marL="7042" marR="7042" marT="70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 Light" panose="020B0403020202020204" pitchFamily="34" charset="0"/>
                        </a:rPr>
                        <a:t> </a:t>
                      </a:r>
                    </a:p>
                  </a:txBody>
                  <a:tcPr marL="7042" marR="7042" marT="70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Wingdings" pitchFamily="2" charset="2"/>
                          <a:ea typeface="+mn-ea"/>
                          <a:cs typeface="+mn-cs"/>
                        </a:rPr>
                        <a:t>¦</a:t>
                      </a:r>
                      <a:r>
                        <a:rPr kumimoji="0" lang="fr-FR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Helvetica Light" panose="020B0403020202020204" pitchFamily="34" charset="0"/>
                          <a:ea typeface="+mn-ea"/>
                          <a:cs typeface="+mn-cs"/>
                        </a:rPr>
                        <a:t>Oui  </a:t>
                      </a:r>
                      <a:r>
                        <a:rPr kumimoji="0" lang="fr-FR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Wingdings" pitchFamily="2" charset="2"/>
                          <a:ea typeface="+mn-ea"/>
                          <a:cs typeface="+mn-cs"/>
                        </a:rPr>
                        <a:t>¦</a:t>
                      </a:r>
                      <a:r>
                        <a:rPr kumimoji="0" lang="fr-FR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Helvetica Light" panose="020B0403020202020204" pitchFamily="34" charset="0"/>
                          <a:ea typeface="+mn-ea"/>
                          <a:cs typeface="+mn-cs"/>
                        </a:rPr>
                        <a:t>Non</a:t>
                      </a:r>
                    </a:p>
                  </a:txBody>
                  <a:tcPr marL="7042" marR="7042" marT="70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73278486"/>
                  </a:ext>
                </a:extLst>
              </a:tr>
              <a:tr h="297379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2" marR="7042" marT="70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2" marR="7042" marT="70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2" marR="7042" marT="70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Wingdings" pitchFamily="2" charset="2"/>
                        </a:rPr>
                        <a:t>¦</a:t>
                      </a:r>
                    </a:p>
                  </a:txBody>
                  <a:tcPr marL="7042" marR="7042" marT="70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Wingdings" pitchFamily="2" charset="2"/>
                        </a:rPr>
                        <a:t>¦</a:t>
                      </a:r>
                    </a:p>
                  </a:txBody>
                  <a:tcPr marL="7042" marR="7042" marT="70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Wingdings" pitchFamily="2" charset="2"/>
                        </a:rPr>
                        <a:t>¦</a:t>
                      </a:r>
                    </a:p>
                  </a:txBody>
                  <a:tcPr marL="7042" marR="7042" marT="70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Wingdings" pitchFamily="2" charset="2"/>
                        </a:rPr>
                        <a:t>¦</a:t>
                      </a:r>
                    </a:p>
                  </a:txBody>
                  <a:tcPr marL="7042" marR="7042" marT="70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Helvetica Light" panose="020B0403020202020204" pitchFamily="34" charset="0"/>
                        <a:ea typeface="+mn-ea"/>
                        <a:cs typeface="+mn-cs"/>
                      </a:endParaRPr>
                    </a:p>
                  </a:txBody>
                  <a:tcPr marL="7042" marR="7042" marT="70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Wingdings" pitchFamily="2" charset="2"/>
                          <a:ea typeface="+mn-ea"/>
                          <a:cs typeface="+mn-cs"/>
                        </a:rPr>
                        <a:t>¦</a:t>
                      </a:r>
                      <a:r>
                        <a:rPr kumimoji="0" lang="fr-FR" sz="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Helvetica Light" panose="020B0403020202020204" pitchFamily="34" charset="0"/>
                          <a:ea typeface="+mn-ea"/>
                          <a:cs typeface="+mn-cs"/>
                        </a:rPr>
                        <a:t>Oui  </a:t>
                      </a:r>
                      <a:r>
                        <a:rPr kumimoji="0" lang="fr-FR" sz="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Wingdings" pitchFamily="2" charset="2"/>
                          <a:ea typeface="+mn-ea"/>
                          <a:cs typeface="+mn-cs"/>
                        </a:rPr>
                        <a:t>¦</a:t>
                      </a:r>
                      <a:r>
                        <a:rPr kumimoji="0" lang="fr-FR" sz="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Helvetica Light" panose="020B0403020202020204" pitchFamily="34" charset="0"/>
                          <a:ea typeface="+mn-ea"/>
                          <a:cs typeface="+mn-cs"/>
                        </a:rPr>
                        <a:t>Non</a:t>
                      </a:r>
                      <a:endParaRPr kumimoji="0" lang="fr-FR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Helvetica Light" panose="020B0403020202020204" pitchFamily="34" charset="0"/>
                        <a:ea typeface="+mn-ea"/>
                        <a:cs typeface="+mn-cs"/>
                      </a:endParaRPr>
                    </a:p>
                  </a:txBody>
                  <a:tcPr marL="7042" marR="7042" marT="70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Helvetica Light" panose="020B0403020202020204" pitchFamily="34" charset="0"/>
                        </a:rPr>
                        <a:t> </a:t>
                      </a:r>
                    </a:p>
                  </a:txBody>
                  <a:tcPr marL="7042" marR="7042" marT="70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Wingdings" pitchFamily="2" charset="2"/>
                          <a:ea typeface="+mn-ea"/>
                          <a:cs typeface="+mn-cs"/>
                        </a:rPr>
                        <a:t>¦</a:t>
                      </a:r>
                      <a:r>
                        <a:rPr kumimoji="0" lang="fr-FR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Helvetica Light" panose="020B0403020202020204" pitchFamily="34" charset="0"/>
                          <a:ea typeface="+mn-ea"/>
                          <a:cs typeface="+mn-cs"/>
                        </a:rPr>
                        <a:t>Oui  </a:t>
                      </a:r>
                      <a:r>
                        <a:rPr kumimoji="0" lang="fr-FR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Wingdings" pitchFamily="2" charset="2"/>
                          <a:ea typeface="+mn-ea"/>
                          <a:cs typeface="+mn-cs"/>
                        </a:rPr>
                        <a:t>¦</a:t>
                      </a:r>
                      <a:r>
                        <a:rPr kumimoji="0" lang="fr-FR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Helvetica Light" panose="020B0403020202020204" pitchFamily="34" charset="0"/>
                          <a:ea typeface="+mn-ea"/>
                          <a:cs typeface="+mn-cs"/>
                        </a:rPr>
                        <a:t>Non</a:t>
                      </a:r>
                    </a:p>
                  </a:txBody>
                  <a:tcPr marL="7042" marR="7042" marT="70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51157208"/>
                  </a:ext>
                </a:extLst>
              </a:tr>
              <a:tr h="297379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2" marR="7042" marT="70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2" marR="7042" marT="70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2" marR="7042" marT="70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Wingdings" pitchFamily="2" charset="2"/>
                        </a:rPr>
                        <a:t>¦</a:t>
                      </a:r>
                    </a:p>
                  </a:txBody>
                  <a:tcPr marL="7042" marR="7042" marT="70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Wingdings" pitchFamily="2" charset="2"/>
                        </a:rPr>
                        <a:t>¦</a:t>
                      </a:r>
                    </a:p>
                  </a:txBody>
                  <a:tcPr marL="7042" marR="7042" marT="70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Wingdings" pitchFamily="2" charset="2"/>
                        </a:rPr>
                        <a:t>¦</a:t>
                      </a:r>
                    </a:p>
                  </a:txBody>
                  <a:tcPr marL="7042" marR="7042" marT="70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Wingdings" pitchFamily="2" charset="2"/>
                        </a:rPr>
                        <a:t>¦</a:t>
                      </a:r>
                    </a:p>
                  </a:txBody>
                  <a:tcPr marL="7042" marR="7042" marT="70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Helvetica Light" panose="020B0403020202020204" pitchFamily="34" charset="0"/>
                        <a:ea typeface="+mn-ea"/>
                        <a:cs typeface="+mn-cs"/>
                      </a:endParaRPr>
                    </a:p>
                  </a:txBody>
                  <a:tcPr marL="7042" marR="7042" marT="70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Wingdings" pitchFamily="2" charset="2"/>
                          <a:ea typeface="+mn-ea"/>
                          <a:cs typeface="+mn-cs"/>
                        </a:rPr>
                        <a:t>¦</a:t>
                      </a:r>
                      <a:r>
                        <a:rPr kumimoji="0" lang="fr-FR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Helvetica Light" panose="020B0403020202020204" pitchFamily="34" charset="0"/>
                          <a:ea typeface="+mn-ea"/>
                          <a:cs typeface="+mn-cs"/>
                        </a:rPr>
                        <a:t>Oui  </a:t>
                      </a:r>
                      <a:r>
                        <a:rPr kumimoji="0" lang="fr-FR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Wingdings" pitchFamily="2" charset="2"/>
                          <a:ea typeface="+mn-ea"/>
                          <a:cs typeface="+mn-cs"/>
                        </a:rPr>
                        <a:t>¦</a:t>
                      </a:r>
                      <a:r>
                        <a:rPr kumimoji="0" lang="fr-FR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Helvetica Light" panose="020B0403020202020204" pitchFamily="34" charset="0"/>
                          <a:ea typeface="+mn-ea"/>
                          <a:cs typeface="+mn-cs"/>
                        </a:rPr>
                        <a:t>Non</a:t>
                      </a:r>
                    </a:p>
                  </a:txBody>
                  <a:tcPr marL="7042" marR="7042" marT="70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 Light" panose="020B0403020202020204" pitchFamily="34" charset="0"/>
                        </a:rPr>
                        <a:t> </a:t>
                      </a:r>
                    </a:p>
                  </a:txBody>
                  <a:tcPr marL="7042" marR="7042" marT="70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Wingdings" pitchFamily="2" charset="2"/>
                          <a:ea typeface="+mn-ea"/>
                          <a:cs typeface="+mn-cs"/>
                        </a:rPr>
                        <a:t>¦</a:t>
                      </a:r>
                      <a:r>
                        <a:rPr kumimoji="0" lang="fr-FR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Helvetica Light" panose="020B0403020202020204" pitchFamily="34" charset="0"/>
                          <a:ea typeface="+mn-ea"/>
                          <a:cs typeface="+mn-cs"/>
                        </a:rPr>
                        <a:t>Oui  </a:t>
                      </a:r>
                      <a:r>
                        <a:rPr kumimoji="0" lang="fr-FR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Wingdings" pitchFamily="2" charset="2"/>
                          <a:ea typeface="+mn-ea"/>
                          <a:cs typeface="+mn-cs"/>
                        </a:rPr>
                        <a:t>¦</a:t>
                      </a:r>
                      <a:r>
                        <a:rPr kumimoji="0" lang="fr-FR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Helvetica Light" panose="020B0403020202020204" pitchFamily="34" charset="0"/>
                          <a:ea typeface="+mn-ea"/>
                          <a:cs typeface="+mn-cs"/>
                        </a:rPr>
                        <a:t>Non</a:t>
                      </a:r>
                    </a:p>
                  </a:txBody>
                  <a:tcPr marL="7042" marR="7042" marT="70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15620811"/>
                  </a:ext>
                </a:extLst>
              </a:tr>
              <a:tr h="297379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2" marR="7042" marT="70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2" marR="7042" marT="70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2" marR="7042" marT="70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Wingdings" pitchFamily="2" charset="2"/>
                        </a:rPr>
                        <a:t>¦</a:t>
                      </a:r>
                    </a:p>
                  </a:txBody>
                  <a:tcPr marL="7042" marR="7042" marT="70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Wingdings" pitchFamily="2" charset="2"/>
                        </a:rPr>
                        <a:t>¦</a:t>
                      </a:r>
                    </a:p>
                  </a:txBody>
                  <a:tcPr marL="7042" marR="7042" marT="70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Wingdings" pitchFamily="2" charset="2"/>
                        </a:rPr>
                        <a:t>¦</a:t>
                      </a:r>
                    </a:p>
                  </a:txBody>
                  <a:tcPr marL="7042" marR="7042" marT="70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Wingdings" pitchFamily="2" charset="2"/>
                        </a:rPr>
                        <a:t>¦</a:t>
                      </a:r>
                    </a:p>
                  </a:txBody>
                  <a:tcPr marL="7042" marR="7042" marT="70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Helvetica Light" panose="020B0403020202020204" pitchFamily="34" charset="0"/>
                        <a:ea typeface="+mn-ea"/>
                        <a:cs typeface="+mn-cs"/>
                      </a:endParaRPr>
                    </a:p>
                  </a:txBody>
                  <a:tcPr marL="7042" marR="7042" marT="70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Wingdings" pitchFamily="2" charset="2"/>
                          <a:ea typeface="+mn-ea"/>
                          <a:cs typeface="+mn-cs"/>
                        </a:rPr>
                        <a:t>¦</a:t>
                      </a:r>
                      <a:r>
                        <a:rPr kumimoji="0" lang="fr-FR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Helvetica Light" panose="020B0403020202020204" pitchFamily="34" charset="0"/>
                          <a:ea typeface="+mn-ea"/>
                          <a:cs typeface="+mn-cs"/>
                        </a:rPr>
                        <a:t>Oui  </a:t>
                      </a:r>
                      <a:r>
                        <a:rPr kumimoji="0" lang="fr-FR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Wingdings" pitchFamily="2" charset="2"/>
                          <a:ea typeface="+mn-ea"/>
                          <a:cs typeface="+mn-cs"/>
                        </a:rPr>
                        <a:t>¦</a:t>
                      </a:r>
                      <a:r>
                        <a:rPr kumimoji="0" lang="fr-FR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Helvetica Light" panose="020B0403020202020204" pitchFamily="34" charset="0"/>
                          <a:ea typeface="+mn-ea"/>
                          <a:cs typeface="+mn-cs"/>
                        </a:rPr>
                        <a:t>Non</a:t>
                      </a:r>
                    </a:p>
                  </a:txBody>
                  <a:tcPr marL="7042" marR="7042" marT="70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 Light" panose="020B0403020202020204" pitchFamily="34" charset="0"/>
                        </a:rPr>
                        <a:t> </a:t>
                      </a:r>
                    </a:p>
                  </a:txBody>
                  <a:tcPr marL="7042" marR="7042" marT="70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Wingdings" pitchFamily="2" charset="2"/>
                          <a:ea typeface="+mn-ea"/>
                          <a:cs typeface="+mn-cs"/>
                        </a:rPr>
                        <a:t>¦</a:t>
                      </a:r>
                      <a:r>
                        <a:rPr kumimoji="0" lang="fr-FR" sz="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Helvetica Light" panose="020B0403020202020204" pitchFamily="34" charset="0"/>
                          <a:ea typeface="+mn-ea"/>
                          <a:cs typeface="+mn-cs"/>
                        </a:rPr>
                        <a:t>Oui  </a:t>
                      </a:r>
                      <a:r>
                        <a:rPr kumimoji="0" lang="fr-FR" sz="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Wingdings" pitchFamily="2" charset="2"/>
                          <a:ea typeface="+mn-ea"/>
                          <a:cs typeface="+mn-cs"/>
                        </a:rPr>
                        <a:t>¦</a:t>
                      </a:r>
                      <a:r>
                        <a:rPr kumimoji="0" lang="fr-FR" sz="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Helvetica Light" panose="020B0403020202020204" pitchFamily="34" charset="0"/>
                          <a:ea typeface="+mn-ea"/>
                          <a:cs typeface="+mn-cs"/>
                        </a:rPr>
                        <a:t>Non</a:t>
                      </a:r>
                      <a:endParaRPr kumimoji="0" lang="fr-FR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Helvetica Light" panose="020B0403020202020204" pitchFamily="34" charset="0"/>
                        <a:ea typeface="+mn-ea"/>
                        <a:cs typeface="+mn-cs"/>
                      </a:endParaRPr>
                    </a:p>
                  </a:txBody>
                  <a:tcPr marL="7042" marR="7042" marT="70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52033359"/>
                  </a:ext>
                </a:extLst>
              </a:tr>
              <a:tr h="297379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2" marR="7042" marT="70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2" marR="7042" marT="70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2" marR="7042" marT="70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Wingdings" pitchFamily="2" charset="2"/>
                        </a:rPr>
                        <a:t>¦</a:t>
                      </a:r>
                    </a:p>
                  </a:txBody>
                  <a:tcPr marL="7042" marR="7042" marT="70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Wingdings" pitchFamily="2" charset="2"/>
                        </a:rPr>
                        <a:t>¦</a:t>
                      </a:r>
                    </a:p>
                  </a:txBody>
                  <a:tcPr marL="7042" marR="7042" marT="70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Wingdings" pitchFamily="2" charset="2"/>
                        </a:rPr>
                        <a:t>¦</a:t>
                      </a:r>
                    </a:p>
                  </a:txBody>
                  <a:tcPr marL="7042" marR="7042" marT="70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Wingdings" pitchFamily="2" charset="2"/>
                        </a:rPr>
                        <a:t>¦</a:t>
                      </a:r>
                    </a:p>
                  </a:txBody>
                  <a:tcPr marL="7042" marR="7042" marT="70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Helvetica Light" panose="020B0403020202020204" pitchFamily="34" charset="0"/>
                        <a:ea typeface="+mn-ea"/>
                        <a:cs typeface="+mn-cs"/>
                      </a:endParaRPr>
                    </a:p>
                  </a:txBody>
                  <a:tcPr marL="7042" marR="7042" marT="70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Wingdings" pitchFamily="2" charset="2"/>
                          <a:ea typeface="+mn-ea"/>
                          <a:cs typeface="+mn-cs"/>
                        </a:rPr>
                        <a:t>¦</a:t>
                      </a:r>
                      <a:r>
                        <a:rPr kumimoji="0" lang="fr-FR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Helvetica Light" panose="020B0403020202020204" pitchFamily="34" charset="0"/>
                          <a:ea typeface="+mn-ea"/>
                          <a:cs typeface="+mn-cs"/>
                        </a:rPr>
                        <a:t>Oui  </a:t>
                      </a:r>
                      <a:r>
                        <a:rPr kumimoji="0" lang="fr-FR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Wingdings" pitchFamily="2" charset="2"/>
                          <a:ea typeface="+mn-ea"/>
                          <a:cs typeface="+mn-cs"/>
                        </a:rPr>
                        <a:t>¦</a:t>
                      </a:r>
                      <a:r>
                        <a:rPr kumimoji="0" lang="fr-FR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Helvetica Light" panose="020B0403020202020204" pitchFamily="34" charset="0"/>
                          <a:ea typeface="+mn-ea"/>
                          <a:cs typeface="+mn-cs"/>
                        </a:rPr>
                        <a:t>Non</a:t>
                      </a:r>
                    </a:p>
                  </a:txBody>
                  <a:tcPr marL="7042" marR="7042" marT="70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 Light" panose="020B0403020202020204" pitchFamily="34" charset="0"/>
                        </a:rPr>
                        <a:t> </a:t>
                      </a:r>
                    </a:p>
                  </a:txBody>
                  <a:tcPr marL="7042" marR="7042" marT="70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Wingdings" pitchFamily="2" charset="2"/>
                          <a:ea typeface="+mn-ea"/>
                          <a:cs typeface="+mn-cs"/>
                        </a:rPr>
                        <a:t>¦</a:t>
                      </a:r>
                      <a:r>
                        <a:rPr kumimoji="0" lang="fr-FR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Helvetica Light" panose="020B0403020202020204" pitchFamily="34" charset="0"/>
                          <a:ea typeface="+mn-ea"/>
                          <a:cs typeface="+mn-cs"/>
                        </a:rPr>
                        <a:t>Oui  </a:t>
                      </a:r>
                      <a:r>
                        <a:rPr kumimoji="0" lang="fr-FR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Wingdings" pitchFamily="2" charset="2"/>
                          <a:ea typeface="+mn-ea"/>
                          <a:cs typeface="+mn-cs"/>
                        </a:rPr>
                        <a:t>¦</a:t>
                      </a:r>
                      <a:r>
                        <a:rPr kumimoji="0" lang="fr-FR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Helvetica Light" panose="020B0403020202020204" pitchFamily="34" charset="0"/>
                          <a:ea typeface="+mn-ea"/>
                          <a:cs typeface="+mn-cs"/>
                        </a:rPr>
                        <a:t>Non</a:t>
                      </a:r>
                    </a:p>
                  </a:txBody>
                  <a:tcPr marL="7042" marR="7042" marT="70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50017981"/>
                  </a:ext>
                </a:extLst>
              </a:tr>
              <a:tr h="297379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2" marR="7042" marT="70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2" marR="7042" marT="70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2" marR="7042" marT="70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Wingdings" pitchFamily="2" charset="2"/>
                        </a:rPr>
                        <a:t>¦</a:t>
                      </a:r>
                    </a:p>
                  </a:txBody>
                  <a:tcPr marL="7042" marR="7042" marT="70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Wingdings" pitchFamily="2" charset="2"/>
                        </a:rPr>
                        <a:t>¦</a:t>
                      </a:r>
                    </a:p>
                  </a:txBody>
                  <a:tcPr marL="7042" marR="7042" marT="70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Wingdings" pitchFamily="2" charset="2"/>
                        </a:rPr>
                        <a:t>¦</a:t>
                      </a:r>
                    </a:p>
                  </a:txBody>
                  <a:tcPr marL="7042" marR="7042" marT="70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Wingdings" pitchFamily="2" charset="2"/>
                        </a:rPr>
                        <a:t>¦</a:t>
                      </a:r>
                    </a:p>
                  </a:txBody>
                  <a:tcPr marL="7042" marR="7042" marT="70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Helvetica Light" panose="020B0403020202020204" pitchFamily="34" charset="0"/>
                        <a:ea typeface="+mn-ea"/>
                        <a:cs typeface="+mn-cs"/>
                      </a:endParaRPr>
                    </a:p>
                  </a:txBody>
                  <a:tcPr marL="7042" marR="7042" marT="70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Wingdings" pitchFamily="2" charset="2"/>
                          <a:ea typeface="+mn-ea"/>
                          <a:cs typeface="+mn-cs"/>
                        </a:rPr>
                        <a:t>¦</a:t>
                      </a:r>
                      <a:r>
                        <a:rPr kumimoji="0" lang="fr-FR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Helvetica Light" panose="020B0403020202020204" pitchFamily="34" charset="0"/>
                          <a:ea typeface="+mn-ea"/>
                          <a:cs typeface="+mn-cs"/>
                        </a:rPr>
                        <a:t>Oui  </a:t>
                      </a:r>
                      <a:r>
                        <a:rPr kumimoji="0" lang="fr-FR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Wingdings" pitchFamily="2" charset="2"/>
                          <a:ea typeface="+mn-ea"/>
                          <a:cs typeface="+mn-cs"/>
                        </a:rPr>
                        <a:t>¦</a:t>
                      </a:r>
                      <a:r>
                        <a:rPr kumimoji="0" lang="fr-FR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Helvetica Light" panose="020B0403020202020204" pitchFamily="34" charset="0"/>
                          <a:ea typeface="+mn-ea"/>
                          <a:cs typeface="+mn-cs"/>
                        </a:rPr>
                        <a:t>Non</a:t>
                      </a:r>
                    </a:p>
                  </a:txBody>
                  <a:tcPr marL="7042" marR="7042" marT="70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 Light" panose="020B0403020202020204" pitchFamily="34" charset="0"/>
                        </a:rPr>
                        <a:t> </a:t>
                      </a:r>
                    </a:p>
                  </a:txBody>
                  <a:tcPr marL="7042" marR="7042" marT="70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Wingdings" pitchFamily="2" charset="2"/>
                          <a:ea typeface="+mn-ea"/>
                          <a:cs typeface="+mn-cs"/>
                        </a:rPr>
                        <a:t>¦</a:t>
                      </a:r>
                      <a:r>
                        <a:rPr kumimoji="0" lang="fr-FR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Helvetica Light" panose="020B0403020202020204" pitchFamily="34" charset="0"/>
                          <a:ea typeface="+mn-ea"/>
                          <a:cs typeface="+mn-cs"/>
                        </a:rPr>
                        <a:t>Oui  </a:t>
                      </a:r>
                      <a:r>
                        <a:rPr kumimoji="0" lang="fr-FR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Wingdings" pitchFamily="2" charset="2"/>
                          <a:ea typeface="+mn-ea"/>
                          <a:cs typeface="+mn-cs"/>
                        </a:rPr>
                        <a:t>¦</a:t>
                      </a:r>
                      <a:r>
                        <a:rPr kumimoji="0" lang="fr-FR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Helvetica Light" panose="020B0403020202020204" pitchFamily="34" charset="0"/>
                          <a:ea typeface="+mn-ea"/>
                          <a:cs typeface="+mn-cs"/>
                        </a:rPr>
                        <a:t>Non</a:t>
                      </a:r>
                    </a:p>
                  </a:txBody>
                  <a:tcPr marL="7042" marR="7042" marT="70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05969073"/>
                  </a:ext>
                </a:extLst>
              </a:tr>
              <a:tr h="297379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2" marR="7042" marT="70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2" marR="7042" marT="70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2" marR="7042" marT="70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Wingdings" pitchFamily="2" charset="2"/>
                        </a:rPr>
                        <a:t>¦</a:t>
                      </a:r>
                    </a:p>
                  </a:txBody>
                  <a:tcPr marL="7042" marR="7042" marT="70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Wingdings" pitchFamily="2" charset="2"/>
                        </a:rPr>
                        <a:t>¦</a:t>
                      </a:r>
                    </a:p>
                  </a:txBody>
                  <a:tcPr marL="7042" marR="7042" marT="70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Wingdings" pitchFamily="2" charset="2"/>
                        </a:rPr>
                        <a:t>¦</a:t>
                      </a:r>
                    </a:p>
                  </a:txBody>
                  <a:tcPr marL="7042" marR="7042" marT="70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Wingdings" pitchFamily="2" charset="2"/>
                        </a:rPr>
                        <a:t>¦</a:t>
                      </a:r>
                    </a:p>
                  </a:txBody>
                  <a:tcPr marL="7042" marR="7042" marT="70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Helvetica Light" panose="020B0403020202020204" pitchFamily="34" charset="0"/>
                        <a:ea typeface="+mn-ea"/>
                        <a:cs typeface="+mn-cs"/>
                      </a:endParaRPr>
                    </a:p>
                  </a:txBody>
                  <a:tcPr marL="7042" marR="7042" marT="70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Wingdings" pitchFamily="2" charset="2"/>
                          <a:ea typeface="+mn-ea"/>
                          <a:cs typeface="+mn-cs"/>
                        </a:rPr>
                        <a:t>¦</a:t>
                      </a:r>
                      <a:r>
                        <a:rPr kumimoji="0" lang="fr-FR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Helvetica Light" panose="020B0403020202020204" pitchFamily="34" charset="0"/>
                          <a:ea typeface="+mn-ea"/>
                          <a:cs typeface="+mn-cs"/>
                        </a:rPr>
                        <a:t>Oui  </a:t>
                      </a:r>
                      <a:r>
                        <a:rPr kumimoji="0" lang="fr-FR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Wingdings" pitchFamily="2" charset="2"/>
                          <a:ea typeface="+mn-ea"/>
                          <a:cs typeface="+mn-cs"/>
                        </a:rPr>
                        <a:t>¦</a:t>
                      </a:r>
                      <a:r>
                        <a:rPr kumimoji="0" lang="fr-FR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Helvetica Light" panose="020B0403020202020204" pitchFamily="34" charset="0"/>
                          <a:ea typeface="+mn-ea"/>
                          <a:cs typeface="+mn-cs"/>
                        </a:rPr>
                        <a:t>Non</a:t>
                      </a:r>
                    </a:p>
                  </a:txBody>
                  <a:tcPr marL="7042" marR="7042" marT="70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 Light" panose="020B0403020202020204" pitchFamily="34" charset="0"/>
                        </a:rPr>
                        <a:t> </a:t>
                      </a:r>
                    </a:p>
                  </a:txBody>
                  <a:tcPr marL="7042" marR="7042" marT="70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Wingdings" pitchFamily="2" charset="2"/>
                          <a:ea typeface="+mn-ea"/>
                          <a:cs typeface="+mn-cs"/>
                        </a:rPr>
                        <a:t>¦</a:t>
                      </a:r>
                      <a:r>
                        <a:rPr kumimoji="0" lang="fr-FR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Helvetica Light" panose="020B0403020202020204" pitchFamily="34" charset="0"/>
                          <a:ea typeface="+mn-ea"/>
                          <a:cs typeface="+mn-cs"/>
                        </a:rPr>
                        <a:t>Oui  </a:t>
                      </a:r>
                      <a:r>
                        <a:rPr kumimoji="0" lang="fr-FR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Wingdings" pitchFamily="2" charset="2"/>
                          <a:ea typeface="+mn-ea"/>
                          <a:cs typeface="+mn-cs"/>
                        </a:rPr>
                        <a:t>¦</a:t>
                      </a:r>
                      <a:r>
                        <a:rPr kumimoji="0" lang="fr-FR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Helvetica Light" panose="020B0403020202020204" pitchFamily="34" charset="0"/>
                          <a:ea typeface="+mn-ea"/>
                          <a:cs typeface="+mn-cs"/>
                        </a:rPr>
                        <a:t>Non</a:t>
                      </a:r>
                    </a:p>
                  </a:txBody>
                  <a:tcPr marL="7042" marR="7042" marT="70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37275766"/>
                  </a:ext>
                </a:extLst>
              </a:tr>
              <a:tr h="297379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2" marR="7042" marT="70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2" marR="7042" marT="70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2" marR="7042" marT="70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Wingdings" pitchFamily="2" charset="2"/>
                        </a:rPr>
                        <a:t>¦</a:t>
                      </a:r>
                    </a:p>
                  </a:txBody>
                  <a:tcPr marL="7042" marR="7042" marT="70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Wingdings" pitchFamily="2" charset="2"/>
                        </a:rPr>
                        <a:t>¦</a:t>
                      </a:r>
                    </a:p>
                  </a:txBody>
                  <a:tcPr marL="7042" marR="7042" marT="70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Wingdings" pitchFamily="2" charset="2"/>
                        </a:rPr>
                        <a:t>¦</a:t>
                      </a:r>
                    </a:p>
                  </a:txBody>
                  <a:tcPr marL="7042" marR="7042" marT="70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Wingdings" pitchFamily="2" charset="2"/>
                        </a:rPr>
                        <a:t>¦</a:t>
                      </a:r>
                    </a:p>
                  </a:txBody>
                  <a:tcPr marL="7042" marR="7042" marT="70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Helvetica Light" panose="020B0403020202020204" pitchFamily="34" charset="0"/>
                        <a:ea typeface="+mn-ea"/>
                        <a:cs typeface="+mn-cs"/>
                      </a:endParaRPr>
                    </a:p>
                  </a:txBody>
                  <a:tcPr marL="7042" marR="7042" marT="70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Wingdings" pitchFamily="2" charset="2"/>
                          <a:ea typeface="+mn-ea"/>
                          <a:cs typeface="+mn-cs"/>
                        </a:rPr>
                        <a:t>¦</a:t>
                      </a:r>
                      <a:r>
                        <a:rPr kumimoji="0" lang="fr-FR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Helvetica Light" panose="020B0403020202020204" pitchFamily="34" charset="0"/>
                          <a:ea typeface="+mn-ea"/>
                          <a:cs typeface="+mn-cs"/>
                        </a:rPr>
                        <a:t>Oui  </a:t>
                      </a:r>
                      <a:r>
                        <a:rPr kumimoji="0" lang="fr-FR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Wingdings" pitchFamily="2" charset="2"/>
                          <a:ea typeface="+mn-ea"/>
                          <a:cs typeface="+mn-cs"/>
                        </a:rPr>
                        <a:t>¦</a:t>
                      </a:r>
                      <a:r>
                        <a:rPr kumimoji="0" lang="fr-FR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Helvetica Light" panose="020B0403020202020204" pitchFamily="34" charset="0"/>
                          <a:ea typeface="+mn-ea"/>
                          <a:cs typeface="+mn-cs"/>
                        </a:rPr>
                        <a:t>Non</a:t>
                      </a:r>
                    </a:p>
                  </a:txBody>
                  <a:tcPr marL="7042" marR="7042" marT="70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Helvetica Light" panose="020B0403020202020204" pitchFamily="34" charset="0"/>
                        </a:rPr>
                        <a:t> </a:t>
                      </a:r>
                    </a:p>
                  </a:txBody>
                  <a:tcPr marL="7042" marR="7042" marT="70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Wingdings" pitchFamily="2" charset="2"/>
                          <a:ea typeface="+mn-ea"/>
                          <a:cs typeface="+mn-cs"/>
                        </a:rPr>
                        <a:t>¦</a:t>
                      </a:r>
                      <a:r>
                        <a:rPr kumimoji="0" lang="fr-FR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Helvetica Light" panose="020B0403020202020204" pitchFamily="34" charset="0"/>
                          <a:ea typeface="+mn-ea"/>
                          <a:cs typeface="+mn-cs"/>
                        </a:rPr>
                        <a:t>Oui  </a:t>
                      </a:r>
                      <a:r>
                        <a:rPr kumimoji="0" lang="fr-FR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Wingdings" pitchFamily="2" charset="2"/>
                          <a:ea typeface="+mn-ea"/>
                          <a:cs typeface="+mn-cs"/>
                        </a:rPr>
                        <a:t>¦</a:t>
                      </a:r>
                      <a:r>
                        <a:rPr kumimoji="0" lang="fr-FR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Helvetica Light" panose="020B0403020202020204" pitchFamily="34" charset="0"/>
                          <a:ea typeface="+mn-ea"/>
                          <a:cs typeface="+mn-cs"/>
                        </a:rPr>
                        <a:t>Non</a:t>
                      </a:r>
                    </a:p>
                  </a:txBody>
                  <a:tcPr marL="7042" marR="7042" marT="70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47152988"/>
                  </a:ext>
                </a:extLst>
              </a:tr>
              <a:tr h="297379">
                <a:tc>
                  <a:txBody>
                    <a:bodyPr/>
                    <a:lstStyle/>
                    <a:p>
                      <a:pPr algn="ctr" fontAlgn="ctr"/>
                      <a:endParaRPr lang="fr-FR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42" marR="7042" marT="70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42" marR="7042" marT="70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42" marR="7042" marT="70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Wingdings" pitchFamily="2" charset="2"/>
                        </a:rPr>
                        <a:t>¦</a:t>
                      </a:r>
                    </a:p>
                  </a:txBody>
                  <a:tcPr marL="7042" marR="7042" marT="70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Wingdings" pitchFamily="2" charset="2"/>
                        </a:rPr>
                        <a:t>¦</a:t>
                      </a:r>
                    </a:p>
                  </a:txBody>
                  <a:tcPr marL="7042" marR="7042" marT="70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Wingdings" pitchFamily="2" charset="2"/>
                        </a:rPr>
                        <a:t>¦</a:t>
                      </a:r>
                    </a:p>
                  </a:txBody>
                  <a:tcPr marL="7042" marR="7042" marT="70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Wingdings" pitchFamily="2" charset="2"/>
                        </a:rPr>
                        <a:t>¦</a:t>
                      </a:r>
                    </a:p>
                  </a:txBody>
                  <a:tcPr marL="7042" marR="7042" marT="70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Helvetica Light" panose="020B0403020202020204" pitchFamily="34" charset="0"/>
                        <a:ea typeface="+mn-ea"/>
                        <a:cs typeface="+mn-cs"/>
                      </a:endParaRPr>
                    </a:p>
                  </a:txBody>
                  <a:tcPr marL="7042" marR="7042" marT="70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Wingdings" pitchFamily="2" charset="2"/>
                          <a:ea typeface="+mn-ea"/>
                          <a:cs typeface="+mn-cs"/>
                        </a:rPr>
                        <a:t>¦</a:t>
                      </a:r>
                      <a:r>
                        <a:rPr kumimoji="0" lang="fr-FR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Helvetica Light" panose="020B0403020202020204" pitchFamily="34" charset="0"/>
                          <a:ea typeface="+mn-ea"/>
                          <a:cs typeface="+mn-cs"/>
                        </a:rPr>
                        <a:t>Oui  </a:t>
                      </a:r>
                      <a:r>
                        <a:rPr kumimoji="0" lang="fr-FR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Wingdings" pitchFamily="2" charset="2"/>
                          <a:ea typeface="+mn-ea"/>
                          <a:cs typeface="+mn-cs"/>
                        </a:rPr>
                        <a:t>¦</a:t>
                      </a:r>
                      <a:r>
                        <a:rPr kumimoji="0" lang="fr-FR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Helvetica Light" panose="020B0403020202020204" pitchFamily="34" charset="0"/>
                          <a:ea typeface="+mn-ea"/>
                          <a:cs typeface="+mn-cs"/>
                        </a:rPr>
                        <a:t>Non</a:t>
                      </a:r>
                    </a:p>
                  </a:txBody>
                  <a:tcPr marL="7042" marR="7042" marT="70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 Light" panose="020B0403020202020204" pitchFamily="34" charset="0"/>
                        </a:rPr>
                        <a:t> </a:t>
                      </a:r>
                    </a:p>
                  </a:txBody>
                  <a:tcPr marL="7042" marR="7042" marT="70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Wingdings" pitchFamily="2" charset="2"/>
                          <a:ea typeface="+mn-ea"/>
                          <a:cs typeface="+mn-cs"/>
                        </a:rPr>
                        <a:t>¦</a:t>
                      </a:r>
                      <a:r>
                        <a:rPr kumimoji="0" lang="fr-FR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Helvetica Light" panose="020B0403020202020204" pitchFamily="34" charset="0"/>
                          <a:ea typeface="+mn-ea"/>
                          <a:cs typeface="+mn-cs"/>
                        </a:rPr>
                        <a:t>Oui  </a:t>
                      </a:r>
                      <a:r>
                        <a:rPr kumimoji="0" lang="fr-FR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Wingdings" pitchFamily="2" charset="2"/>
                          <a:ea typeface="+mn-ea"/>
                          <a:cs typeface="+mn-cs"/>
                        </a:rPr>
                        <a:t>¦</a:t>
                      </a:r>
                      <a:r>
                        <a:rPr kumimoji="0" lang="fr-FR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Helvetica Light" panose="020B0403020202020204" pitchFamily="34" charset="0"/>
                          <a:ea typeface="+mn-ea"/>
                          <a:cs typeface="+mn-cs"/>
                        </a:rPr>
                        <a:t>Non</a:t>
                      </a:r>
                    </a:p>
                  </a:txBody>
                  <a:tcPr marL="7042" marR="7042" marT="70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130641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398411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>
            <a:extLst>
              <a:ext uri="{FF2B5EF4-FFF2-40B4-BE49-F238E27FC236}">
                <a16:creationId xmlns:a16="http://schemas.microsoft.com/office/drawing/2014/main" id="{3182BC45-0983-42BB-80FB-B0486D23C8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9435" y="805950"/>
            <a:ext cx="9586565" cy="452432"/>
          </a:xfrm>
        </p:spPr>
        <p:txBody>
          <a:bodyPr>
            <a:normAutofit/>
          </a:bodyPr>
          <a:lstStyle/>
          <a:p>
            <a:pPr algn="r"/>
            <a:r>
              <a:rPr lang="fr-FR" dirty="0"/>
              <a:t>Gestion des incidents de </a:t>
            </a:r>
            <a:r>
              <a:rPr lang="fr-FR" u="sng" dirty="0"/>
              <a:t>délivrance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791FD9CE-D050-4E72-BA51-AC7B8E02A90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271985" y="1863441"/>
            <a:ext cx="5522257" cy="4014910"/>
          </a:xfrm>
        </p:spPr>
        <p:txBody>
          <a:bodyPr/>
          <a:lstStyle/>
          <a:p>
            <a:pPr lvl="0" defTabSz="685800">
              <a:spcBef>
                <a:spcPts val="750"/>
              </a:spcBef>
            </a:pPr>
            <a:r>
              <a:rPr lang="fr-FR" sz="1600" b="1" dirty="0">
                <a:solidFill>
                  <a:prstClr val="black">
                    <a:lumMod val="85000"/>
                    <a:lumOff val="15000"/>
                  </a:prstClr>
                </a:solidFill>
                <a:latin typeface="Helvetica Light"/>
              </a:rPr>
              <a:t>Finalité :</a:t>
            </a:r>
          </a:p>
          <a:p>
            <a:pPr marL="171450" lvl="0" indent="-171450" defTabSz="685800">
              <a:spcBef>
                <a:spcPts val="750"/>
              </a:spcBef>
              <a:buClr>
                <a:srgbClr val="258BA4"/>
              </a:buClr>
              <a:buFont typeface="Wingdings" panose="05000000000000000000" pitchFamily="2" charset="2"/>
              <a:buChar char="l"/>
            </a:pPr>
            <a:r>
              <a:rPr lang="fr-FR" dirty="0">
                <a:solidFill>
                  <a:prstClr val="black">
                    <a:lumMod val="85000"/>
                    <a:lumOff val="15000"/>
                  </a:prstClr>
                </a:solidFill>
                <a:latin typeface="Helvetica Light"/>
              </a:rPr>
              <a:t>Le tableau des incidents de délivrance sert à relever les incidents liés à la dispensation des médicaments. Tout incident avéré doit être notifié.  </a:t>
            </a:r>
          </a:p>
          <a:p>
            <a:pPr marL="171450" lvl="0" indent="-171450" defTabSz="685800">
              <a:spcBef>
                <a:spcPts val="750"/>
              </a:spcBef>
              <a:buClr>
                <a:srgbClr val="258BA4"/>
              </a:buClr>
              <a:buFont typeface="Wingdings" panose="05000000000000000000" pitchFamily="2" charset="2"/>
              <a:buChar char="l"/>
            </a:pPr>
            <a:r>
              <a:rPr lang="fr-FR" dirty="0">
                <a:solidFill>
                  <a:prstClr val="black">
                    <a:lumMod val="85000"/>
                    <a:lumOff val="15000"/>
                  </a:prstClr>
                </a:solidFill>
                <a:latin typeface="Helvetica Light"/>
              </a:rPr>
              <a:t>Il permet de vérifier la résolution des incidents après leur détection (appel du patient-appel du prescripteur).</a:t>
            </a:r>
          </a:p>
          <a:p>
            <a:pPr marL="171450" lvl="0" indent="-171450" defTabSz="685800">
              <a:spcBef>
                <a:spcPts val="750"/>
              </a:spcBef>
              <a:buClr>
                <a:srgbClr val="258BA4"/>
              </a:buClr>
              <a:buFont typeface="Wingdings" panose="05000000000000000000" pitchFamily="2" charset="2"/>
              <a:buChar char="l"/>
            </a:pPr>
            <a:r>
              <a:rPr lang="fr-FR" dirty="0">
                <a:solidFill>
                  <a:prstClr val="black">
                    <a:lumMod val="85000"/>
                    <a:lumOff val="15000"/>
                  </a:prstClr>
                </a:solidFill>
                <a:latin typeface="Helvetica Light"/>
              </a:rPr>
              <a:t>Il est notamment alimenté à la suite du </a:t>
            </a:r>
            <a:r>
              <a:rPr lang="fr-FR" b="1" u="sng" dirty="0">
                <a:solidFill>
                  <a:prstClr val="black">
                    <a:lumMod val="85000"/>
                    <a:lumOff val="15000"/>
                  </a:prstClr>
                </a:solidFill>
                <a:latin typeface="Helvetica Light"/>
              </a:rPr>
              <a:t>double contrôle.</a:t>
            </a:r>
            <a:r>
              <a:rPr lang="fr-FR" b="1" dirty="0">
                <a:solidFill>
                  <a:prstClr val="black">
                    <a:lumMod val="85000"/>
                    <a:lumOff val="15000"/>
                  </a:prstClr>
                </a:solidFill>
                <a:latin typeface="Helvetica Light"/>
              </a:rPr>
              <a:t> </a:t>
            </a:r>
            <a:endParaRPr lang="fr-FR" dirty="0">
              <a:solidFill>
                <a:prstClr val="black">
                  <a:lumMod val="85000"/>
                  <a:lumOff val="15000"/>
                </a:prstClr>
              </a:solidFill>
              <a:latin typeface="Helvetica Light"/>
            </a:endParaRPr>
          </a:p>
          <a:p>
            <a:pPr lvl="0" defTabSz="685800">
              <a:spcBef>
                <a:spcPts val="750"/>
              </a:spcBef>
              <a:buClr>
                <a:srgbClr val="258BA4"/>
              </a:buClr>
            </a:pPr>
            <a:r>
              <a:rPr lang="fr-FR" sz="1600" b="1" dirty="0">
                <a:solidFill>
                  <a:prstClr val="black">
                    <a:lumMod val="85000"/>
                    <a:lumOff val="15000"/>
                  </a:prstClr>
                </a:solidFill>
                <a:latin typeface="Helvetica Light"/>
              </a:rPr>
              <a:t>Utilisation :</a:t>
            </a:r>
          </a:p>
          <a:p>
            <a:pPr marL="171450" lvl="0" indent="-171450" defTabSz="685800">
              <a:spcBef>
                <a:spcPts val="750"/>
              </a:spcBef>
              <a:buClr>
                <a:srgbClr val="258BA4"/>
              </a:buClr>
              <a:buFont typeface="Wingdings" panose="05000000000000000000" pitchFamily="2" charset="2"/>
              <a:buChar char="l"/>
            </a:pPr>
            <a:r>
              <a:rPr lang="fr-FR" b="1" dirty="0">
                <a:solidFill>
                  <a:prstClr val="black">
                    <a:lumMod val="85000"/>
                    <a:lumOff val="15000"/>
                  </a:prstClr>
                </a:solidFill>
                <a:latin typeface="Helvetica Light"/>
              </a:rPr>
              <a:t>Déclarant : </a:t>
            </a:r>
            <a:r>
              <a:rPr lang="fr-FR" dirty="0">
                <a:solidFill>
                  <a:prstClr val="black">
                    <a:lumMod val="85000"/>
                    <a:lumOff val="15000"/>
                  </a:prstClr>
                </a:solidFill>
                <a:latin typeface="Helvetica Light"/>
              </a:rPr>
              <a:t>Indiquez le collaborateur qui renseigne l’incident</a:t>
            </a:r>
          </a:p>
          <a:p>
            <a:pPr marL="171450" lvl="0" indent="-171450" defTabSz="685800">
              <a:spcBef>
                <a:spcPts val="750"/>
              </a:spcBef>
              <a:buClr>
                <a:srgbClr val="258BA4"/>
              </a:buClr>
              <a:buFont typeface="Wingdings" panose="05000000000000000000" pitchFamily="2" charset="2"/>
              <a:buChar char="l"/>
            </a:pPr>
            <a:r>
              <a:rPr lang="fr-FR" b="1" dirty="0">
                <a:solidFill>
                  <a:prstClr val="black">
                    <a:lumMod val="85000"/>
                    <a:lumOff val="15000"/>
                  </a:prstClr>
                </a:solidFill>
                <a:latin typeface="Helvetica Light"/>
              </a:rPr>
              <a:t>Nature de l’erreur : </a:t>
            </a:r>
            <a:r>
              <a:rPr lang="fr-FR" dirty="0">
                <a:solidFill>
                  <a:prstClr val="black">
                    <a:lumMod val="85000"/>
                    <a:lumOff val="15000"/>
                  </a:prstClr>
                </a:solidFill>
                <a:latin typeface="Helvetica Light"/>
              </a:rPr>
              <a:t>Précisez la nature de l’erreur de dispensation (indiquez les détails)</a:t>
            </a:r>
          </a:p>
          <a:p>
            <a:pPr marL="171450" lvl="0" indent="-171450" defTabSz="685800">
              <a:spcBef>
                <a:spcPts val="750"/>
              </a:spcBef>
              <a:buClr>
                <a:srgbClr val="258BA4"/>
              </a:buClr>
              <a:buFont typeface="Wingdings" panose="05000000000000000000" pitchFamily="2" charset="2"/>
              <a:buChar char="l"/>
            </a:pPr>
            <a:r>
              <a:rPr lang="fr-FR" b="1" dirty="0">
                <a:solidFill>
                  <a:prstClr val="black">
                    <a:lumMod val="85000"/>
                    <a:lumOff val="15000"/>
                  </a:prstClr>
                </a:solidFill>
                <a:latin typeface="Helvetica Light"/>
              </a:rPr>
              <a:t>Résolution : </a:t>
            </a:r>
            <a:r>
              <a:rPr lang="fr-FR" dirty="0">
                <a:solidFill>
                  <a:prstClr val="black">
                    <a:lumMod val="85000"/>
                    <a:lumOff val="15000"/>
                  </a:prstClr>
                </a:solidFill>
                <a:latin typeface="Helvetica Light"/>
              </a:rPr>
              <a:t>Indiquez la date de résolution de l’incident ainsi que les mesures correctives mises en œuvre</a:t>
            </a:r>
          </a:p>
          <a:p>
            <a:pPr marL="171450" lvl="0" indent="-171450" defTabSz="685800">
              <a:spcBef>
                <a:spcPts val="750"/>
              </a:spcBef>
              <a:buClr>
                <a:srgbClr val="258BA4"/>
              </a:buClr>
              <a:buFont typeface="Wingdings" panose="05000000000000000000" pitchFamily="2" charset="2"/>
              <a:buChar char="l"/>
            </a:pPr>
            <a:r>
              <a:rPr lang="fr-FR" b="1" dirty="0">
                <a:solidFill>
                  <a:prstClr val="black">
                    <a:lumMod val="85000"/>
                    <a:lumOff val="15000"/>
                  </a:prstClr>
                </a:solidFill>
                <a:latin typeface="Helvetica Light"/>
              </a:rPr>
              <a:t>Edition d’une fiche d’amélioration : </a:t>
            </a:r>
            <a:r>
              <a:rPr lang="fr-FR" dirty="0">
                <a:solidFill>
                  <a:prstClr val="black">
                    <a:lumMod val="85000"/>
                    <a:lumOff val="15000"/>
                  </a:prstClr>
                </a:solidFill>
                <a:latin typeface="Helvetica Light"/>
              </a:rPr>
              <a:t>Si l’incident nécessite d’ouvrir une réflexion sur les pratiques au sein de l’officine il est préconisé d’ouvrir une fiche d’amélioration à l’aide de l’outil dédié. </a:t>
            </a:r>
          </a:p>
          <a:p>
            <a:pPr lvl="0" defTabSz="685800">
              <a:spcBef>
                <a:spcPts val="750"/>
              </a:spcBef>
              <a:buClr>
                <a:srgbClr val="3CADF2"/>
              </a:buClr>
            </a:pPr>
            <a:r>
              <a:rPr lang="fr-FR" sz="1600" dirty="0">
                <a:solidFill>
                  <a:srgbClr val="258BA4"/>
                </a:solidFill>
                <a:latin typeface="Helvetica Light"/>
              </a:rPr>
              <a:t>IMPORTANT : les incidents relevés doivent toujours être suivis d’une résolution</a:t>
            </a:r>
            <a:endParaRPr lang="fr-FR" b="1" dirty="0">
              <a:solidFill>
                <a:srgbClr val="258BA4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69509309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CNOP 3">
      <a:dk1>
        <a:sysClr val="windowText" lastClr="000000"/>
      </a:dk1>
      <a:lt1>
        <a:sysClr val="window" lastClr="FFFFFF"/>
      </a:lt1>
      <a:dk2>
        <a:srgbClr val="292929"/>
      </a:dk2>
      <a:lt2>
        <a:srgbClr val="E3DED1"/>
      </a:lt2>
      <a:accent1>
        <a:srgbClr val="3CADF2"/>
      </a:accent1>
      <a:accent2>
        <a:srgbClr val="2C6672"/>
      </a:accent2>
      <a:accent3>
        <a:srgbClr val="9BBA28"/>
      </a:accent3>
      <a:accent4>
        <a:srgbClr val="029676"/>
      </a:accent4>
      <a:accent5>
        <a:srgbClr val="4AB5C4"/>
      </a:accent5>
      <a:accent6>
        <a:srgbClr val="CCCC00"/>
      </a:accent6>
      <a:hlink>
        <a:srgbClr val="6B9F25"/>
      </a:hlink>
      <a:folHlink>
        <a:srgbClr val="BA6906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719</TotalTime>
  <Words>400</Words>
  <Application>Microsoft Macintosh PowerPoint</Application>
  <PresentationFormat>Format A4 (210 x 297 mm)</PresentationFormat>
  <Paragraphs>153</Paragraphs>
  <Slides>2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8" baseType="lpstr">
      <vt:lpstr>Arial</vt:lpstr>
      <vt:lpstr>Calibri</vt:lpstr>
      <vt:lpstr>Helvetica Light</vt:lpstr>
      <vt:lpstr>Helvetica Neue</vt:lpstr>
      <vt:lpstr>Wingdings</vt:lpstr>
      <vt:lpstr>Thème Office</vt:lpstr>
      <vt:lpstr>Gestion des incidents de délivrance</vt:lpstr>
      <vt:lpstr>Gestion des incidents de délivrance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Schellenberg Frédéric</dc:creator>
  <cp:lastModifiedBy>Conseil Caducée</cp:lastModifiedBy>
  <cp:revision>87</cp:revision>
  <cp:lastPrinted>2019-10-14T20:55:54Z</cp:lastPrinted>
  <dcterms:created xsi:type="dcterms:W3CDTF">2019-09-09T06:31:24Z</dcterms:created>
  <dcterms:modified xsi:type="dcterms:W3CDTF">2019-12-19T08:53:56Z</dcterms:modified>
</cp:coreProperties>
</file>