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BA4"/>
    <a:srgbClr val="595959"/>
    <a:srgbClr val="455F51"/>
    <a:srgbClr val="2C6672"/>
    <a:srgbClr val="4AB5C4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9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14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030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25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799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EC9FF4-D7A3-FA41-8EF8-39288CEF8147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6B61B5E-7159-AF47-A9DD-8A54FD411ED8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E553E3-80F5-A64C-80E6-6CC525FA7FF5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2BEF5577-0C26-EF4E-A9C5-EEA884191FF4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B24B5D-9DFA-0D4D-953A-9A55B1BBE32E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8215A22-5D70-4E4D-898E-0E5A4C91EFD9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3118376" y="847554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701B1C29-F135-884B-8D22-13A4C25799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DFD406A1-311A-3543-A39B-5F8E0CE95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4D062B6-6C59-154A-A46E-824D0D9DC7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19" name="Flèche : pentagone 16">
            <a:extLst>
              <a:ext uri="{FF2B5EF4-FFF2-40B4-BE49-F238E27FC236}">
                <a16:creationId xmlns:a16="http://schemas.microsoft.com/office/drawing/2014/main" id="{7661E0DC-0D6D-824D-A8AB-70126FF7FD4C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32CA84-2D0A-244D-8E37-361F77BC9596}"/>
              </a:ext>
            </a:extLst>
          </p:cNvPr>
          <p:cNvSpPr/>
          <p:nvPr userDrawn="1"/>
        </p:nvSpPr>
        <p:spPr>
          <a:xfrm>
            <a:off x="677313" y="6282408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A92166F-7388-8E4C-85DD-D3CCF57FA68A}"/>
              </a:ext>
            </a:extLst>
          </p:cNvPr>
          <p:cNvSpPr/>
          <p:nvPr userDrawn="1"/>
        </p:nvSpPr>
        <p:spPr>
          <a:xfrm>
            <a:off x="677313" y="66169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ACA87DB-F1B7-7F46-91AB-289BBC7263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5370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096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EDDC7A37-1908-47BC-A500-55F3D0861FF1}"/>
              </a:ext>
            </a:extLst>
          </p:cNvPr>
          <p:cNvSpPr txBox="1"/>
          <p:nvPr userDrawn="1"/>
        </p:nvSpPr>
        <p:spPr>
          <a:xfrm>
            <a:off x="2430878" y="135385"/>
            <a:ext cx="7475123" cy="10702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355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8E7F17DA-F1BB-4FD8-8862-29C29981F4E7}"/>
              </a:ext>
            </a:extLst>
          </p:cNvPr>
          <p:cNvSpPr txBox="1"/>
          <p:nvPr userDrawn="1"/>
        </p:nvSpPr>
        <p:spPr>
          <a:xfrm>
            <a:off x="171522" y="1334011"/>
            <a:ext cx="3466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L’enregistrement : principes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08435ED-2DC8-479C-BF2D-AA20163AD38B}"/>
              </a:ext>
            </a:extLst>
          </p:cNvPr>
          <p:cNvCxnSpPr>
            <a:cxnSpLocks/>
          </p:cNvCxnSpPr>
          <p:nvPr userDrawn="1"/>
        </p:nvCxnSpPr>
        <p:spPr>
          <a:xfrm flipV="1">
            <a:off x="111758" y="1718304"/>
            <a:ext cx="3884265" cy="2868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6379F7F-3C65-4A6B-ACA6-0A13D579B0AC}"/>
              </a:ext>
            </a:extLst>
          </p:cNvPr>
          <p:cNvSpPr txBox="1"/>
          <p:nvPr userDrawn="1"/>
        </p:nvSpPr>
        <p:spPr>
          <a:xfrm>
            <a:off x="4205018" y="1326504"/>
            <a:ext cx="42083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solidFill>
                  <a:srgbClr val="258BA4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sp>
        <p:nvSpPr>
          <p:cNvPr id="25" name="Espace réservé du texte 3">
            <a:extLst>
              <a:ext uri="{FF2B5EF4-FFF2-40B4-BE49-F238E27FC236}">
                <a16:creationId xmlns:a16="http://schemas.microsoft.com/office/drawing/2014/main" id="{AB11144D-E44B-458C-90B0-43A3F21BF32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  <a:noFill/>
        </p:spPr>
        <p:txBody>
          <a:bodyPr wrap="square" rtlCol="0">
            <a:noAutofit/>
          </a:bodyPr>
          <a:lstStyle>
            <a:lvl1pPr marL="0" indent="0">
              <a:buNone/>
              <a:defRPr lang="fr-FR" sz="110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Light" panose="020B0403020202020204" pitchFamily="34" charset="0"/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2600" smtClean="0">
                <a:solidFill>
                  <a:schemeClr val="tx1"/>
                </a:solidFill>
              </a:defRPr>
            </a:lvl3pPr>
            <a:lvl4pPr>
              <a:defRPr lang="fr-FR" sz="2600" smtClean="0">
                <a:solidFill>
                  <a:schemeClr val="tx1"/>
                </a:solidFill>
              </a:defRPr>
            </a:lvl4pPr>
            <a:lvl5pPr>
              <a:defRPr lang="fr-FR" sz="2600">
                <a:solidFill>
                  <a:schemeClr val="tx1"/>
                </a:solidFill>
              </a:defRPr>
            </a:lvl5pPr>
          </a:lstStyle>
          <a:p>
            <a:pPr lvl="0" defTabSz="66038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8494D1-707C-4783-BB3A-C47428F26EAC}"/>
              </a:ext>
            </a:extLst>
          </p:cNvPr>
          <p:cNvSpPr/>
          <p:nvPr userDrawn="1"/>
        </p:nvSpPr>
        <p:spPr>
          <a:xfrm>
            <a:off x="1" y="6328611"/>
            <a:ext cx="9906000" cy="52938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73D73C58-2451-4244-A7BF-53D8C7CA315D}"/>
              </a:ext>
            </a:extLst>
          </p:cNvPr>
          <p:cNvSpPr/>
          <p:nvPr userDrawn="1"/>
        </p:nvSpPr>
        <p:spPr>
          <a:xfrm>
            <a:off x="6926505" y="6191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  <a:latin typeface="Helvetica Light" panose="020B0403020202020204" pitchFamily="34" charset="0"/>
              </a:rPr>
              <a:t>Pharmacie :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1A65D41-4203-4EC5-9955-0808A855AC88}"/>
              </a:ext>
            </a:extLst>
          </p:cNvPr>
          <p:cNvSpPr/>
          <p:nvPr userDrawn="1"/>
        </p:nvSpPr>
        <p:spPr>
          <a:xfrm>
            <a:off x="0" y="2"/>
            <a:ext cx="9906000" cy="80308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64D4E733-971A-4459-BF74-F0A6D9ED2785}"/>
              </a:ext>
            </a:extLst>
          </p:cNvPr>
          <p:cNvSpPr/>
          <p:nvPr userDrawn="1"/>
        </p:nvSpPr>
        <p:spPr>
          <a:xfrm>
            <a:off x="0" y="803082"/>
            <a:ext cx="9906000" cy="397565"/>
          </a:xfrm>
          <a:prstGeom prst="rect">
            <a:avLst/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A065291F-6531-4AE5-A69C-F3E64098A0A6}"/>
              </a:ext>
            </a:extLst>
          </p:cNvPr>
          <p:cNvCxnSpPr>
            <a:cxnSpLocks/>
          </p:cNvCxnSpPr>
          <p:nvPr userDrawn="1"/>
        </p:nvCxnSpPr>
        <p:spPr>
          <a:xfrm>
            <a:off x="4205018" y="1718304"/>
            <a:ext cx="5589224" cy="956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ZoneTexte 43">
            <a:extLst>
              <a:ext uri="{FF2B5EF4-FFF2-40B4-BE49-F238E27FC236}">
                <a16:creationId xmlns:a16="http://schemas.microsoft.com/office/drawing/2014/main" id="{DB2BC31B-535D-4F41-8A14-79D214ACCE01}"/>
              </a:ext>
            </a:extLst>
          </p:cNvPr>
          <p:cNvSpPr txBox="1"/>
          <p:nvPr userDrawn="1"/>
        </p:nvSpPr>
        <p:spPr>
          <a:xfrm>
            <a:off x="171523" y="1850336"/>
            <a:ext cx="3844666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Dans un système qualité la traçabilité est une des composantes clefs pour garantir une surveillance des pratiques et permettre l’amélioration continue.</a:t>
            </a:r>
          </a:p>
          <a:p>
            <a:pPr>
              <a:defRPr/>
            </a:pPr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r>
              <a:rPr lang="fr-FR" sz="11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L’enregistrement est un document qui permet de conserver des données en lien avec les activités. Les données renseignées peuvent avoir plusieurs fonctions :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suivi dans le temps d’éléments essentiels au bon fonctionnement de l’officine,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Vérifier la réalisation effective de certaines tâches,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Permettre le relevé des incidents,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Conserver un historique des activités,</a:t>
            </a:r>
          </a:p>
          <a:p>
            <a:pPr marL="171450" indent="-171450"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sz="1100" dirty="0">
                <a:solidFill>
                  <a:prstClr val="black"/>
                </a:solidFill>
                <a:latin typeface="Helvetica Light"/>
              </a:rPr>
              <a:t>Servir de preuves pour répondre à des exigences réglementaires.</a:t>
            </a:r>
          </a:p>
          <a:p>
            <a:endParaRPr lang="fr-FR" sz="1100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9AFA2C0E-24D2-4456-B73A-8D71568227F0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302591" y="844916"/>
            <a:ext cx="8543925" cy="341632"/>
          </a:xfrm>
          <a:noFill/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0F098369-3F8F-4BCF-972E-63BA48728348}"/>
              </a:ext>
            </a:extLst>
          </p:cNvPr>
          <p:cNvSpPr txBox="1"/>
          <p:nvPr userDrawn="1"/>
        </p:nvSpPr>
        <p:spPr>
          <a:xfrm>
            <a:off x="4566077" y="194374"/>
            <a:ext cx="5339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44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ENREGISTREMENT</a:t>
            </a:r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CA071BB8-22E4-6340-8DD5-10A23BE63A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789843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B82FBECF-C08B-0A4F-B3C3-7DD100FED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7CEB35B3-713A-AA46-AD11-D3FBDC9F4F7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5320" y="86643"/>
            <a:ext cx="654747" cy="605735"/>
          </a:xfrm>
          <a:prstGeom prst="rect">
            <a:avLst/>
          </a:prstGeom>
        </p:spPr>
      </p:pic>
      <p:sp>
        <p:nvSpPr>
          <p:cNvPr id="30" name="Flèche : pentagone 16">
            <a:extLst>
              <a:ext uri="{FF2B5EF4-FFF2-40B4-BE49-F238E27FC236}">
                <a16:creationId xmlns:a16="http://schemas.microsoft.com/office/drawing/2014/main" id="{5485DEFD-1D13-9E4F-A1BC-B63E7C2CB6B1}"/>
              </a:ext>
            </a:extLst>
          </p:cNvPr>
          <p:cNvSpPr/>
          <p:nvPr userDrawn="1"/>
        </p:nvSpPr>
        <p:spPr>
          <a:xfrm>
            <a:off x="0" y="6038458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258B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AD349B3-BAC8-E145-AB5C-6239C045C0B5}"/>
              </a:ext>
            </a:extLst>
          </p:cNvPr>
          <p:cNvSpPr/>
          <p:nvPr userDrawn="1"/>
        </p:nvSpPr>
        <p:spPr>
          <a:xfrm>
            <a:off x="677313" y="6282408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Moyens Nécessaires au Fonctionnement de l’Officine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A842497-63F9-8B4F-8D3D-DE5F8FD1EDCC}"/>
              </a:ext>
            </a:extLst>
          </p:cNvPr>
          <p:cNvSpPr/>
          <p:nvPr userDrawn="1"/>
        </p:nvSpPr>
        <p:spPr>
          <a:xfrm>
            <a:off x="677313" y="6616935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2.01 – Novembre 2019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36" name="Image 35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2AF4BF5-D32D-F141-837A-ED14CF88A0B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22" y="6105370"/>
            <a:ext cx="359277" cy="46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2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51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2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44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16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5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62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68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19/12/2019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9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AFAF59C5-48D9-475B-9CF6-C1EC75048466}" type="datetimeFigureOut">
              <a:rPr lang="fr-FR" smtClean="0"/>
              <a:pPr/>
              <a:t>19/12/2019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22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ight" panose="020B04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 Light" panose="020B04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2">
            <a:extLst>
              <a:ext uri="{FF2B5EF4-FFF2-40B4-BE49-F238E27FC236}">
                <a16:creationId xmlns:a16="http://schemas.microsoft.com/office/drawing/2014/main" id="{116CA87B-F2A8-4050-81B8-745B149AEA7B}"/>
              </a:ext>
            </a:extLst>
          </p:cNvPr>
          <p:cNvSpPr txBox="1">
            <a:spLocks/>
          </p:cNvSpPr>
          <p:nvPr/>
        </p:nvSpPr>
        <p:spPr>
          <a:xfrm>
            <a:off x="319435" y="805950"/>
            <a:ext cx="9586565" cy="45243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1800" kern="12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algn="r"/>
            <a:endParaRPr lang="fr-FR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87CAECB-1F94-4922-B198-8AADA686B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8376" y="847554"/>
            <a:ext cx="6636853" cy="341632"/>
          </a:xfrm>
        </p:spPr>
        <p:txBody>
          <a:bodyPr/>
          <a:lstStyle/>
          <a:p>
            <a:pPr algn="r"/>
            <a:r>
              <a:rPr lang="fr-FR" dirty="0"/>
              <a:t>Gestion des incidents de </a:t>
            </a:r>
            <a:r>
              <a:rPr lang="fr-FR" u="sng" dirty="0"/>
              <a:t>délivrance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0248563-03B9-554C-9F97-8C575C92DF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538067"/>
              </p:ext>
            </p:extLst>
          </p:nvPr>
        </p:nvGraphicFramePr>
        <p:xfrm>
          <a:off x="171266" y="1440379"/>
          <a:ext cx="9563468" cy="4420583"/>
        </p:xfrm>
        <a:graphic>
          <a:graphicData uri="http://schemas.openxmlformats.org/drawingml/2006/table">
            <a:tbl>
              <a:tblPr/>
              <a:tblGrid>
                <a:gridCol w="646641">
                  <a:extLst>
                    <a:ext uri="{9D8B030D-6E8A-4147-A177-3AD203B41FA5}">
                      <a16:colId xmlns:a16="http://schemas.microsoft.com/office/drawing/2014/main" val="186571439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919744147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86789527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53481284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71817230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55263432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632917852"/>
                    </a:ext>
                  </a:extLst>
                </a:gridCol>
                <a:gridCol w="1980000">
                  <a:extLst>
                    <a:ext uri="{9D8B030D-6E8A-4147-A177-3AD203B41FA5}">
                      <a16:colId xmlns:a16="http://schemas.microsoft.com/office/drawing/2014/main" val="147233733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123488881"/>
                    </a:ext>
                  </a:extLst>
                </a:gridCol>
                <a:gridCol w="923450">
                  <a:extLst>
                    <a:ext uri="{9D8B030D-6E8A-4147-A177-3AD203B41FA5}">
                      <a16:colId xmlns:a16="http://schemas.microsoft.com/office/drawing/2014/main" val="4075199969"/>
                    </a:ext>
                  </a:extLst>
                </a:gridCol>
                <a:gridCol w="868877">
                  <a:extLst>
                    <a:ext uri="{9D8B030D-6E8A-4147-A177-3AD203B41FA5}">
                      <a16:colId xmlns:a16="http://schemas.microsoft.com/office/drawing/2014/main" val="2862848496"/>
                    </a:ext>
                  </a:extLst>
                </a:gridCol>
              </a:tblGrid>
              <a:tr h="227056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Date</a:t>
                      </a:r>
                    </a:p>
                  </a:txBody>
                  <a:tcPr marL="7042" marR="7042" marT="704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Déclarant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Nom du Patient</a:t>
                      </a:r>
                    </a:p>
                    <a:p>
                      <a:pPr algn="ctr" rtl="0" fontAlgn="b"/>
                      <a:r>
                        <a:rPr lang="fr-FR" sz="9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et/ou N° de Facture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fr-FR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Nature de l’Erreur</a:t>
                      </a:r>
                    </a:p>
                  </a:txBody>
                  <a:tcPr marL="7042" marR="7042" marT="70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r-FR" sz="1200" b="0" i="0" u="none" strike="noStrike">
                        <a:solidFill>
                          <a:srgbClr val="FFFFFF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042" marR="7042" marT="70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AD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r-FR" sz="1200" b="0" i="0" u="none" strike="noStrike">
                        <a:solidFill>
                          <a:srgbClr val="FFFFFF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042" marR="7042" marT="70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AD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fr-FR" sz="1200" b="0" i="0" u="none" strike="noStrike">
                        <a:solidFill>
                          <a:srgbClr val="FFFFFF"/>
                        </a:solidFill>
                        <a:effectLst/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042" marR="7042" marT="7042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3CAD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Détails et causes de l’Erreur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Résolution 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105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(Détail et date solution apportée)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Edition d'une fiche d'Amélioration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8B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752073"/>
                  </a:ext>
                </a:extLst>
              </a:tr>
              <a:tr h="3276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6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Identification</a:t>
                      </a:r>
                    </a:p>
                  </a:txBody>
                  <a:tcPr marL="7042" marR="7042" marT="7042" marB="0" anchor="ctr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Posologie, dosage, quantité…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Interaction / Contre-indication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700" b="0" i="0" u="none" strike="noStrike" dirty="0">
                          <a:solidFill>
                            <a:srgbClr val="FFFFFF"/>
                          </a:solidFill>
                          <a:effectLst/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Autre</a:t>
                      </a:r>
                    </a:p>
                  </a:txBody>
                  <a:tcPr marL="7042" marR="7042" marT="70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58BA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934388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080616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268871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0363453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3208570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278486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157208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5620811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033359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0017981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5969073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7275766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152988"/>
                  </a:ext>
                </a:extLst>
              </a:tr>
              <a:tr h="297379"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r-F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Wingdings" pitchFamily="2" charset="2"/>
                        </a:rPr>
                        <a:t>¦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Light" panose="020B0403020202020204" pitchFamily="34" charset="0"/>
                        <a:ea typeface="+mn-ea"/>
                        <a:cs typeface="+mn-cs"/>
                      </a:endParaRP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Helvetica Light" panose="020B0403020202020204" pitchFamily="34" charset="0"/>
                        </a:rPr>
                        <a:t> 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Oui  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Wingdings" pitchFamily="2" charset="2"/>
                          <a:ea typeface="+mn-ea"/>
                          <a:cs typeface="+mn-cs"/>
                        </a:rPr>
                        <a:t>¦</a:t>
                      </a:r>
                      <a:r>
                        <a:rPr kumimoji="0" lang="fr-FR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Light" panose="020B0403020202020204" pitchFamily="34" charset="0"/>
                          <a:ea typeface="+mn-ea"/>
                          <a:cs typeface="+mn-cs"/>
                        </a:rPr>
                        <a:t>Non</a:t>
                      </a:r>
                    </a:p>
                  </a:txBody>
                  <a:tcPr marL="7042" marR="7042" marT="704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3064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84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3182BC45-0983-42BB-80FB-B0486D23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435" y="805950"/>
            <a:ext cx="9586565" cy="452432"/>
          </a:xfrm>
        </p:spPr>
        <p:txBody>
          <a:bodyPr>
            <a:normAutofit/>
          </a:bodyPr>
          <a:lstStyle/>
          <a:p>
            <a:pPr algn="r"/>
            <a:r>
              <a:rPr lang="fr-FR" dirty="0"/>
              <a:t>Gestion des incidents de </a:t>
            </a:r>
            <a:r>
              <a:rPr lang="fr-FR" u="sng" dirty="0"/>
              <a:t>délivrance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91FD9CE-D050-4E72-BA51-AC7B8E02A90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71985" y="1863441"/>
            <a:ext cx="5522257" cy="4014910"/>
          </a:xfrm>
        </p:spPr>
        <p:txBody>
          <a:bodyPr/>
          <a:lstStyle/>
          <a:p>
            <a:pPr lvl="0" defTabSz="685800">
              <a:spcBef>
                <a:spcPts val="750"/>
              </a:spcBef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Finalité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Le tableau des incidents de délivrance sert à relever les incidents liés à la dispensation des médicaments. Tout incident avéré doit être notifié.  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Il permet de vérifier la résolution des incidents après leur détection (appel du patient-appel du prescripteur).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Il est notamment alimenté à la suite du </a:t>
            </a:r>
            <a:r>
              <a:rPr lang="fr-FR" b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double contrôle.</a:t>
            </a: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 </a:t>
            </a:r>
            <a:endParaRPr lang="fr-FR" dirty="0">
              <a:solidFill>
                <a:prstClr val="black">
                  <a:lumMod val="85000"/>
                  <a:lumOff val="15000"/>
                </a:prstClr>
              </a:solidFill>
              <a:latin typeface="Helvetica Light"/>
            </a:endParaRPr>
          </a:p>
          <a:p>
            <a:pPr lvl="0" defTabSz="685800">
              <a:spcBef>
                <a:spcPts val="750"/>
              </a:spcBef>
              <a:buClr>
                <a:srgbClr val="258BA4"/>
              </a:buClr>
            </a:pPr>
            <a:r>
              <a:rPr lang="fr-FR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Utilisation :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Déclarant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le collaborateur qui renseigne l’incident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Nature de l’erreur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Précisez la nature de l’erreur de dispensation (indiquez les détails)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Résolution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Indiquez la date de résolution de l’incident ainsi que les mesures correctives mises en œuvre</a:t>
            </a:r>
          </a:p>
          <a:p>
            <a:pPr marL="171450" lvl="0" indent="-171450" defTabSz="685800">
              <a:spcBef>
                <a:spcPts val="750"/>
              </a:spcBef>
              <a:buClr>
                <a:srgbClr val="258BA4"/>
              </a:buClr>
              <a:buFont typeface="Wingdings" panose="05000000000000000000" pitchFamily="2" charset="2"/>
              <a:buChar char="l"/>
            </a:pPr>
            <a:r>
              <a:rPr lang="fr-FR" b="1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Edition d’une fiche d’amélioration : </a:t>
            </a:r>
            <a:r>
              <a:rPr lang="fr-FR" dirty="0">
                <a:solidFill>
                  <a:prstClr val="black">
                    <a:lumMod val="85000"/>
                    <a:lumOff val="15000"/>
                  </a:prstClr>
                </a:solidFill>
                <a:latin typeface="Helvetica Light"/>
              </a:rPr>
              <a:t>Si l’incident nécessite d’ouvrir une réflexion sur les pratiques au sein de l’officine il est préconisé d’ouvrir une fiche d’amélioration à l’aide de l’outil dédié. </a:t>
            </a:r>
          </a:p>
          <a:p>
            <a:pPr lvl="0" defTabSz="685800">
              <a:spcBef>
                <a:spcPts val="750"/>
              </a:spcBef>
              <a:buClr>
                <a:srgbClr val="3CADF2"/>
              </a:buClr>
            </a:pPr>
            <a:r>
              <a:rPr lang="fr-FR" sz="1600" dirty="0">
                <a:solidFill>
                  <a:srgbClr val="258BA4"/>
                </a:solidFill>
                <a:latin typeface="Helvetica Light"/>
              </a:rPr>
              <a:t>IMPORTANT : les incidents relevés doivent toujours être suivis d’une résolution</a:t>
            </a:r>
            <a:endParaRPr lang="fr-FR" b="1" dirty="0">
              <a:solidFill>
                <a:srgbClr val="258BA4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0930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3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3CADF2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719</TotalTime>
  <Words>400</Words>
  <Application>Microsoft Macintosh PowerPoint</Application>
  <PresentationFormat>Format A4 (210 x 297 mm)</PresentationFormat>
  <Paragraphs>153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 Light</vt:lpstr>
      <vt:lpstr>Helvetica Neue</vt:lpstr>
      <vt:lpstr>Wingdings</vt:lpstr>
      <vt:lpstr>Thème Office</vt:lpstr>
      <vt:lpstr>Gestion des incidents de délivrance</vt:lpstr>
      <vt:lpstr>Gestion des incidents de délivrance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Conseil Caducée</cp:lastModifiedBy>
  <cp:revision>87</cp:revision>
  <cp:lastPrinted>2019-10-14T20:55:54Z</cp:lastPrinted>
  <dcterms:created xsi:type="dcterms:W3CDTF">2019-09-09T06:31:24Z</dcterms:created>
  <dcterms:modified xsi:type="dcterms:W3CDTF">2019-12-19T08:53:56Z</dcterms:modified>
</cp:coreProperties>
</file>