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99" userDrawn="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30" autoAdjust="0"/>
    <p:restoredTop sz="94712"/>
  </p:normalViewPr>
  <p:slideViewPr>
    <p:cSldViewPr snapToGrid="0">
      <p:cViewPr varScale="1">
        <p:scale>
          <a:sx n="99" d="100"/>
          <a:sy n="99" d="100"/>
        </p:scale>
        <p:origin x="1650" y="90"/>
      </p:cViewPr>
      <p:guideLst>
        <p:guide orient="horz" pos="499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F89E7D-7BD7-2140-936A-F37B5FC833D0}" type="datetimeFigureOut">
              <a:rPr lang="fr-FR" smtClean="0"/>
              <a:t>20/03/2026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543146-8646-4440-8AE6-AAF59580FB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110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543146-8646-4440-8AE6-AAF59580FB8D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3393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001" y="396000"/>
            <a:ext cx="6959948" cy="428554"/>
          </a:xfrm>
        </p:spPr>
        <p:txBody>
          <a:bodyPr/>
          <a:lstStyle>
            <a:lvl1pPr>
              <a:defRPr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00" y="900000"/>
            <a:ext cx="7966877" cy="702000"/>
          </a:xfrm>
          <a:ln>
            <a:solidFill>
              <a:schemeClr val="bg2"/>
            </a:solidFill>
          </a:ln>
        </p:spPr>
        <p:txBody>
          <a:bodyPr/>
          <a:lstStyle>
            <a:lvl1pPr>
              <a:defRPr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8" name="Espace réservé du texte 7">
            <a:extLst>
              <a:ext uri="{FF2B5EF4-FFF2-40B4-BE49-F238E27FC236}">
                <a16:creationId xmlns:a16="http://schemas.microsoft.com/office/drawing/2014/main" id="{51F93A09-15D3-C876-6637-495DD22970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7093" y="2193235"/>
            <a:ext cx="6487629" cy="4393303"/>
          </a:xfrm>
          <a:ln>
            <a:noFill/>
          </a:ln>
        </p:spPr>
        <p:txBody>
          <a:bodyPr lIns="0" anchor="t" anchorCtr="0"/>
          <a:lstStyle>
            <a:lvl1pPr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defRPr sz="2500" cap="none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spcBef>
                <a:spcPts val="0"/>
              </a:spcBef>
              <a:buNone/>
              <a:tabLst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4150" indent="-184150">
              <a:lnSpc>
                <a:spcPts val="1300"/>
              </a:lnSpc>
              <a:buClr>
                <a:schemeClr val="bg2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D74DC-430D-CBBA-9E78-86071E11B4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89403" y="7292817"/>
            <a:ext cx="2405658" cy="1413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 i="0">
                <a:solidFill>
                  <a:schemeClr val="tx1"/>
                </a:solidFill>
                <a:latin typeface="Azo Sans" panose="020B0603030303020204" pitchFamily="34" charset="77"/>
              </a:defRPr>
            </a:lvl1pPr>
          </a:lstStyle>
          <a:p>
            <a:fld id="{0CD46AB4-8697-344B-B099-9FF5630D42BB}" type="slidenum">
              <a:rPr lang="fr-FR" smtClean="0">
                <a:latin typeface="Arial" panose="020B0604020202020204" pitchFamily="34" charset="0"/>
              </a:rPr>
              <a:pPr/>
              <a:t>‹N°›</a:t>
            </a:fld>
            <a:r>
              <a:rPr lang="fr-FR" dirty="0"/>
              <a:t>/2</a:t>
            </a:r>
          </a:p>
        </p:txBody>
      </p:sp>
      <p:sp>
        <p:nvSpPr>
          <p:cNvPr id="10" name="Espace réservé du texte 7">
            <a:extLst>
              <a:ext uri="{FF2B5EF4-FFF2-40B4-BE49-F238E27FC236}">
                <a16:creationId xmlns:a16="http://schemas.microsoft.com/office/drawing/2014/main" id="{99889B29-ACB4-BA98-789E-72457BEFA6A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981424" y="6848274"/>
            <a:ext cx="4119767" cy="419513"/>
          </a:xfrm>
          <a:ln>
            <a:noFill/>
          </a:ln>
        </p:spPr>
        <p:txBody>
          <a:bodyPr lIns="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1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CC3275A-37A1-D675-8B0C-7653C0498656}"/>
              </a:ext>
            </a:extLst>
          </p:cNvPr>
          <p:cNvCxnSpPr>
            <a:cxnSpLocks/>
          </p:cNvCxnSpPr>
          <p:nvPr userDrawn="1"/>
        </p:nvCxnSpPr>
        <p:spPr>
          <a:xfrm>
            <a:off x="3802840" y="6901902"/>
            <a:ext cx="0" cy="316414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Espace réservé du texte 7">
            <a:extLst>
              <a:ext uri="{FF2B5EF4-FFF2-40B4-BE49-F238E27FC236}">
                <a16:creationId xmlns:a16="http://schemas.microsoft.com/office/drawing/2014/main" id="{68A3CE89-70CE-18E6-70CD-D247C5920A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4304" y="6848274"/>
            <a:ext cx="2098001" cy="419513"/>
          </a:xfrm>
          <a:ln>
            <a:noFill/>
          </a:ln>
        </p:spPr>
        <p:txBody>
          <a:bodyPr lIns="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0" cap="none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Moyens nécessaires au fonctionnement de l’officine</a:t>
            </a:r>
          </a:p>
        </p:txBody>
      </p:sp>
      <p:sp>
        <p:nvSpPr>
          <p:cNvPr id="9" name="Espace réservé du texte 7">
            <a:extLst>
              <a:ext uri="{FF2B5EF4-FFF2-40B4-BE49-F238E27FC236}">
                <a16:creationId xmlns:a16="http://schemas.microsoft.com/office/drawing/2014/main" id="{EB0DDAD1-E8EA-DC43-62FF-2C1AD7875F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30209" y="900000"/>
            <a:ext cx="1964852" cy="419513"/>
          </a:xfrm>
          <a:ln>
            <a:noFill/>
          </a:ln>
        </p:spPr>
        <p:txBody>
          <a:bodyPr lIns="7200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0" cap="none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Pharmacie :</a:t>
            </a:r>
          </a:p>
        </p:txBody>
      </p:sp>
      <p:sp>
        <p:nvSpPr>
          <p:cNvPr id="12" name="Espace réservé du texte 7">
            <a:extLst>
              <a:ext uri="{FF2B5EF4-FFF2-40B4-BE49-F238E27FC236}">
                <a16:creationId xmlns:a16="http://schemas.microsoft.com/office/drawing/2014/main" id="{C7B818B4-51F7-ED9A-4E99-5B45FAFF6B8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304" y="7267034"/>
            <a:ext cx="2227547" cy="262489"/>
          </a:xfrm>
          <a:ln>
            <a:noFill/>
          </a:ln>
        </p:spPr>
        <p:txBody>
          <a:bodyPr lIns="0" tIns="72000" anchor="t" anchorCtr="0"/>
          <a:lstStyle>
            <a:lvl1pPr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defRPr sz="700" b="0" cap="none" baseline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350" indent="0">
              <a:lnSpc>
                <a:spcPts val="740"/>
              </a:lnSpc>
              <a:spcBef>
                <a:spcPts val="0"/>
              </a:spcBef>
              <a:buNone/>
              <a:tabLst/>
              <a:defRPr sz="700" b="0" i="0">
                <a:solidFill>
                  <a:schemeClr val="tx1"/>
                </a:solidFill>
                <a:latin typeface="Azo Sans Light" panose="020B0403030503020204" pitchFamily="34" charset="77"/>
              </a:defRPr>
            </a:lvl2pPr>
            <a:lvl3pPr marL="184150" indent="-184150">
              <a:lnSpc>
                <a:spcPts val="1300"/>
              </a:lnSpc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>
                <a:latin typeface="Azo Sans Light" panose="020B0403030503020204" pitchFamily="34" charset="77"/>
              </a:defRPr>
            </a:lvl3pPr>
            <a:lvl4pPr marL="6350" indent="0">
              <a:spcBef>
                <a:spcPts val="1800"/>
              </a:spcBef>
              <a:spcAft>
                <a:spcPts val="1200"/>
              </a:spcAft>
              <a:buNone/>
              <a:tabLst/>
              <a:defRPr sz="1500" b="1">
                <a:solidFill>
                  <a:schemeClr val="accent1"/>
                </a:solidFill>
              </a:defRPr>
            </a:lvl4pPr>
          </a:lstStyle>
          <a:p>
            <a:pPr lvl="0"/>
            <a:r>
              <a:rPr lang="fr-FR" dirty="0"/>
              <a:t>Version 2.2 / Novembre 2024</a:t>
            </a:r>
          </a:p>
        </p:txBody>
      </p:sp>
    </p:spTree>
    <p:extLst>
      <p:ext uri="{BB962C8B-B14F-4D97-AF65-F5344CB8AC3E}">
        <p14:creationId xmlns:p14="http://schemas.microsoft.com/office/powerpoint/2010/main" val="38978474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381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001" y="396000"/>
            <a:ext cx="6959948" cy="42855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0001" y="900848"/>
            <a:ext cx="7965516" cy="702000"/>
          </a:xfrm>
          <a:prstGeom prst="rect">
            <a:avLst/>
          </a:prstGeom>
          <a:ln w="6350">
            <a:solidFill>
              <a:schemeClr val="bg2"/>
            </a:solidFill>
          </a:ln>
        </p:spPr>
        <p:txBody>
          <a:bodyPr vert="horz" lIns="108000" tIns="0" rIns="0" bIns="0" rtlCol="0" anchor="ctr" anchorCtr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9335" y="7302360"/>
            <a:ext cx="2405658" cy="141312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700" b="1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CD46AB4-8697-344B-B099-9FF5630D42BB}" type="slidenum">
              <a:rPr lang="fr-FR" smtClean="0"/>
              <a:pPr/>
              <a:t>‹N°›</a:t>
            </a:fld>
            <a:r>
              <a:rPr lang="fr-FR" dirty="0"/>
              <a:t>/2</a:t>
            </a:r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C4F12FF-7836-E5E4-3603-17838E57A89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28261" y="339514"/>
            <a:ext cx="1066800" cy="457200"/>
          </a:xfrm>
          <a:prstGeom prst="rect">
            <a:avLst/>
          </a:prstGeom>
        </p:spPr>
      </p:pic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77554622-42A6-2BFA-0A07-6F2BC1D4E838}"/>
              </a:ext>
            </a:extLst>
          </p:cNvPr>
          <p:cNvCxnSpPr/>
          <p:nvPr userDrawn="1"/>
        </p:nvCxnSpPr>
        <p:spPr>
          <a:xfrm>
            <a:off x="638858" y="7272001"/>
            <a:ext cx="9935061" cy="0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7C070E9E-35C0-DAE4-0785-17535A3F5D96}"/>
              </a:ext>
            </a:extLst>
          </p:cNvPr>
          <p:cNvCxnSpPr/>
          <p:nvPr userDrawn="1"/>
        </p:nvCxnSpPr>
        <p:spPr>
          <a:xfrm>
            <a:off x="638859" y="6852051"/>
            <a:ext cx="9935061" cy="0"/>
          </a:xfrm>
          <a:prstGeom prst="line">
            <a:avLst/>
          </a:prstGeom>
          <a:ln w="6350">
            <a:solidFill>
              <a:schemeClr val="bg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C58D4DB1-8366-A552-31C6-1225DC86CDDB}"/>
              </a:ext>
            </a:extLst>
          </p:cNvPr>
          <p:cNvSpPr txBox="1"/>
          <p:nvPr userDrawn="1"/>
        </p:nvSpPr>
        <p:spPr>
          <a:xfrm>
            <a:off x="638859" y="7302360"/>
            <a:ext cx="3021496" cy="10261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endParaRPr lang="fr-FR" sz="700" b="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68DAEFC5-1345-9EB0-FDD0-2E25802BCB12}"/>
              </a:ext>
            </a:extLst>
          </p:cNvPr>
          <p:cNvSpPr txBox="1">
            <a:spLocks/>
          </p:cNvSpPr>
          <p:nvPr userDrawn="1"/>
        </p:nvSpPr>
        <p:spPr>
          <a:xfrm>
            <a:off x="8325516" y="900848"/>
            <a:ext cx="1969477" cy="702000"/>
          </a:xfrm>
          <a:prstGeom prst="rect">
            <a:avLst/>
          </a:prstGeom>
          <a:ln w="6350">
            <a:solidFill>
              <a:schemeClr val="bg2"/>
            </a:solidFill>
          </a:ln>
        </p:spPr>
        <p:txBody>
          <a:bodyPr vert="horz" lIns="10800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1600" i="0" kern="1200" cap="all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5595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646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2pPr>
            <a:lvl3pPr marL="1259929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2205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3pPr>
            <a:lvl4pPr marL="1763900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700" cap="none" baseline="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044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3600" b="1" i="0" kern="1200" cap="all" baseline="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None/>
        <a:defRPr sz="1600" i="0" kern="1200" cap="none" baseline="0">
          <a:solidFill>
            <a:schemeClr val="bg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i="0" kern="1200">
          <a:solidFill>
            <a:schemeClr val="tx1"/>
          </a:solidFill>
          <a:latin typeface="Azo Sans" panose="020B0603030503090204" pitchFamily="34" charset="77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svg"/><Relationship Id="rId5" Type="http://schemas.openxmlformats.org/officeDocument/2006/relationships/image" Target="../media/image4.png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B296FC-2859-D4E2-FE30-7A2ACD907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96000"/>
            <a:ext cx="5372999" cy="428554"/>
          </a:xfrm>
        </p:spPr>
        <p:txBody>
          <a:bodyPr>
            <a:noAutofit/>
          </a:bodyPr>
          <a:lstStyle/>
          <a:p>
            <a:r>
              <a:rPr lang="fr-FR" sz="3800" dirty="0"/>
              <a:t>enregistrement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E6AE76-9233-F0A6-06D3-053CC8F28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E.04</a:t>
            </a:r>
            <a:r>
              <a:rPr lang="fr-FR" dirty="0" smtClean="0"/>
              <a:t> </a:t>
            </a:r>
            <a:r>
              <a:rPr lang="fr-FR" dirty="0"/>
              <a:t>Gestion </a:t>
            </a:r>
            <a:r>
              <a:rPr lang="fr-FR" dirty="0" smtClean="0"/>
              <a:t>des incidents de délivrance</a:t>
            </a:r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DB34994-5806-7B4F-686A-F1B8F4F76F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D46AB4-8697-344B-B099-9FF5630D42BB}" type="slidenum">
              <a:rPr lang="fr-FR" smtClean="0"/>
              <a:pPr/>
              <a:t>1</a:t>
            </a:fld>
            <a:r>
              <a:rPr lang="fr-FR" dirty="0"/>
              <a:t>/2</a:t>
            </a:r>
            <a:endParaRPr lang="fr-FR" sz="700" dirty="0"/>
          </a:p>
        </p:txBody>
      </p:sp>
      <p:sp>
        <p:nvSpPr>
          <p:cNvPr id="16" name="Espace réservé du pied de page 29">
            <a:extLst>
              <a:ext uri="{FF2B5EF4-FFF2-40B4-BE49-F238E27FC236}">
                <a16:creationId xmlns:a16="http://schemas.microsoft.com/office/drawing/2014/main" id="{751BC3B0-6097-7FDC-65EB-8438CEDFD40D}"/>
              </a:ext>
            </a:extLst>
          </p:cNvPr>
          <p:cNvSpPr txBox="1">
            <a:spLocks/>
          </p:cNvSpPr>
          <p:nvPr/>
        </p:nvSpPr>
        <p:spPr>
          <a:xfrm>
            <a:off x="3919728" y="6848274"/>
            <a:ext cx="3322869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8 : Double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contrôle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47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dysfonctionnements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 fiches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progrès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6" name="Graphique 25">
            <a:extLst>
              <a:ext uri="{FF2B5EF4-FFF2-40B4-BE49-F238E27FC236}">
                <a16:creationId xmlns:a16="http://schemas.microsoft.com/office/drawing/2014/main" id="{22BB473E-6B1C-8BF5-2854-FA814F2D34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139418" y="6920528"/>
            <a:ext cx="354876" cy="395823"/>
          </a:xfrm>
          <a:prstGeom prst="rect">
            <a:avLst/>
          </a:prstGeom>
        </p:spPr>
      </p:pic>
      <p:graphicFrame>
        <p:nvGraphicFramePr>
          <p:cNvPr id="7" name="Tableau 6">
            <a:extLst>
              <a:ext uri="{FF2B5EF4-FFF2-40B4-BE49-F238E27FC236}">
                <a16:creationId xmlns:a16="http://schemas.microsoft.com/office/drawing/2014/main" id="{65F2A8B4-12C1-F3D8-9D3C-03F00BD6D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858170"/>
              </p:ext>
            </p:extLst>
          </p:nvPr>
        </p:nvGraphicFramePr>
        <p:xfrm>
          <a:off x="377537" y="1809543"/>
          <a:ext cx="9844494" cy="46662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5527">
                  <a:extLst>
                    <a:ext uri="{9D8B030D-6E8A-4147-A177-3AD203B41FA5}">
                      <a16:colId xmlns:a16="http://schemas.microsoft.com/office/drawing/2014/main" val="1445480242"/>
                    </a:ext>
                  </a:extLst>
                </a:gridCol>
                <a:gridCol w="712195">
                  <a:extLst>
                    <a:ext uri="{9D8B030D-6E8A-4147-A177-3AD203B41FA5}">
                      <a16:colId xmlns:a16="http://schemas.microsoft.com/office/drawing/2014/main" val="4212508841"/>
                    </a:ext>
                  </a:extLst>
                </a:gridCol>
                <a:gridCol w="1060309">
                  <a:extLst>
                    <a:ext uri="{9D8B030D-6E8A-4147-A177-3AD203B41FA5}">
                      <a16:colId xmlns:a16="http://schemas.microsoft.com/office/drawing/2014/main" val="1344607330"/>
                    </a:ext>
                  </a:extLst>
                </a:gridCol>
                <a:gridCol w="598267">
                  <a:extLst>
                    <a:ext uri="{9D8B030D-6E8A-4147-A177-3AD203B41FA5}">
                      <a16:colId xmlns:a16="http://schemas.microsoft.com/office/drawing/2014/main" val="1963640602"/>
                    </a:ext>
                  </a:extLst>
                </a:gridCol>
                <a:gridCol w="662863">
                  <a:extLst>
                    <a:ext uri="{9D8B030D-6E8A-4147-A177-3AD203B41FA5}">
                      <a16:colId xmlns:a16="http://schemas.microsoft.com/office/drawing/2014/main" val="1164999881"/>
                    </a:ext>
                  </a:extLst>
                </a:gridCol>
                <a:gridCol w="550162">
                  <a:extLst>
                    <a:ext uri="{9D8B030D-6E8A-4147-A177-3AD203B41FA5}">
                      <a16:colId xmlns:a16="http://schemas.microsoft.com/office/drawing/2014/main" val="1761621415"/>
                    </a:ext>
                  </a:extLst>
                </a:gridCol>
                <a:gridCol w="606796">
                  <a:extLst>
                    <a:ext uri="{9D8B030D-6E8A-4147-A177-3AD203B41FA5}">
                      <a16:colId xmlns:a16="http://schemas.microsoft.com/office/drawing/2014/main" val="3751367201"/>
                    </a:ext>
                  </a:extLst>
                </a:gridCol>
                <a:gridCol w="1871580">
                  <a:extLst>
                    <a:ext uri="{9D8B030D-6E8A-4147-A177-3AD203B41FA5}">
                      <a16:colId xmlns:a16="http://schemas.microsoft.com/office/drawing/2014/main" val="3428336547"/>
                    </a:ext>
                  </a:extLst>
                </a:gridCol>
                <a:gridCol w="400053">
                  <a:extLst>
                    <a:ext uri="{9D8B030D-6E8A-4147-A177-3AD203B41FA5}">
                      <a16:colId xmlns:a16="http://schemas.microsoft.com/office/drawing/2014/main" val="243711018"/>
                    </a:ext>
                  </a:extLst>
                </a:gridCol>
                <a:gridCol w="436422">
                  <a:extLst>
                    <a:ext uri="{9D8B030D-6E8A-4147-A177-3AD203B41FA5}">
                      <a16:colId xmlns:a16="http://schemas.microsoft.com/office/drawing/2014/main" val="2845167973"/>
                    </a:ext>
                  </a:extLst>
                </a:gridCol>
                <a:gridCol w="1600214">
                  <a:extLst>
                    <a:ext uri="{9D8B030D-6E8A-4147-A177-3AD203B41FA5}">
                      <a16:colId xmlns:a16="http://schemas.microsoft.com/office/drawing/2014/main" val="4206306558"/>
                    </a:ext>
                  </a:extLst>
                </a:gridCol>
                <a:gridCol w="400053">
                  <a:extLst>
                    <a:ext uri="{9D8B030D-6E8A-4147-A177-3AD203B41FA5}">
                      <a16:colId xmlns:a16="http://schemas.microsoft.com/office/drawing/2014/main" val="3204841556"/>
                    </a:ext>
                  </a:extLst>
                </a:gridCol>
                <a:gridCol w="400053">
                  <a:extLst>
                    <a:ext uri="{9D8B030D-6E8A-4147-A177-3AD203B41FA5}">
                      <a16:colId xmlns:a16="http://schemas.microsoft.com/office/drawing/2014/main" val="3589121386"/>
                    </a:ext>
                  </a:extLst>
                </a:gridCol>
              </a:tblGrid>
              <a:tr h="245484">
                <a:tc rowSpan="2"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Déclarant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 du Patient</a:t>
                      </a:r>
                    </a:p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et/ou </a:t>
                      </a:r>
                      <a:r>
                        <a:rPr lang="fr-FR" sz="800" b="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N°de</a:t>
                      </a:r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Facture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Nature de l’Erreur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marL="0" marR="0" marT="0" marB="0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Détails et causes de l’Erreur</a:t>
                      </a:r>
                    </a:p>
                  </a:txBody>
                  <a:tcPr marL="0" marR="0" marT="0" marB="0" anchor="ctr">
                    <a:lnL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Résolution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(Détail et date solution apportée)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Edition </a:t>
                      </a:r>
                    </a:p>
                    <a:p>
                      <a:pPr algn="ctr"/>
                      <a:r>
                        <a:rPr lang="fr-FR" sz="8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d’une fiche d’Amélioration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B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059054"/>
                  </a:ext>
                </a:extLst>
              </a:tr>
              <a:tr h="317930">
                <a:tc v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6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Erreur</a:t>
                      </a:r>
                      <a:r>
                        <a:rPr lang="fr-FR" sz="6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</a:t>
                      </a:r>
                      <a:endParaRPr lang="fr-FR" sz="600" b="0" baseline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lang="fr-FR" sz="6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produit</a:t>
                      </a:r>
                      <a:endParaRPr lang="fr-FR" sz="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Posologie, dosage, quantité…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Interaction / Contre-</a:t>
                      </a:r>
                    </a:p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indication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Autre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T w="635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93308"/>
                  </a:ext>
                </a:extLst>
              </a:tr>
              <a:tr h="287699">
                <a:tc>
                  <a:txBody>
                    <a:bodyPr/>
                    <a:lstStyle/>
                    <a:p>
                      <a:pPr marL="171450" indent="-171450" algn="ctr">
                        <a:buFont typeface="AppleMyungjo Regular" pitchFamily="2" charset="-127"/>
                        <a:buChar char="◦"/>
                      </a:pPr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indent="0" algn="ctr">
                        <a:buClr>
                          <a:schemeClr val="bg2"/>
                        </a:buClr>
                        <a:buFont typeface="Police système Courant"/>
                        <a:buChar char="◯"/>
                      </a:pPr>
                      <a:r>
                        <a:rPr lang="fr-FR" sz="800" dirty="0">
                          <a:solidFill>
                            <a:schemeClr val="accent2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7026064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6000"/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3156304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652603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2902690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2519771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0144491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345850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531166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1347133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8295526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4233962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endParaRPr kumimoji="0" lang="fr-FR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  <a:endParaRPr kumimoji="0" lang="fr-FR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7221803"/>
                  </a:ext>
                </a:extLst>
              </a:tr>
              <a:tr h="317930"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7450" marR="0" lvl="0" indent="0" algn="ctr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Tx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fr-FR" sz="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Clr>
                          <a:schemeClr val="bg2"/>
                        </a:buClr>
                      </a:pPr>
                      <a:endParaRPr lang="fr-FR" sz="7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16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Oui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99450" marR="0" lvl="0" indent="-135450" algn="l" defTabSz="100794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2"/>
                        </a:buClr>
                        <a:buSzPct val="100000"/>
                        <a:buFont typeface="Police système Courant"/>
                        <a:buChar char="◯"/>
                        <a:tabLst/>
                        <a:defRPr/>
                      </a:pPr>
                      <a:r>
                        <a:rPr kumimoji="0" lang="fr-FR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Non</a:t>
                      </a:r>
                    </a:p>
                  </a:txBody>
                  <a:tcPr marL="72000" marR="0" marT="0" marB="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6651048"/>
                  </a:ext>
                </a:extLst>
              </a:tr>
            </a:tbl>
          </a:graphicData>
        </a:graphic>
      </p:graphicFrame>
      <p:sp>
        <p:nvSpPr>
          <p:cNvPr id="4" name="Espace réservé du texte 6">
            <a:extLst>
              <a:ext uri="{FF2B5EF4-FFF2-40B4-BE49-F238E27FC236}">
                <a16:creationId xmlns:a16="http://schemas.microsoft.com/office/drawing/2014/main" id="{D19FCD82-9371-D490-4602-8B19A1BD2118}"/>
              </a:ext>
            </a:extLst>
          </p:cNvPr>
          <p:cNvSpPr txBox="1">
            <a:spLocks/>
          </p:cNvSpPr>
          <p:nvPr/>
        </p:nvSpPr>
        <p:spPr>
          <a:xfrm>
            <a:off x="758417" y="6848274"/>
            <a:ext cx="2978432" cy="419513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Sous-thèmes :</a:t>
            </a:r>
          </a:p>
          <a:p>
            <a:r>
              <a:rPr lang="fr-FR" dirty="0"/>
              <a:t>2.1 Dispensation en officine et à domicile de médicaments sur </a:t>
            </a:r>
            <a:r>
              <a:rPr lang="fr-FR" dirty="0" smtClean="0"/>
              <a:t>prescription</a:t>
            </a:r>
          </a:p>
          <a:p>
            <a:r>
              <a:rPr lang="fr-FR" dirty="0"/>
              <a:t>4.6 Gestion du système de qualité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54D19565-EA16-8FC8-87CC-2ECD1819D43B}"/>
              </a:ext>
            </a:extLst>
          </p:cNvPr>
          <p:cNvSpPr txBox="1">
            <a:spLocks/>
          </p:cNvSpPr>
          <p:nvPr/>
        </p:nvSpPr>
        <p:spPr>
          <a:xfrm>
            <a:off x="624305" y="7267787"/>
            <a:ext cx="2227560" cy="209757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bg2"/>
                </a:solidFill>
              </a:rPr>
              <a:t>Version 2.02 / Mars 2026</a:t>
            </a:r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A2065929-7FC7-042A-99D8-96AF1D3DAB8D}"/>
              </a:ext>
            </a:extLst>
          </p:cNvPr>
          <p:cNvSpPr txBox="1"/>
          <p:nvPr/>
        </p:nvSpPr>
        <p:spPr>
          <a:xfrm>
            <a:off x="8326877" y="900000"/>
            <a:ext cx="1968184" cy="215444"/>
          </a:xfrm>
          <a:prstGeom prst="rect">
            <a:avLst/>
          </a:prstGeom>
          <a:noFill/>
        </p:spPr>
        <p:txBody>
          <a:bodyPr wrap="square" bIns="46800">
            <a:spAutoFit/>
          </a:bodyPr>
          <a:lstStyle/>
          <a:p>
            <a:r>
              <a:rPr lang="en-US" sz="800" cap="none" baseline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Pharmacie :</a:t>
            </a:r>
          </a:p>
        </p:txBody>
      </p:sp>
    </p:spTree>
    <p:extLst>
      <p:ext uri="{BB962C8B-B14F-4D97-AF65-F5344CB8AC3E}">
        <p14:creationId xmlns:p14="http://schemas.microsoft.com/office/powerpoint/2010/main" val="3032252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AE998F-6040-C189-3E78-E263CDCF2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99D5E9-35F0-4501-CB6B-C11403054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96000"/>
            <a:ext cx="6959948" cy="428554"/>
          </a:xfrm>
        </p:spPr>
        <p:txBody>
          <a:bodyPr>
            <a:noAutofit/>
          </a:bodyPr>
          <a:lstStyle/>
          <a:p>
            <a:r>
              <a:rPr lang="fr-FR" sz="3800" dirty="0"/>
              <a:t>enregistrement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3CD9434-3D99-29E2-EB9F-02D9698A38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900000"/>
            <a:ext cx="7966877" cy="702000"/>
          </a:xfrm>
        </p:spPr>
        <p:txBody>
          <a:bodyPr/>
          <a:lstStyle/>
          <a:p>
            <a:r>
              <a:rPr lang="fr-FR" b="1" dirty="0"/>
              <a:t>E.04</a:t>
            </a:r>
            <a:r>
              <a:rPr lang="fr-FR" dirty="0"/>
              <a:t> Gestion des incidents de délivrance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C0E9B2B-2B6C-87AB-151E-B127D10F35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CD46AB4-8697-344B-B099-9FF5630D42BB}" type="slidenum">
              <a:rPr lang="fr-FR" smtClean="0"/>
              <a:pPr/>
              <a:t>2</a:t>
            </a:fld>
            <a:r>
              <a:rPr lang="fr-FR" dirty="0"/>
              <a:t>/2</a:t>
            </a:r>
            <a:endParaRPr lang="fr-FR" sz="700" dirty="0"/>
          </a:p>
        </p:txBody>
      </p:sp>
      <p:sp>
        <p:nvSpPr>
          <p:cNvPr id="64" name="Espace réservé du texte 3">
            <a:extLst>
              <a:ext uri="{FF2B5EF4-FFF2-40B4-BE49-F238E27FC236}">
                <a16:creationId xmlns:a16="http://schemas.microsoft.com/office/drawing/2014/main" id="{C0DF0CC3-7D49-FB7B-6F28-0DB6B4CF02C4}"/>
              </a:ext>
            </a:extLst>
          </p:cNvPr>
          <p:cNvSpPr txBox="1">
            <a:spLocks/>
          </p:cNvSpPr>
          <p:nvPr/>
        </p:nvSpPr>
        <p:spPr>
          <a:xfrm>
            <a:off x="722461" y="1868665"/>
            <a:ext cx="5013682" cy="503252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bg2"/>
                </a:solidFill>
              </a:rPr>
              <a:t>Commentaires pour un bon usage</a:t>
            </a:r>
            <a:endParaRPr lang="fr-FR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5" name="Graphique 64">
            <a:extLst>
              <a:ext uri="{FF2B5EF4-FFF2-40B4-BE49-F238E27FC236}">
                <a16:creationId xmlns:a16="http://schemas.microsoft.com/office/drawing/2014/main" id="{6871F985-BC9D-64E4-EB53-56D1DCFB90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43211" t="48197" r="45260" b="44049"/>
          <a:stretch>
            <a:fillRect/>
          </a:stretch>
        </p:blipFill>
        <p:spPr>
          <a:xfrm>
            <a:off x="127061" y="1669915"/>
            <a:ext cx="738882" cy="702001"/>
          </a:xfrm>
          <a:prstGeom prst="rect">
            <a:avLst/>
          </a:prstGeom>
        </p:spPr>
      </p:pic>
      <p:sp>
        <p:nvSpPr>
          <p:cNvPr id="66" name="Espace réservé du texte 3">
            <a:extLst>
              <a:ext uri="{FF2B5EF4-FFF2-40B4-BE49-F238E27FC236}">
                <a16:creationId xmlns:a16="http://schemas.microsoft.com/office/drawing/2014/main" id="{E222D35F-D73A-B0CF-1A8A-4573DDBEA34B}"/>
              </a:ext>
            </a:extLst>
          </p:cNvPr>
          <p:cNvSpPr txBox="1">
            <a:spLocks/>
          </p:cNvSpPr>
          <p:nvPr/>
        </p:nvSpPr>
        <p:spPr>
          <a:xfrm>
            <a:off x="722461" y="2977686"/>
            <a:ext cx="1254694" cy="1601339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Le tableau des incidents de délivrance sert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à relever les incidents liés à 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dispensation de produits de santé </a:t>
            </a:r>
            <a:r>
              <a:rPr lang="fr-F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Tout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incident avéré doit être notifié.</a:t>
            </a: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Espace réservé du texte 3">
            <a:extLst>
              <a:ext uri="{FF2B5EF4-FFF2-40B4-BE49-F238E27FC236}">
                <a16:creationId xmlns:a16="http://schemas.microsoft.com/office/drawing/2014/main" id="{48B7515A-AB1B-73FE-48B0-2BEEF1B64317}"/>
              </a:ext>
            </a:extLst>
          </p:cNvPr>
          <p:cNvSpPr txBox="1">
            <a:spLocks/>
          </p:cNvSpPr>
          <p:nvPr/>
        </p:nvSpPr>
        <p:spPr>
          <a:xfrm>
            <a:off x="2118866" y="2977686"/>
            <a:ext cx="1172144" cy="1185015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Il permet de vérifier la résolution des incidents après leur détection (appel du 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patient-appel </a:t>
            </a:r>
            <a:b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du prescripteur).</a:t>
            </a: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Espace réservé du texte 3">
            <a:extLst>
              <a:ext uri="{FF2B5EF4-FFF2-40B4-BE49-F238E27FC236}">
                <a16:creationId xmlns:a16="http://schemas.microsoft.com/office/drawing/2014/main" id="{28BF8ACE-8731-D270-CAE2-36A7A301367B}"/>
              </a:ext>
            </a:extLst>
          </p:cNvPr>
          <p:cNvSpPr txBox="1">
            <a:spLocks/>
          </p:cNvSpPr>
          <p:nvPr/>
        </p:nvSpPr>
        <p:spPr>
          <a:xfrm>
            <a:off x="3438651" y="2977686"/>
            <a:ext cx="1152499" cy="1077571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Il est notamment alimenté à la suite du </a:t>
            </a:r>
            <a:r>
              <a:rPr lang="fr-FR" b="1" u="sng" dirty="0">
                <a:latin typeface="Arial" panose="020B0604020202020204" pitchFamily="34" charset="0"/>
                <a:cs typeface="Arial" panose="020B0604020202020204" pitchFamily="34" charset="0"/>
              </a:rPr>
              <a:t>double contrôle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Espace réservé du texte 3">
            <a:extLst>
              <a:ext uri="{FF2B5EF4-FFF2-40B4-BE49-F238E27FC236}">
                <a16:creationId xmlns:a16="http://schemas.microsoft.com/office/drawing/2014/main" id="{ED412286-895B-9078-064D-C56EAD0D602C}"/>
              </a:ext>
            </a:extLst>
          </p:cNvPr>
          <p:cNvSpPr txBox="1">
            <a:spLocks/>
          </p:cNvSpPr>
          <p:nvPr/>
        </p:nvSpPr>
        <p:spPr>
          <a:xfrm>
            <a:off x="5021411" y="2977686"/>
            <a:ext cx="977399" cy="1077571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Déclarant :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Indiquez le collaborateur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qui renseigne l’incident.</a:t>
            </a: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Espace réservé du texte 3">
            <a:extLst>
              <a:ext uri="{FF2B5EF4-FFF2-40B4-BE49-F238E27FC236}">
                <a16:creationId xmlns:a16="http://schemas.microsoft.com/office/drawing/2014/main" id="{C5E2726A-9F9F-76BB-EF46-829BEEFBCD54}"/>
              </a:ext>
            </a:extLst>
          </p:cNvPr>
          <p:cNvSpPr txBox="1">
            <a:spLocks/>
          </p:cNvSpPr>
          <p:nvPr/>
        </p:nvSpPr>
        <p:spPr>
          <a:xfrm>
            <a:off x="6250493" y="2977686"/>
            <a:ext cx="1152499" cy="1077571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Nature de l’erreur : </a:t>
            </a:r>
            <a:b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Précisez la nature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l’erreur de dispensation (indiquez les détails).</a:t>
            </a: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Espace réservé du texte 3">
            <a:extLst>
              <a:ext uri="{FF2B5EF4-FFF2-40B4-BE49-F238E27FC236}">
                <a16:creationId xmlns:a16="http://schemas.microsoft.com/office/drawing/2014/main" id="{B6D57542-D397-4765-D7FB-11FC974BC56D}"/>
              </a:ext>
            </a:extLst>
          </p:cNvPr>
          <p:cNvSpPr txBox="1">
            <a:spLocks/>
          </p:cNvSpPr>
          <p:nvPr/>
        </p:nvSpPr>
        <p:spPr>
          <a:xfrm>
            <a:off x="7503046" y="2977686"/>
            <a:ext cx="1152499" cy="1077571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Résolution :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Indiquez la date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résolution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de l’incident ainsi que les mesures correctives mises en œuvre.</a:t>
            </a: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Espace réservé du texte 3">
            <a:extLst>
              <a:ext uri="{FF2B5EF4-FFF2-40B4-BE49-F238E27FC236}">
                <a16:creationId xmlns:a16="http://schemas.microsoft.com/office/drawing/2014/main" id="{4F2DB87F-9B90-41D1-69B4-F64DD0B5FACA}"/>
              </a:ext>
            </a:extLst>
          </p:cNvPr>
          <p:cNvSpPr txBox="1">
            <a:spLocks/>
          </p:cNvSpPr>
          <p:nvPr/>
        </p:nvSpPr>
        <p:spPr>
          <a:xfrm>
            <a:off x="8849961" y="2977686"/>
            <a:ext cx="1445100" cy="1077571"/>
          </a:xfrm>
          <a:prstGeom prst="rect">
            <a:avLst/>
          </a:prstGeom>
          <a:ln w="6350">
            <a:noFill/>
          </a:ln>
        </p:spPr>
        <p:txBody>
          <a:bodyPr vert="horz" lIns="0" tIns="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2700"/>
              </a:lnSpc>
              <a:spcBef>
                <a:spcPts val="0"/>
              </a:spcBef>
              <a:spcAft>
                <a:spcPts val="1800"/>
              </a:spcAft>
              <a:buFont typeface="Arial" panose="020B0604020202020204" pitchFamily="34" charset="0"/>
              <a:buNone/>
              <a:defRPr sz="2500" i="0" kern="1200" cap="none" baseline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Edition d’une fiche d’amélioration :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Si l’incident nécessite d’ouvrir une réflexion </a:t>
            </a:r>
          </a:p>
          <a:p>
            <a:pPr lvl="1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sur les pratiques au sein de l’officine il est préconisé d’ouvrir une fiche d’amélioration à l’aide de l’outil dédié.</a:t>
            </a:r>
            <a:endParaRPr lang="fr-FR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1" name="ZoneTexte 130">
            <a:extLst>
              <a:ext uri="{FF2B5EF4-FFF2-40B4-BE49-F238E27FC236}">
                <a16:creationId xmlns:a16="http://schemas.microsoft.com/office/drawing/2014/main" id="{599CB3E6-2278-2211-6718-173FCA848C72}"/>
              </a:ext>
            </a:extLst>
          </p:cNvPr>
          <p:cNvSpPr txBox="1"/>
          <p:nvPr/>
        </p:nvSpPr>
        <p:spPr>
          <a:xfrm>
            <a:off x="745477" y="5269516"/>
            <a:ext cx="3897128" cy="246221"/>
          </a:xfrm>
          <a:prstGeom prst="rect">
            <a:avLst/>
          </a:prstGeom>
          <a:solidFill>
            <a:schemeClr val="bg2"/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000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Les incidents relevés doivent toujours être suivis d’une résolution</a:t>
            </a:r>
          </a:p>
        </p:txBody>
      </p:sp>
      <p:sp>
        <p:nvSpPr>
          <p:cNvPr id="132" name="ZoneTexte 131">
            <a:extLst>
              <a:ext uri="{FF2B5EF4-FFF2-40B4-BE49-F238E27FC236}">
                <a16:creationId xmlns:a16="http://schemas.microsoft.com/office/drawing/2014/main" id="{8AA098C3-DBB1-DAD7-9BDF-69F6F001149A}"/>
              </a:ext>
            </a:extLst>
          </p:cNvPr>
          <p:cNvSpPr txBox="1"/>
          <p:nvPr/>
        </p:nvSpPr>
        <p:spPr>
          <a:xfrm>
            <a:off x="1206618" y="5037563"/>
            <a:ext cx="911996" cy="23195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>
              <a:buNone/>
            </a:pPr>
            <a:r>
              <a:rPr lang="fr-FR" sz="1400" b="1" dirty="0">
                <a:solidFill>
                  <a:schemeClr val="bg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Important</a:t>
            </a:r>
          </a:p>
        </p:txBody>
      </p:sp>
      <p:pic>
        <p:nvPicPr>
          <p:cNvPr id="133" name="Graphique 132">
            <a:extLst>
              <a:ext uri="{FF2B5EF4-FFF2-40B4-BE49-F238E27FC236}">
                <a16:creationId xmlns:a16="http://schemas.microsoft.com/office/drawing/2014/main" id="{D179860B-90B8-4C46-D32E-945900AE9B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flipH="1">
            <a:off x="745476" y="4904406"/>
            <a:ext cx="372037" cy="318889"/>
          </a:xfrm>
          <a:prstGeom prst="rect">
            <a:avLst/>
          </a:prstGeom>
        </p:spPr>
      </p:pic>
      <p:sp>
        <p:nvSpPr>
          <p:cNvPr id="137" name="ZoneTexte 136">
            <a:extLst>
              <a:ext uri="{FF2B5EF4-FFF2-40B4-BE49-F238E27FC236}">
                <a16:creationId xmlns:a16="http://schemas.microsoft.com/office/drawing/2014/main" id="{1E6DDBA5-393D-9827-774C-5B565C4BA051}"/>
              </a:ext>
            </a:extLst>
          </p:cNvPr>
          <p:cNvSpPr txBox="1"/>
          <p:nvPr/>
        </p:nvSpPr>
        <p:spPr>
          <a:xfrm>
            <a:off x="722461" y="2322020"/>
            <a:ext cx="3868689" cy="22696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Finalité</a:t>
            </a:r>
          </a:p>
        </p:txBody>
      </p:sp>
      <p:sp>
        <p:nvSpPr>
          <p:cNvPr id="138" name="ZoneTexte 137">
            <a:extLst>
              <a:ext uri="{FF2B5EF4-FFF2-40B4-BE49-F238E27FC236}">
                <a16:creationId xmlns:a16="http://schemas.microsoft.com/office/drawing/2014/main" id="{F14F5702-58CD-7A34-4BAE-3160DB395C3B}"/>
              </a:ext>
            </a:extLst>
          </p:cNvPr>
          <p:cNvSpPr txBox="1"/>
          <p:nvPr/>
        </p:nvSpPr>
        <p:spPr>
          <a:xfrm>
            <a:off x="4907111" y="2322020"/>
            <a:ext cx="5347910" cy="22696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square" lIns="0" tIns="0" rIns="0" bIns="0" anchor="ctr">
            <a:noAutofit/>
          </a:bodyPr>
          <a:lstStyle/>
          <a:p>
            <a:pPr algn="ctr">
              <a:buNone/>
            </a:pPr>
            <a:r>
              <a:rPr lang="fr-FR" sz="12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Utilisation</a:t>
            </a:r>
          </a:p>
        </p:txBody>
      </p:sp>
      <p:sp>
        <p:nvSpPr>
          <p:cNvPr id="6" name="Espace réservé du texte 7">
            <a:extLst>
              <a:ext uri="{FF2B5EF4-FFF2-40B4-BE49-F238E27FC236}">
                <a16:creationId xmlns:a16="http://schemas.microsoft.com/office/drawing/2014/main" id="{98ED7B24-56F4-E068-33C6-72DA67D6DB2A}"/>
              </a:ext>
            </a:extLst>
          </p:cNvPr>
          <p:cNvSpPr txBox="1">
            <a:spLocks/>
          </p:cNvSpPr>
          <p:nvPr/>
        </p:nvSpPr>
        <p:spPr>
          <a:xfrm>
            <a:off x="624305" y="7267787"/>
            <a:ext cx="2227560" cy="209757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chemeClr val="bg2"/>
                </a:solidFill>
              </a:rPr>
              <a:t>Version </a:t>
            </a:r>
            <a:r>
              <a:rPr lang="fr-FR" dirty="0" smtClean="0">
                <a:solidFill>
                  <a:schemeClr val="bg2"/>
                </a:solidFill>
              </a:rPr>
              <a:t>2.02 </a:t>
            </a:r>
            <a:r>
              <a:rPr lang="fr-FR" dirty="0">
                <a:solidFill>
                  <a:schemeClr val="bg2"/>
                </a:solidFill>
              </a:rPr>
              <a:t>/ </a:t>
            </a:r>
            <a:r>
              <a:rPr lang="fr-FR" dirty="0" smtClean="0">
                <a:solidFill>
                  <a:schemeClr val="bg2"/>
                </a:solidFill>
              </a:rPr>
              <a:t>Mars </a:t>
            </a:r>
            <a:r>
              <a:rPr lang="fr-FR" dirty="0">
                <a:solidFill>
                  <a:schemeClr val="bg2"/>
                </a:solidFill>
              </a:rPr>
              <a:t>2026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A9C7BB4-6475-8C75-A307-92A0D8818A32}"/>
              </a:ext>
            </a:extLst>
          </p:cNvPr>
          <p:cNvSpPr txBox="1"/>
          <p:nvPr/>
        </p:nvSpPr>
        <p:spPr>
          <a:xfrm>
            <a:off x="8326877" y="900000"/>
            <a:ext cx="196818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800" cap="none" baseline="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Pharmacie </a:t>
            </a:r>
            <a:r>
              <a:rPr lang="en-US" sz="800" cap="none" baseline="0" dirty="0">
                <a:solidFill>
                  <a:schemeClr val="bg2"/>
                </a:solidFill>
              </a:rPr>
              <a:t>:</a:t>
            </a:r>
          </a:p>
        </p:txBody>
      </p:sp>
      <p:pic>
        <p:nvPicPr>
          <p:cNvPr id="13" name="Graphique 12">
            <a:extLst>
              <a:ext uri="{FF2B5EF4-FFF2-40B4-BE49-F238E27FC236}">
                <a16:creationId xmlns:a16="http://schemas.microsoft.com/office/drawing/2014/main" id="{2FB60FE5-C141-3667-C379-8F6ED49EDD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rcRect/>
          <a:stretch/>
        </p:blipFill>
        <p:spPr>
          <a:xfrm>
            <a:off x="139418" y="6920528"/>
            <a:ext cx="354876" cy="395823"/>
          </a:xfrm>
          <a:prstGeom prst="rect">
            <a:avLst/>
          </a:prstGeom>
        </p:spPr>
      </p:pic>
      <p:grpSp>
        <p:nvGrpSpPr>
          <p:cNvPr id="240" name="Groupe 239">
            <a:extLst>
              <a:ext uri="{FF2B5EF4-FFF2-40B4-BE49-F238E27FC236}">
                <a16:creationId xmlns:a16="http://schemas.microsoft.com/office/drawing/2014/main" id="{9E16568A-FF2A-D9C1-77BC-EE98A91DCA25}"/>
              </a:ext>
            </a:extLst>
          </p:cNvPr>
          <p:cNvGrpSpPr/>
          <p:nvPr/>
        </p:nvGrpSpPr>
        <p:grpSpPr>
          <a:xfrm>
            <a:off x="771993" y="2678934"/>
            <a:ext cx="1146978" cy="211541"/>
            <a:chOff x="3773117" y="2453160"/>
            <a:chExt cx="1146978" cy="211541"/>
          </a:xfrm>
        </p:grpSpPr>
        <p:grpSp>
          <p:nvGrpSpPr>
            <p:cNvPr id="241" name="Groupe 240">
              <a:extLst>
                <a:ext uri="{FF2B5EF4-FFF2-40B4-BE49-F238E27FC236}">
                  <a16:creationId xmlns:a16="http://schemas.microsoft.com/office/drawing/2014/main" id="{4F8F0F85-C072-75AD-6F86-321C3A0A145E}"/>
                </a:ext>
              </a:extLst>
            </p:cNvPr>
            <p:cNvGrpSpPr/>
            <p:nvPr/>
          </p:nvGrpSpPr>
          <p:grpSpPr>
            <a:xfrm>
              <a:off x="3773117" y="2453160"/>
              <a:ext cx="1146978" cy="58127"/>
              <a:chOff x="763200" y="3212123"/>
              <a:chExt cx="1146978" cy="58127"/>
            </a:xfrm>
          </p:grpSpPr>
          <p:cxnSp>
            <p:nvCxnSpPr>
              <p:cNvPr id="245" name="Connecteur droit 244">
                <a:extLst>
                  <a:ext uri="{FF2B5EF4-FFF2-40B4-BE49-F238E27FC236}">
                    <a16:creationId xmlns:a16="http://schemas.microsoft.com/office/drawing/2014/main" id="{1245192F-AE9A-86BC-7C6B-BD9CAED582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20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6" name="Connecteur droit 245">
                <a:extLst>
                  <a:ext uri="{FF2B5EF4-FFF2-40B4-BE49-F238E27FC236}">
                    <a16:creationId xmlns:a16="http://schemas.microsoft.com/office/drawing/2014/main" id="{1BDDF872-5E46-7D15-B8BA-91528F9803D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915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7" name="Connecteur droit 246">
                <a:extLst>
                  <a:ext uri="{FF2B5EF4-FFF2-40B4-BE49-F238E27FC236}">
                    <a16:creationId xmlns:a16="http://schemas.microsoft.com/office/drawing/2014/main" id="{D0840BE1-985A-3A4A-5435-D042E922E3B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228" y="3212123"/>
                <a:ext cx="39272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8" name="Connecteur droit 247">
                <a:extLst>
                  <a:ext uri="{FF2B5EF4-FFF2-40B4-BE49-F238E27FC236}">
                    <a16:creationId xmlns:a16="http://schemas.microsoft.com/office/drawing/2014/main" id="{A4D8A3F2-F9E0-4845-E0DE-5C8E875A645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3500" y="3212123"/>
                <a:ext cx="43278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2" name="Groupe 241">
              <a:extLst>
                <a:ext uri="{FF2B5EF4-FFF2-40B4-BE49-F238E27FC236}">
                  <a16:creationId xmlns:a16="http://schemas.microsoft.com/office/drawing/2014/main" id="{14AAC186-C353-CCE9-6478-24691ABE952B}"/>
                </a:ext>
              </a:extLst>
            </p:cNvPr>
            <p:cNvGrpSpPr/>
            <p:nvPr/>
          </p:nvGrpSpPr>
          <p:grpSpPr>
            <a:xfrm>
              <a:off x="4323781" y="2550801"/>
              <a:ext cx="50400" cy="113900"/>
              <a:chOff x="4323781" y="2550801"/>
              <a:chExt cx="50400" cy="113900"/>
            </a:xfrm>
            <a:solidFill>
              <a:schemeClr val="bg2"/>
            </a:solidFill>
          </p:grpSpPr>
          <p:sp>
            <p:nvSpPr>
              <p:cNvPr id="243" name="Ellipse 242">
                <a:extLst>
                  <a:ext uri="{FF2B5EF4-FFF2-40B4-BE49-F238E27FC236}">
                    <a16:creationId xmlns:a16="http://schemas.microsoft.com/office/drawing/2014/main" id="{1224E1DC-2162-9D96-8E85-03B65F0FB140}"/>
                  </a:ext>
                </a:extLst>
              </p:cNvPr>
              <p:cNvSpPr/>
              <p:nvPr/>
            </p:nvSpPr>
            <p:spPr>
              <a:xfrm>
                <a:off x="4323781" y="2614301"/>
                <a:ext cx="50400" cy="50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4" name="Ellipse 243">
                <a:extLst>
                  <a:ext uri="{FF2B5EF4-FFF2-40B4-BE49-F238E27FC236}">
                    <a16:creationId xmlns:a16="http://schemas.microsoft.com/office/drawing/2014/main" id="{A57ECABB-703E-37B5-4C14-003670A959C4}"/>
                  </a:ext>
                </a:extLst>
              </p:cNvPr>
              <p:cNvSpPr/>
              <p:nvPr/>
            </p:nvSpPr>
            <p:spPr>
              <a:xfrm>
                <a:off x="4323781" y="2550801"/>
                <a:ext cx="50400" cy="50400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49" name="Groupe 248">
            <a:extLst>
              <a:ext uri="{FF2B5EF4-FFF2-40B4-BE49-F238E27FC236}">
                <a16:creationId xmlns:a16="http://schemas.microsoft.com/office/drawing/2014/main" id="{88B710A8-03F5-0641-C272-1FB05BA3E4C3}"/>
              </a:ext>
            </a:extLst>
          </p:cNvPr>
          <p:cNvGrpSpPr/>
          <p:nvPr/>
        </p:nvGrpSpPr>
        <p:grpSpPr>
          <a:xfrm>
            <a:off x="2163763" y="2678934"/>
            <a:ext cx="1146978" cy="211541"/>
            <a:chOff x="3773117" y="2453160"/>
            <a:chExt cx="1146978" cy="211541"/>
          </a:xfrm>
        </p:grpSpPr>
        <p:grpSp>
          <p:nvGrpSpPr>
            <p:cNvPr id="250" name="Groupe 249">
              <a:extLst>
                <a:ext uri="{FF2B5EF4-FFF2-40B4-BE49-F238E27FC236}">
                  <a16:creationId xmlns:a16="http://schemas.microsoft.com/office/drawing/2014/main" id="{F86FE184-75B1-6968-D302-C57A8A58E45E}"/>
                </a:ext>
              </a:extLst>
            </p:cNvPr>
            <p:cNvGrpSpPr/>
            <p:nvPr/>
          </p:nvGrpSpPr>
          <p:grpSpPr>
            <a:xfrm>
              <a:off x="3773117" y="2453160"/>
              <a:ext cx="1146978" cy="58127"/>
              <a:chOff x="763200" y="3212123"/>
              <a:chExt cx="1146978" cy="58127"/>
            </a:xfrm>
          </p:grpSpPr>
          <p:cxnSp>
            <p:nvCxnSpPr>
              <p:cNvPr id="254" name="Connecteur droit 253">
                <a:extLst>
                  <a:ext uri="{FF2B5EF4-FFF2-40B4-BE49-F238E27FC236}">
                    <a16:creationId xmlns:a16="http://schemas.microsoft.com/office/drawing/2014/main" id="{7B9DC9EF-1AEC-DFBD-1B1E-24CF319122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20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5" name="Connecteur droit 254">
                <a:extLst>
                  <a:ext uri="{FF2B5EF4-FFF2-40B4-BE49-F238E27FC236}">
                    <a16:creationId xmlns:a16="http://schemas.microsoft.com/office/drawing/2014/main" id="{0822DE84-027E-1B24-C949-56486E8B74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915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6" name="Connecteur droit 255">
                <a:extLst>
                  <a:ext uri="{FF2B5EF4-FFF2-40B4-BE49-F238E27FC236}">
                    <a16:creationId xmlns:a16="http://schemas.microsoft.com/office/drawing/2014/main" id="{3F04B977-40BC-A21D-D77D-B5A0673412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228" y="3212123"/>
                <a:ext cx="39272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7" name="Connecteur droit 256">
                <a:extLst>
                  <a:ext uri="{FF2B5EF4-FFF2-40B4-BE49-F238E27FC236}">
                    <a16:creationId xmlns:a16="http://schemas.microsoft.com/office/drawing/2014/main" id="{7EC792D4-57C1-64F8-8DD5-E8D58DF3D23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3500" y="3212123"/>
                <a:ext cx="43278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1" name="Groupe 250">
              <a:extLst>
                <a:ext uri="{FF2B5EF4-FFF2-40B4-BE49-F238E27FC236}">
                  <a16:creationId xmlns:a16="http://schemas.microsoft.com/office/drawing/2014/main" id="{7F6FBC0C-5AD7-5153-99FB-A92691882CEA}"/>
                </a:ext>
              </a:extLst>
            </p:cNvPr>
            <p:cNvGrpSpPr/>
            <p:nvPr/>
          </p:nvGrpSpPr>
          <p:grpSpPr>
            <a:xfrm>
              <a:off x="4323781" y="2550801"/>
              <a:ext cx="50400" cy="113900"/>
              <a:chOff x="4323781" y="2550801"/>
              <a:chExt cx="50400" cy="113900"/>
            </a:xfrm>
            <a:solidFill>
              <a:schemeClr val="bg2"/>
            </a:solidFill>
          </p:grpSpPr>
          <p:sp>
            <p:nvSpPr>
              <p:cNvPr id="252" name="Ellipse 251">
                <a:extLst>
                  <a:ext uri="{FF2B5EF4-FFF2-40B4-BE49-F238E27FC236}">
                    <a16:creationId xmlns:a16="http://schemas.microsoft.com/office/drawing/2014/main" id="{6C5F5053-7015-D740-A68E-03E5F1B5BC8D}"/>
                  </a:ext>
                </a:extLst>
              </p:cNvPr>
              <p:cNvSpPr/>
              <p:nvPr/>
            </p:nvSpPr>
            <p:spPr>
              <a:xfrm>
                <a:off x="4323781" y="2614301"/>
                <a:ext cx="50400" cy="50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3" name="Ellipse 252">
                <a:extLst>
                  <a:ext uri="{FF2B5EF4-FFF2-40B4-BE49-F238E27FC236}">
                    <a16:creationId xmlns:a16="http://schemas.microsoft.com/office/drawing/2014/main" id="{F88A62AA-7CE1-8284-E66F-AA0B7584B86E}"/>
                  </a:ext>
                </a:extLst>
              </p:cNvPr>
              <p:cNvSpPr/>
              <p:nvPr/>
            </p:nvSpPr>
            <p:spPr>
              <a:xfrm>
                <a:off x="4323781" y="2550801"/>
                <a:ext cx="50400" cy="50400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258" name="Groupe 257">
            <a:extLst>
              <a:ext uri="{FF2B5EF4-FFF2-40B4-BE49-F238E27FC236}">
                <a16:creationId xmlns:a16="http://schemas.microsoft.com/office/drawing/2014/main" id="{3EAF9A25-7BB2-145F-0006-4DA6DDE733E8}"/>
              </a:ext>
            </a:extLst>
          </p:cNvPr>
          <p:cNvGrpSpPr/>
          <p:nvPr/>
        </p:nvGrpSpPr>
        <p:grpSpPr>
          <a:xfrm>
            <a:off x="3474851" y="2678934"/>
            <a:ext cx="1146978" cy="211541"/>
            <a:chOff x="3773117" y="2453160"/>
            <a:chExt cx="1146978" cy="211541"/>
          </a:xfrm>
        </p:grpSpPr>
        <p:grpSp>
          <p:nvGrpSpPr>
            <p:cNvPr id="259" name="Groupe 258">
              <a:extLst>
                <a:ext uri="{FF2B5EF4-FFF2-40B4-BE49-F238E27FC236}">
                  <a16:creationId xmlns:a16="http://schemas.microsoft.com/office/drawing/2014/main" id="{F71258C8-6A98-B8E9-BF6A-73BCA9618D7D}"/>
                </a:ext>
              </a:extLst>
            </p:cNvPr>
            <p:cNvGrpSpPr/>
            <p:nvPr/>
          </p:nvGrpSpPr>
          <p:grpSpPr>
            <a:xfrm>
              <a:off x="3773117" y="2453160"/>
              <a:ext cx="1146978" cy="58127"/>
              <a:chOff x="763200" y="3212123"/>
              <a:chExt cx="1146978" cy="58127"/>
            </a:xfrm>
          </p:grpSpPr>
          <p:cxnSp>
            <p:nvCxnSpPr>
              <p:cNvPr id="263" name="Connecteur droit 262">
                <a:extLst>
                  <a:ext uri="{FF2B5EF4-FFF2-40B4-BE49-F238E27FC236}">
                    <a16:creationId xmlns:a16="http://schemas.microsoft.com/office/drawing/2014/main" id="{98036C97-A5B5-B817-4774-BAF90ED441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20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4" name="Connecteur droit 263">
                <a:extLst>
                  <a:ext uri="{FF2B5EF4-FFF2-40B4-BE49-F238E27FC236}">
                    <a16:creationId xmlns:a16="http://schemas.microsoft.com/office/drawing/2014/main" id="{09AC34CF-A458-6464-D832-23D098C56B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915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5" name="Connecteur droit 264">
                <a:extLst>
                  <a:ext uri="{FF2B5EF4-FFF2-40B4-BE49-F238E27FC236}">
                    <a16:creationId xmlns:a16="http://schemas.microsoft.com/office/drawing/2014/main" id="{97B52DF7-089A-81A2-CA27-F044CBE0566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228" y="3212123"/>
                <a:ext cx="39272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6" name="Connecteur droit 265">
                <a:extLst>
                  <a:ext uri="{FF2B5EF4-FFF2-40B4-BE49-F238E27FC236}">
                    <a16:creationId xmlns:a16="http://schemas.microsoft.com/office/drawing/2014/main" id="{1BCD032A-A63E-E72C-8F55-4F0EF12BDFE1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3500" y="3212123"/>
                <a:ext cx="43278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0" name="Groupe 259">
              <a:extLst>
                <a:ext uri="{FF2B5EF4-FFF2-40B4-BE49-F238E27FC236}">
                  <a16:creationId xmlns:a16="http://schemas.microsoft.com/office/drawing/2014/main" id="{AB7DC8D0-1D43-85DF-4056-B1EA2D38D13D}"/>
                </a:ext>
              </a:extLst>
            </p:cNvPr>
            <p:cNvGrpSpPr/>
            <p:nvPr/>
          </p:nvGrpSpPr>
          <p:grpSpPr>
            <a:xfrm>
              <a:off x="4323781" y="2550801"/>
              <a:ext cx="50400" cy="113900"/>
              <a:chOff x="4323781" y="2550801"/>
              <a:chExt cx="50400" cy="113900"/>
            </a:xfrm>
            <a:solidFill>
              <a:schemeClr val="bg2"/>
            </a:solidFill>
          </p:grpSpPr>
          <p:sp>
            <p:nvSpPr>
              <p:cNvPr id="261" name="Ellipse 260">
                <a:extLst>
                  <a:ext uri="{FF2B5EF4-FFF2-40B4-BE49-F238E27FC236}">
                    <a16:creationId xmlns:a16="http://schemas.microsoft.com/office/drawing/2014/main" id="{08F6A28C-7D89-45FA-ADDC-D4A5CA6B579C}"/>
                  </a:ext>
                </a:extLst>
              </p:cNvPr>
              <p:cNvSpPr/>
              <p:nvPr/>
            </p:nvSpPr>
            <p:spPr>
              <a:xfrm>
                <a:off x="4323781" y="2614301"/>
                <a:ext cx="50400" cy="50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2" name="Ellipse 261">
                <a:extLst>
                  <a:ext uri="{FF2B5EF4-FFF2-40B4-BE49-F238E27FC236}">
                    <a16:creationId xmlns:a16="http://schemas.microsoft.com/office/drawing/2014/main" id="{287A50DA-198C-D89A-A955-07AFF148A532}"/>
                  </a:ext>
                </a:extLst>
              </p:cNvPr>
              <p:cNvSpPr/>
              <p:nvPr/>
            </p:nvSpPr>
            <p:spPr>
              <a:xfrm>
                <a:off x="4323781" y="2550801"/>
                <a:ext cx="50400" cy="50400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11" name="Groupe 310">
            <a:extLst>
              <a:ext uri="{FF2B5EF4-FFF2-40B4-BE49-F238E27FC236}">
                <a16:creationId xmlns:a16="http://schemas.microsoft.com/office/drawing/2014/main" id="{D1BE440F-0360-60E5-F8DD-C812CB0ECAAC}"/>
              </a:ext>
            </a:extLst>
          </p:cNvPr>
          <p:cNvGrpSpPr/>
          <p:nvPr/>
        </p:nvGrpSpPr>
        <p:grpSpPr>
          <a:xfrm>
            <a:off x="4954033" y="2678934"/>
            <a:ext cx="1146978" cy="211541"/>
            <a:chOff x="3773117" y="2453160"/>
            <a:chExt cx="1146978" cy="211541"/>
          </a:xfrm>
        </p:grpSpPr>
        <p:grpSp>
          <p:nvGrpSpPr>
            <p:cNvPr id="312" name="Groupe 311">
              <a:extLst>
                <a:ext uri="{FF2B5EF4-FFF2-40B4-BE49-F238E27FC236}">
                  <a16:creationId xmlns:a16="http://schemas.microsoft.com/office/drawing/2014/main" id="{427CA5AE-206F-59F5-D4A1-57A1C62BAD97}"/>
                </a:ext>
              </a:extLst>
            </p:cNvPr>
            <p:cNvGrpSpPr/>
            <p:nvPr/>
          </p:nvGrpSpPr>
          <p:grpSpPr>
            <a:xfrm>
              <a:off x="3773117" y="2453160"/>
              <a:ext cx="1146978" cy="58127"/>
              <a:chOff x="763200" y="3212123"/>
              <a:chExt cx="1146978" cy="58127"/>
            </a:xfrm>
          </p:grpSpPr>
          <p:cxnSp>
            <p:nvCxnSpPr>
              <p:cNvPr id="316" name="Connecteur droit 315">
                <a:extLst>
                  <a:ext uri="{FF2B5EF4-FFF2-40B4-BE49-F238E27FC236}">
                    <a16:creationId xmlns:a16="http://schemas.microsoft.com/office/drawing/2014/main" id="{151E0E38-28B8-5E79-4B24-35D5C96AEA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20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7" name="Connecteur droit 316">
                <a:extLst>
                  <a:ext uri="{FF2B5EF4-FFF2-40B4-BE49-F238E27FC236}">
                    <a16:creationId xmlns:a16="http://schemas.microsoft.com/office/drawing/2014/main" id="{7EE7A4A9-E5CE-1654-CFAB-5B1D0E564C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915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8" name="Connecteur droit 317">
                <a:extLst>
                  <a:ext uri="{FF2B5EF4-FFF2-40B4-BE49-F238E27FC236}">
                    <a16:creationId xmlns:a16="http://schemas.microsoft.com/office/drawing/2014/main" id="{95E26D68-61EE-D005-8F0F-DEFA024A1E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228" y="3212123"/>
                <a:ext cx="39272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9" name="Connecteur droit 318">
                <a:extLst>
                  <a:ext uri="{FF2B5EF4-FFF2-40B4-BE49-F238E27FC236}">
                    <a16:creationId xmlns:a16="http://schemas.microsoft.com/office/drawing/2014/main" id="{204A4702-0671-1BF3-0460-823DC91FD0E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3500" y="3212123"/>
                <a:ext cx="43278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3" name="Groupe 312">
              <a:extLst>
                <a:ext uri="{FF2B5EF4-FFF2-40B4-BE49-F238E27FC236}">
                  <a16:creationId xmlns:a16="http://schemas.microsoft.com/office/drawing/2014/main" id="{36E61F57-04F6-E139-C3F7-AC8DD7152682}"/>
                </a:ext>
              </a:extLst>
            </p:cNvPr>
            <p:cNvGrpSpPr/>
            <p:nvPr/>
          </p:nvGrpSpPr>
          <p:grpSpPr>
            <a:xfrm>
              <a:off x="4323781" y="2550801"/>
              <a:ext cx="50400" cy="113900"/>
              <a:chOff x="4323781" y="2550801"/>
              <a:chExt cx="50400" cy="113900"/>
            </a:xfrm>
            <a:solidFill>
              <a:schemeClr val="bg2"/>
            </a:solidFill>
          </p:grpSpPr>
          <p:sp>
            <p:nvSpPr>
              <p:cNvPr id="314" name="Ellipse 313">
                <a:extLst>
                  <a:ext uri="{FF2B5EF4-FFF2-40B4-BE49-F238E27FC236}">
                    <a16:creationId xmlns:a16="http://schemas.microsoft.com/office/drawing/2014/main" id="{E191E8AE-E21B-4BF2-7CB4-CFC0AB1FAB06}"/>
                  </a:ext>
                </a:extLst>
              </p:cNvPr>
              <p:cNvSpPr/>
              <p:nvPr/>
            </p:nvSpPr>
            <p:spPr>
              <a:xfrm>
                <a:off x="4323781" y="2614301"/>
                <a:ext cx="50400" cy="50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15" name="Ellipse 314">
                <a:extLst>
                  <a:ext uri="{FF2B5EF4-FFF2-40B4-BE49-F238E27FC236}">
                    <a16:creationId xmlns:a16="http://schemas.microsoft.com/office/drawing/2014/main" id="{511C0E34-0017-D65A-C4DE-4F73ADE85387}"/>
                  </a:ext>
                </a:extLst>
              </p:cNvPr>
              <p:cNvSpPr/>
              <p:nvPr/>
            </p:nvSpPr>
            <p:spPr>
              <a:xfrm>
                <a:off x="4323781" y="2550801"/>
                <a:ext cx="50400" cy="50400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20" name="Groupe 319">
            <a:extLst>
              <a:ext uri="{FF2B5EF4-FFF2-40B4-BE49-F238E27FC236}">
                <a16:creationId xmlns:a16="http://schemas.microsoft.com/office/drawing/2014/main" id="{4AA87C7A-AA9D-B6A3-01EF-BA47CABC17EA}"/>
              </a:ext>
            </a:extLst>
          </p:cNvPr>
          <p:cNvGrpSpPr/>
          <p:nvPr/>
        </p:nvGrpSpPr>
        <p:grpSpPr>
          <a:xfrm>
            <a:off x="6241560" y="2678934"/>
            <a:ext cx="1146978" cy="211541"/>
            <a:chOff x="3773117" y="2453160"/>
            <a:chExt cx="1146978" cy="211541"/>
          </a:xfrm>
        </p:grpSpPr>
        <p:grpSp>
          <p:nvGrpSpPr>
            <p:cNvPr id="321" name="Groupe 320">
              <a:extLst>
                <a:ext uri="{FF2B5EF4-FFF2-40B4-BE49-F238E27FC236}">
                  <a16:creationId xmlns:a16="http://schemas.microsoft.com/office/drawing/2014/main" id="{E9B675EC-DB33-45DD-4CCA-33E86D7CB316}"/>
                </a:ext>
              </a:extLst>
            </p:cNvPr>
            <p:cNvGrpSpPr/>
            <p:nvPr/>
          </p:nvGrpSpPr>
          <p:grpSpPr>
            <a:xfrm>
              <a:off x="3773117" y="2453160"/>
              <a:ext cx="1146978" cy="58127"/>
              <a:chOff x="763200" y="3212123"/>
              <a:chExt cx="1146978" cy="58127"/>
            </a:xfrm>
          </p:grpSpPr>
          <p:cxnSp>
            <p:nvCxnSpPr>
              <p:cNvPr id="325" name="Connecteur droit 324">
                <a:extLst>
                  <a:ext uri="{FF2B5EF4-FFF2-40B4-BE49-F238E27FC236}">
                    <a16:creationId xmlns:a16="http://schemas.microsoft.com/office/drawing/2014/main" id="{F81B80E2-5E7D-E18F-6038-85045E568C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20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6" name="Connecteur droit 325">
                <a:extLst>
                  <a:ext uri="{FF2B5EF4-FFF2-40B4-BE49-F238E27FC236}">
                    <a16:creationId xmlns:a16="http://schemas.microsoft.com/office/drawing/2014/main" id="{A06A7134-7554-2E05-2CC1-1EC51BB5DA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915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7" name="Connecteur droit 326">
                <a:extLst>
                  <a:ext uri="{FF2B5EF4-FFF2-40B4-BE49-F238E27FC236}">
                    <a16:creationId xmlns:a16="http://schemas.microsoft.com/office/drawing/2014/main" id="{7414FBD4-A386-C8DE-1540-32D26D4C03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228" y="3212123"/>
                <a:ext cx="39272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8" name="Connecteur droit 327">
                <a:extLst>
                  <a:ext uri="{FF2B5EF4-FFF2-40B4-BE49-F238E27FC236}">
                    <a16:creationId xmlns:a16="http://schemas.microsoft.com/office/drawing/2014/main" id="{D0313D37-A956-A397-589A-FBE3FF5340D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3500" y="3212123"/>
                <a:ext cx="43278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2" name="Groupe 321">
              <a:extLst>
                <a:ext uri="{FF2B5EF4-FFF2-40B4-BE49-F238E27FC236}">
                  <a16:creationId xmlns:a16="http://schemas.microsoft.com/office/drawing/2014/main" id="{855375BF-FB4F-BE71-4E11-2354B24BC85D}"/>
                </a:ext>
              </a:extLst>
            </p:cNvPr>
            <p:cNvGrpSpPr/>
            <p:nvPr/>
          </p:nvGrpSpPr>
          <p:grpSpPr>
            <a:xfrm>
              <a:off x="4323781" y="2550801"/>
              <a:ext cx="50400" cy="113900"/>
              <a:chOff x="4323781" y="2550801"/>
              <a:chExt cx="50400" cy="113900"/>
            </a:xfrm>
            <a:solidFill>
              <a:schemeClr val="bg2"/>
            </a:solidFill>
          </p:grpSpPr>
          <p:sp>
            <p:nvSpPr>
              <p:cNvPr id="323" name="Ellipse 322">
                <a:extLst>
                  <a:ext uri="{FF2B5EF4-FFF2-40B4-BE49-F238E27FC236}">
                    <a16:creationId xmlns:a16="http://schemas.microsoft.com/office/drawing/2014/main" id="{36C12318-2385-64A7-870B-B2E7994E00B4}"/>
                  </a:ext>
                </a:extLst>
              </p:cNvPr>
              <p:cNvSpPr/>
              <p:nvPr/>
            </p:nvSpPr>
            <p:spPr>
              <a:xfrm>
                <a:off x="4323781" y="2614301"/>
                <a:ext cx="50400" cy="50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24" name="Ellipse 323">
                <a:extLst>
                  <a:ext uri="{FF2B5EF4-FFF2-40B4-BE49-F238E27FC236}">
                    <a16:creationId xmlns:a16="http://schemas.microsoft.com/office/drawing/2014/main" id="{86777480-33D7-FA85-9460-DD4F8EBF66A6}"/>
                  </a:ext>
                </a:extLst>
              </p:cNvPr>
              <p:cNvSpPr/>
              <p:nvPr/>
            </p:nvSpPr>
            <p:spPr>
              <a:xfrm>
                <a:off x="4323781" y="2550801"/>
                <a:ext cx="50400" cy="50400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29" name="Groupe 328">
            <a:extLst>
              <a:ext uri="{FF2B5EF4-FFF2-40B4-BE49-F238E27FC236}">
                <a16:creationId xmlns:a16="http://schemas.microsoft.com/office/drawing/2014/main" id="{49B77686-2E7D-2097-3664-2AE97523F7C0}"/>
              </a:ext>
            </a:extLst>
          </p:cNvPr>
          <p:cNvGrpSpPr/>
          <p:nvPr/>
        </p:nvGrpSpPr>
        <p:grpSpPr>
          <a:xfrm>
            <a:off x="8940384" y="2678934"/>
            <a:ext cx="1146978" cy="211541"/>
            <a:chOff x="3773117" y="2453160"/>
            <a:chExt cx="1146978" cy="211541"/>
          </a:xfrm>
        </p:grpSpPr>
        <p:grpSp>
          <p:nvGrpSpPr>
            <p:cNvPr id="330" name="Groupe 329">
              <a:extLst>
                <a:ext uri="{FF2B5EF4-FFF2-40B4-BE49-F238E27FC236}">
                  <a16:creationId xmlns:a16="http://schemas.microsoft.com/office/drawing/2014/main" id="{86F0B8EC-C270-CB7D-DB61-2A7114D70E36}"/>
                </a:ext>
              </a:extLst>
            </p:cNvPr>
            <p:cNvGrpSpPr/>
            <p:nvPr/>
          </p:nvGrpSpPr>
          <p:grpSpPr>
            <a:xfrm>
              <a:off x="3773117" y="2453160"/>
              <a:ext cx="1146978" cy="58127"/>
              <a:chOff x="763200" y="3212123"/>
              <a:chExt cx="1146978" cy="58127"/>
            </a:xfrm>
          </p:grpSpPr>
          <p:cxnSp>
            <p:nvCxnSpPr>
              <p:cNvPr id="334" name="Connecteur droit 333">
                <a:extLst>
                  <a:ext uri="{FF2B5EF4-FFF2-40B4-BE49-F238E27FC236}">
                    <a16:creationId xmlns:a16="http://schemas.microsoft.com/office/drawing/2014/main" id="{E16BBBA5-F42E-897E-7F0B-D699115E1C2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20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5" name="Connecteur droit 334">
                <a:extLst>
                  <a:ext uri="{FF2B5EF4-FFF2-40B4-BE49-F238E27FC236}">
                    <a16:creationId xmlns:a16="http://schemas.microsoft.com/office/drawing/2014/main" id="{22150C53-9097-90A4-2A45-B8B358841E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915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6" name="Connecteur droit 335">
                <a:extLst>
                  <a:ext uri="{FF2B5EF4-FFF2-40B4-BE49-F238E27FC236}">
                    <a16:creationId xmlns:a16="http://schemas.microsoft.com/office/drawing/2014/main" id="{11F4EAC1-B3EF-5294-A1A5-CF7A1DE918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228" y="3212123"/>
                <a:ext cx="39272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7" name="Connecteur droit 336">
                <a:extLst>
                  <a:ext uri="{FF2B5EF4-FFF2-40B4-BE49-F238E27FC236}">
                    <a16:creationId xmlns:a16="http://schemas.microsoft.com/office/drawing/2014/main" id="{92675731-D118-B48E-0754-47C23063BEC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3500" y="3212123"/>
                <a:ext cx="43278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31" name="Groupe 330">
              <a:extLst>
                <a:ext uri="{FF2B5EF4-FFF2-40B4-BE49-F238E27FC236}">
                  <a16:creationId xmlns:a16="http://schemas.microsoft.com/office/drawing/2014/main" id="{0C478AF0-0F49-C7DD-0BB8-6E09561A3B09}"/>
                </a:ext>
              </a:extLst>
            </p:cNvPr>
            <p:cNvGrpSpPr/>
            <p:nvPr/>
          </p:nvGrpSpPr>
          <p:grpSpPr>
            <a:xfrm>
              <a:off x="4323781" y="2550801"/>
              <a:ext cx="50400" cy="113900"/>
              <a:chOff x="4323781" y="2550801"/>
              <a:chExt cx="50400" cy="113900"/>
            </a:xfrm>
            <a:solidFill>
              <a:schemeClr val="bg2"/>
            </a:solidFill>
          </p:grpSpPr>
          <p:sp>
            <p:nvSpPr>
              <p:cNvPr id="332" name="Ellipse 331">
                <a:extLst>
                  <a:ext uri="{FF2B5EF4-FFF2-40B4-BE49-F238E27FC236}">
                    <a16:creationId xmlns:a16="http://schemas.microsoft.com/office/drawing/2014/main" id="{654D95A4-AF8C-ACF3-D191-930C7CE3E139}"/>
                  </a:ext>
                </a:extLst>
              </p:cNvPr>
              <p:cNvSpPr/>
              <p:nvPr/>
            </p:nvSpPr>
            <p:spPr>
              <a:xfrm>
                <a:off x="4323781" y="2614301"/>
                <a:ext cx="50400" cy="50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33" name="Ellipse 332">
                <a:extLst>
                  <a:ext uri="{FF2B5EF4-FFF2-40B4-BE49-F238E27FC236}">
                    <a16:creationId xmlns:a16="http://schemas.microsoft.com/office/drawing/2014/main" id="{71C32CE0-B69B-7D6F-2599-A2CB82823406}"/>
                  </a:ext>
                </a:extLst>
              </p:cNvPr>
              <p:cNvSpPr/>
              <p:nvPr/>
            </p:nvSpPr>
            <p:spPr>
              <a:xfrm>
                <a:off x="4323781" y="2550801"/>
                <a:ext cx="50400" cy="50400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38" name="Groupe 337">
            <a:extLst>
              <a:ext uri="{FF2B5EF4-FFF2-40B4-BE49-F238E27FC236}">
                <a16:creationId xmlns:a16="http://schemas.microsoft.com/office/drawing/2014/main" id="{7806F0A9-DC90-8EA8-6493-25AF4768A57D}"/>
              </a:ext>
            </a:extLst>
          </p:cNvPr>
          <p:cNvGrpSpPr/>
          <p:nvPr/>
        </p:nvGrpSpPr>
        <p:grpSpPr>
          <a:xfrm>
            <a:off x="7548614" y="2678934"/>
            <a:ext cx="1146978" cy="211541"/>
            <a:chOff x="3773117" y="2453160"/>
            <a:chExt cx="1146978" cy="211541"/>
          </a:xfrm>
        </p:grpSpPr>
        <p:grpSp>
          <p:nvGrpSpPr>
            <p:cNvPr id="339" name="Groupe 338">
              <a:extLst>
                <a:ext uri="{FF2B5EF4-FFF2-40B4-BE49-F238E27FC236}">
                  <a16:creationId xmlns:a16="http://schemas.microsoft.com/office/drawing/2014/main" id="{EF9C408C-979D-5B21-C0FB-98EC5CD24789}"/>
                </a:ext>
              </a:extLst>
            </p:cNvPr>
            <p:cNvGrpSpPr/>
            <p:nvPr/>
          </p:nvGrpSpPr>
          <p:grpSpPr>
            <a:xfrm>
              <a:off x="3773117" y="2453160"/>
              <a:ext cx="1146978" cy="58127"/>
              <a:chOff x="763200" y="3212123"/>
              <a:chExt cx="1146978" cy="58127"/>
            </a:xfrm>
          </p:grpSpPr>
          <p:cxnSp>
            <p:nvCxnSpPr>
              <p:cNvPr id="343" name="Connecteur droit 342">
                <a:extLst>
                  <a:ext uri="{FF2B5EF4-FFF2-40B4-BE49-F238E27FC236}">
                    <a16:creationId xmlns:a16="http://schemas.microsoft.com/office/drawing/2014/main" id="{E2AFB2C3-0327-6A21-6D88-4C72BD59C7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320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4" name="Connecteur droit 343">
                <a:extLst>
                  <a:ext uri="{FF2B5EF4-FFF2-40B4-BE49-F238E27FC236}">
                    <a16:creationId xmlns:a16="http://schemas.microsoft.com/office/drawing/2014/main" id="{4EF238DB-506E-8B7D-CE59-9EF2D2CE45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379150" y="3212123"/>
                <a:ext cx="531028" cy="0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5" name="Connecteur droit 344">
                <a:extLst>
                  <a:ext uri="{FF2B5EF4-FFF2-40B4-BE49-F238E27FC236}">
                    <a16:creationId xmlns:a16="http://schemas.microsoft.com/office/drawing/2014/main" id="{A9780E08-DCAC-1EAC-0E0E-F9C5021FFA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294228" y="3212123"/>
                <a:ext cx="39272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6" name="Connecteur droit 345">
                <a:extLst>
                  <a:ext uri="{FF2B5EF4-FFF2-40B4-BE49-F238E27FC236}">
                    <a16:creationId xmlns:a16="http://schemas.microsoft.com/office/drawing/2014/main" id="{C71BFDF8-E214-2121-8733-9A2C750A916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1333500" y="3212123"/>
                <a:ext cx="43278" cy="58127"/>
              </a:xfrm>
              <a:prstGeom prst="line">
                <a:avLst/>
              </a:prstGeom>
              <a:ln w="3175">
                <a:solidFill>
                  <a:schemeClr val="bg2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40" name="Groupe 339">
              <a:extLst>
                <a:ext uri="{FF2B5EF4-FFF2-40B4-BE49-F238E27FC236}">
                  <a16:creationId xmlns:a16="http://schemas.microsoft.com/office/drawing/2014/main" id="{ECD97043-7279-15D1-DF9E-AFE19B669BF6}"/>
                </a:ext>
              </a:extLst>
            </p:cNvPr>
            <p:cNvGrpSpPr/>
            <p:nvPr/>
          </p:nvGrpSpPr>
          <p:grpSpPr>
            <a:xfrm>
              <a:off x="4323781" y="2550801"/>
              <a:ext cx="50400" cy="113900"/>
              <a:chOff x="4323781" y="2550801"/>
              <a:chExt cx="50400" cy="113900"/>
            </a:xfrm>
            <a:solidFill>
              <a:schemeClr val="bg2"/>
            </a:solidFill>
          </p:grpSpPr>
          <p:sp>
            <p:nvSpPr>
              <p:cNvPr id="341" name="Ellipse 340">
                <a:extLst>
                  <a:ext uri="{FF2B5EF4-FFF2-40B4-BE49-F238E27FC236}">
                    <a16:creationId xmlns:a16="http://schemas.microsoft.com/office/drawing/2014/main" id="{72D75170-B6B5-24B4-2A47-768FE59B82CD}"/>
                  </a:ext>
                </a:extLst>
              </p:cNvPr>
              <p:cNvSpPr/>
              <p:nvPr/>
            </p:nvSpPr>
            <p:spPr>
              <a:xfrm>
                <a:off x="4323781" y="2614301"/>
                <a:ext cx="50400" cy="5040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42" name="Ellipse 341">
                <a:extLst>
                  <a:ext uri="{FF2B5EF4-FFF2-40B4-BE49-F238E27FC236}">
                    <a16:creationId xmlns:a16="http://schemas.microsoft.com/office/drawing/2014/main" id="{88815F23-5994-5C94-2895-DFAFF2313F56}"/>
                  </a:ext>
                </a:extLst>
              </p:cNvPr>
              <p:cNvSpPr/>
              <p:nvPr/>
            </p:nvSpPr>
            <p:spPr>
              <a:xfrm>
                <a:off x="4323781" y="2550801"/>
                <a:ext cx="50400" cy="50400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40" name="Espace réservé du pied de page 29">
            <a:extLst>
              <a:ext uri="{FF2B5EF4-FFF2-40B4-BE49-F238E27FC236}">
                <a16:creationId xmlns:a16="http://schemas.microsoft.com/office/drawing/2014/main" id="{751BC3B0-6097-7FDC-65EB-8438CEDFD40D}"/>
              </a:ext>
            </a:extLst>
          </p:cNvPr>
          <p:cNvSpPr txBox="1">
            <a:spLocks/>
          </p:cNvSpPr>
          <p:nvPr/>
        </p:nvSpPr>
        <p:spPr>
          <a:xfrm>
            <a:off x="3919728" y="6848274"/>
            <a:ext cx="3322869" cy="409702"/>
          </a:xfrm>
          <a:prstGeom prst="rect">
            <a:avLst/>
          </a:prstGeom>
        </p:spPr>
        <p:txBody>
          <a:bodyPr vert="horz" lIns="0" tIns="46800" rIns="0" bIns="0" rtlCol="0" anchor="t"/>
          <a:lstStyle>
            <a:defPPr>
              <a:defRPr lang="en-US"/>
            </a:defPPr>
            <a:lvl1pPr marL="0" algn="l" defTabSz="457200" rtl="0" eaLnBrk="1" latinLnBrk="0" hangingPunct="1">
              <a:defRPr sz="700" kern="1200">
                <a:solidFill>
                  <a:schemeClr val="tx1"/>
                </a:solidFill>
                <a:latin typeface="Azo Sans" panose="020B0603030503020204" pitchFamily="34" charset="77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Principes :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8 : Double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contrôle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Principe 47 :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Gestion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dysfonctionnements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et fiches de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progrès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Espace réservé du texte 6">
            <a:extLst>
              <a:ext uri="{FF2B5EF4-FFF2-40B4-BE49-F238E27FC236}">
                <a16:creationId xmlns:a16="http://schemas.microsoft.com/office/drawing/2014/main" id="{D19FCD82-9371-D490-4602-8B19A1BD2118}"/>
              </a:ext>
            </a:extLst>
          </p:cNvPr>
          <p:cNvSpPr txBox="1">
            <a:spLocks/>
          </p:cNvSpPr>
          <p:nvPr/>
        </p:nvSpPr>
        <p:spPr>
          <a:xfrm>
            <a:off x="758417" y="6848274"/>
            <a:ext cx="2978432" cy="419513"/>
          </a:xfrm>
          <a:prstGeom prst="rect">
            <a:avLst/>
          </a:prstGeom>
          <a:ln w="6350">
            <a:noFill/>
          </a:ln>
        </p:spPr>
        <p:txBody>
          <a:bodyPr vert="horz" lIns="0" tIns="72000" rIns="0" bIns="0" rtlCol="0" anchor="t" anchorCtr="0">
            <a:noAutofit/>
          </a:bodyPr>
          <a:lstStyle>
            <a:lvl1pPr marL="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700" b="0" i="0" kern="1200" cap="none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50" indent="0" algn="l" defTabSz="1007943" rtl="0" eaLnBrk="1" latinLnBrk="0" hangingPunct="1">
              <a:lnSpc>
                <a:spcPts val="740"/>
              </a:lnSpc>
              <a:spcBef>
                <a:spcPts val="0"/>
              </a:spcBef>
              <a:buFont typeface="Arial" panose="020B0604020202020204" pitchFamily="34" charset="0"/>
              <a:buNone/>
              <a:tabLst/>
              <a:defRPr sz="7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2pPr>
            <a:lvl3pPr marL="184150" indent="-184150" algn="l" defTabSz="1007943" rtl="0" eaLnBrk="1" latinLnBrk="0" hangingPunct="1">
              <a:lnSpc>
                <a:spcPts val="1300"/>
              </a:lnSpc>
              <a:spcBef>
                <a:spcPts val="551"/>
              </a:spcBef>
              <a:buClr>
                <a:schemeClr val="accent1"/>
              </a:buClr>
              <a:buFont typeface="Courier New" panose="02070309020205020404" pitchFamily="49" charset="0"/>
              <a:buChar char="o"/>
              <a:tabLst/>
              <a:defRPr sz="1100" b="0" i="0" kern="1200">
                <a:solidFill>
                  <a:schemeClr val="tx1"/>
                </a:solidFill>
                <a:latin typeface="Azo Sans Light" panose="020B0403030503020204" pitchFamily="34" charset="77"/>
                <a:ea typeface="+mn-ea"/>
                <a:cs typeface="+mn-cs"/>
              </a:defRPr>
            </a:lvl3pPr>
            <a:lvl4pPr marL="6350" indent="0" algn="l" defTabSz="1007943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1200"/>
              </a:spcAft>
              <a:buFont typeface="Arial" panose="020B0604020202020204" pitchFamily="34" charset="0"/>
              <a:buNone/>
              <a:tabLst/>
              <a:defRPr sz="1500" b="1" i="0" kern="1200">
                <a:solidFill>
                  <a:schemeClr val="accent1"/>
                </a:solidFill>
                <a:latin typeface="Azo Sans" panose="020B0603030503090204" pitchFamily="34" charset="77"/>
                <a:ea typeface="+mn-ea"/>
                <a:cs typeface="+mn-cs"/>
              </a:defRPr>
            </a:lvl4pPr>
            <a:lvl5pPr marL="2267872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i="0" kern="1200">
                <a:solidFill>
                  <a:schemeClr val="tx1"/>
                </a:solidFill>
                <a:latin typeface="Azo Sans" panose="020B0603030503090204" pitchFamily="34" charset="77"/>
                <a:ea typeface="+mn-ea"/>
                <a:cs typeface="+mn-cs"/>
              </a:defRPr>
            </a:lvl5pPr>
            <a:lvl6pPr marL="2771844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75815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79787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283758" indent="-251986" algn="l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Char char="•"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 smtClean="0"/>
              <a:t>Sous-thèmes :</a:t>
            </a:r>
          </a:p>
          <a:p>
            <a:r>
              <a:rPr lang="fr-FR" dirty="0"/>
              <a:t>2.1 Dispensation en officine et à domicile de médicaments sur </a:t>
            </a:r>
            <a:r>
              <a:rPr lang="fr-FR" dirty="0" smtClean="0"/>
              <a:t>prescription</a:t>
            </a:r>
          </a:p>
          <a:p>
            <a:r>
              <a:rPr lang="fr-FR" dirty="0"/>
              <a:t>4.6 Gestion du système de </a:t>
            </a:r>
            <a:r>
              <a:rPr lang="fr-FR" dirty="0" smtClean="0"/>
              <a:t>qualité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642060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NOP">
      <a:dk1>
        <a:srgbClr val="000000"/>
      </a:dk1>
      <a:lt1>
        <a:srgbClr val="FFFFFF"/>
      </a:lt1>
      <a:dk2>
        <a:srgbClr val="239B38"/>
      </a:dk2>
      <a:lt2>
        <a:srgbClr val="D25D30"/>
      </a:lt2>
      <a:accent1>
        <a:srgbClr val="248BA3"/>
      </a:accent1>
      <a:accent2>
        <a:srgbClr val="832A4E"/>
      </a:accent2>
      <a:accent3>
        <a:srgbClr val="376159"/>
      </a:accent3>
      <a:accent4>
        <a:srgbClr val="FFFFFF"/>
      </a:accent4>
      <a:accent5>
        <a:srgbClr val="FFFFFF"/>
      </a:accent5>
      <a:accent6>
        <a:srgbClr val="FFFFFF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751</TotalTime>
  <Words>400</Words>
  <Application>Microsoft Office PowerPoint</Application>
  <PresentationFormat>Personnalisé</PresentationFormat>
  <Paragraphs>163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0" baseType="lpstr">
      <vt:lpstr>AppleMyungjo Regular</vt:lpstr>
      <vt:lpstr>Aptos</vt:lpstr>
      <vt:lpstr>Arial</vt:lpstr>
      <vt:lpstr>Azo Sans</vt:lpstr>
      <vt:lpstr>Azo Sans Light</vt:lpstr>
      <vt:lpstr>Courier New</vt:lpstr>
      <vt:lpstr>Police système Courant</vt:lpstr>
      <vt:lpstr>Thème Office</vt:lpstr>
      <vt:lpstr>enregistrement</vt:lpstr>
      <vt:lpstr>enregistrement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enregistrement</dc:title>
  <dc:creator>Sébastien QUESSON</dc:creator>
  <cp:lastModifiedBy>Cécile LUGAND</cp:lastModifiedBy>
  <cp:revision>140</cp:revision>
  <dcterms:created xsi:type="dcterms:W3CDTF">2025-12-16T10:16:15Z</dcterms:created>
  <dcterms:modified xsi:type="dcterms:W3CDTF">2026-03-20T09:49:27Z</dcterms:modified>
</cp:coreProperties>
</file>