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257" r:id="rId2"/>
    <p:sldId id="258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BA4"/>
    <a:srgbClr val="94B8C4"/>
    <a:srgbClr val="68C6DD"/>
    <a:srgbClr val="CCE6EB"/>
    <a:srgbClr val="6CABBD"/>
    <a:srgbClr val="39A2BB"/>
    <a:srgbClr val="0E92AB"/>
    <a:srgbClr val="207D94"/>
    <a:srgbClr val="595959"/>
    <a:srgbClr val="455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6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57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79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675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AEC9FF4-D7A3-FA41-8EF8-39288CEF8147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6B61B5E-7159-AF47-A9DD-8A54FD411ED8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E553E3-80F5-A64C-80E6-6CC525FA7FF5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BEF5577-0C26-EF4E-A9C5-EEA884191FF4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98215A22-5D70-4E4D-898E-0E5A4C91EFD9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18376" y="847554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C6117308-12A9-9E4E-9E9A-C48D2B2394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78984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363BF31-C1F6-2A4D-8691-3C9FBC48F0D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16" name="Flèche : pentagone 16">
            <a:extLst>
              <a:ext uri="{FF2B5EF4-FFF2-40B4-BE49-F238E27FC236}">
                <a16:creationId xmlns:a16="http://schemas.microsoft.com/office/drawing/2014/main" id="{36EA6366-4077-3E4A-882E-B475D678EC30}"/>
              </a:ext>
            </a:extLst>
          </p:cNvPr>
          <p:cNvSpPr/>
          <p:nvPr userDrawn="1"/>
        </p:nvSpPr>
        <p:spPr>
          <a:xfrm>
            <a:off x="0" y="6038458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C95FD0-28A6-CC46-A9A3-7E87539FB70E}"/>
              </a:ext>
            </a:extLst>
          </p:cNvPr>
          <p:cNvSpPr/>
          <p:nvPr userDrawn="1"/>
        </p:nvSpPr>
        <p:spPr>
          <a:xfrm>
            <a:off x="677313" y="6282408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08E7B7-11F5-3C46-94BE-BDA88F24ED94}"/>
              </a:ext>
            </a:extLst>
          </p:cNvPr>
          <p:cNvSpPr/>
          <p:nvPr userDrawn="1"/>
        </p:nvSpPr>
        <p:spPr>
          <a:xfrm>
            <a:off x="677313" y="6616935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19" name="Image 18" descr="Une image contenant dessin&#10;&#10;Description générée automatiquement">
            <a:extLst>
              <a:ext uri="{FF2B5EF4-FFF2-40B4-BE49-F238E27FC236}">
                <a16:creationId xmlns:a16="http://schemas.microsoft.com/office/drawing/2014/main" id="{65A68610-95E0-A246-A16A-4A1D408464E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05370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6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2430878" y="135385"/>
            <a:ext cx="7475123" cy="107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355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171522" y="1334011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08435ED-2DC8-479C-BF2D-AA20163AD38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1758" y="1718304"/>
            <a:ext cx="3884265" cy="2868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4205018" y="1326504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5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8494D1-707C-4783-BB3A-C47428F26EAC}"/>
              </a:ext>
            </a:extLst>
          </p:cNvPr>
          <p:cNvSpPr/>
          <p:nvPr userDrawn="1"/>
        </p:nvSpPr>
        <p:spPr>
          <a:xfrm>
            <a:off x="1" y="6328611"/>
            <a:ext cx="9906000" cy="52938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73D73C58-2451-4244-A7BF-53D8C7CA315D}"/>
              </a:ext>
            </a:extLst>
          </p:cNvPr>
          <p:cNvSpPr/>
          <p:nvPr userDrawn="1"/>
        </p:nvSpPr>
        <p:spPr>
          <a:xfrm>
            <a:off x="6926505" y="6191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  <a:latin typeface="Helvetica Light" panose="020B0403020202020204" pitchFamily="34" charset="0"/>
              </a:rPr>
              <a:t>Pharmacie :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A65D41-4203-4EC5-9955-0808A855AC88}"/>
              </a:ext>
            </a:extLst>
          </p:cNvPr>
          <p:cNvSpPr/>
          <p:nvPr userDrawn="1"/>
        </p:nvSpPr>
        <p:spPr>
          <a:xfrm>
            <a:off x="0" y="2"/>
            <a:ext cx="9906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D4E733-971A-4459-BF74-F0A6D9ED2785}"/>
              </a:ext>
            </a:extLst>
          </p:cNvPr>
          <p:cNvSpPr/>
          <p:nvPr userDrawn="1"/>
        </p:nvSpPr>
        <p:spPr>
          <a:xfrm>
            <a:off x="0" y="803082"/>
            <a:ext cx="9906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A065291F-6531-4AE5-A69C-F3E64098A0A6}"/>
              </a:ext>
            </a:extLst>
          </p:cNvPr>
          <p:cNvCxnSpPr>
            <a:cxnSpLocks/>
          </p:cNvCxnSpPr>
          <p:nvPr userDrawn="1"/>
        </p:nvCxnSpPr>
        <p:spPr>
          <a:xfrm>
            <a:off x="4205018" y="1718304"/>
            <a:ext cx="5589224" cy="956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171523" y="1850336"/>
            <a:ext cx="384466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 la traçabilité est une des composantes clefs pour garantir une surveillance des pratiques et permettre l’amélioration continue.</a:t>
            </a:r>
          </a:p>
          <a:p>
            <a:pPr>
              <a:defRPr/>
            </a:pPr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  <a:endParaRPr lang="fr-FR" sz="1100" dirty="0">
              <a:solidFill>
                <a:prstClr val="black"/>
              </a:solidFill>
              <a:latin typeface="Helvetica Light"/>
            </a:endParaRP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100" dirty="0">
                <a:solidFill>
                  <a:prstClr val="black"/>
                </a:solidFill>
                <a:latin typeface="Helvetica Light"/>
              </a:rPr>
              <a:t>Servir de preuves pour répondre à des exigences réglementaires.</a:t>
            </a:r>
          </a:p>
          <a:p>
            <a:endParaRPr lang="fr-FR" sz="110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9AFA2C0E-24D2-4456-B73A-8D71568227F0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302591" y="844916"/>
            <a:ext cx="8543925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F098369-3F8F-4BCF-972E-63BA48728348}"/>
              </a:ext>
            </a:extLst>
          </p:cNvPr>
          <p:cNvSpPr txBox="1"/>
          <p:nvPr userDrawn="1"/>
        </p:nvSpPr>
        <p:spPr>
          <a:xfrm>
            <a:off x="4566077" y="194374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44685377-7B4C-E64E-A5C0-DC0164631F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789843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BE42736E-DD75-1B4D-86CF-C3DA3BB312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27" name="Flèche : pentagone 16">
            <a:extLst>
              <a:ext uri="{FF2B5EF4-FFF2-40B4-BE49-F238E27FC236}">
                <a16:creationId xmlns:a16="http://schemas.microsoft.com/office/drawing/2014/main" id="{DBA7071F-95DC-F74F-AE26-774919AE85A1}"/>
              </a:ext>
            </a:extLst>
          </p:cNvPr>
          <p:cNvSpPr/>
          <p:nvPr userDrawn="1"/>
        </p:nvSpPr>
        <p:spPr>
          <a:xfrm>
            <a:off x="0" y="6038458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FAB428C-F1D0-BE4B-AB62-C5158FB486D6}"/>
              </a:ext>
            </a:extLst>
          </p:cNvPr>
          <p:cNvSpPr/>
          <p:nvPr userDrawn="1"/>
        </p:nvSpPr>
        <p:spPr>
          <a:xfrm>
            <a:off x="677313" y="6282408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C9ADC3F-3E54-5747-8540-9D1C4FC6BCE7}"/>
              </a:ext>
            </a:extLst>
          </p:cNvPr>
          <p:cNvSpPr/>
          <p:nvPr userDrawn="1"/>
        </p:nvSpPr>
        <p:spPr>
          <a:xfrm>
            <a:off x="677313" y="6616935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1" name="Image 30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BC1E9B3-1DD4-3B40-87FF-4D596C4510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6105370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2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51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82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44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16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58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6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9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 Light" panose="020B0403020202020204" pitchFamily="34" charset="0"/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2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 Light" panose="020B04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 Light" panose="020B04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2">
            <a:extLst>
              <a:ext uri="{FF2B5EF4-FFF2-40B4-BE49-F238E27FC236}">
                <a16:creationId xmlns:a16="http://schemas.microsoft.com/office/drawing/2014/main" id="{116CA87B-F2A8-4050-81B8-745B149AEA7B}"/>
              </a:ext>
            </a:extLst>
          </p:cNvPr>
          <p:cNvSpPr txBox="1">
            <a:spLocks/>
          </p:cNvSpPr>
          <p:nvPr/>
        </p:nvSpPr>
        <p:spPr>
          <a:xfrm>
            <a:off x="319435" y="805950"/>
            <a:ext cx="9586565" cy="4524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87CAECB-1F94-4922-B198-8AADA68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8376" y="847554"/>
            <a:ext cx="6636853" cy="341632"/>
          </a:xfrm>
        </p:spPr>
        <p:txBody>
          <a:bodyPr/>
          <a:lstStyle/>
          <a:p>
            <a:pPr algn="r"/>
            <a:r>
              <a:rPr lang="fr-FR" dirty="0"/>
              <a:t>Gestion des incidents </a:t>
            </a:r>
            <a:r>
              <a:rPr lang="fr-FR" u="sng" dirty="0"/>
              <a:t>Fournisseurs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E1C6275-2BE5-3148-9FF4-DBCD1FBCD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244443"/>
              </p:ext>
            </p:extLst>
          </p:nvPr>
        </p:nvGraphicFramePr>
        <p:xfrm>
          <a:off x="235106" y="1382233"/>
          <a:ext cx="9435786" cy="46282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501">
                  <a:extLst>
                    <a:ext uri="{9D8B030D-6E8A-4147-A177-3AD203B41FA5}">
                      <a16:colId xmlns:a16="http://schemas.microsoft.com/office/drawing/2014/main" val="933196131"/>
                    </a:ext>
                  </a:extLst>
                </a:gridCol>
                <a:gridCol w="1321593">
                  <a:extLst>
                    <a:ext uri="{9D8B030D-6E8A-4147-A177-3AD203B41FA5}">
                      <a16:colId xmlns:a16="http://schemas.microsoft.com/office/drawing/2014/main" val="3293672285"/>
                    </a:ext>
                  </a:extLst>
                </a:gridCol>
                <a:gridCol w="883420">
                  <a:extLst>
                    <a:ext uri="{9D8B030D-6E8A-4147-A177-3AD203B41FA5}">
                      <a16:colId xmlns:a16="http://schemas.microsoft.com/office/drawing/2014/main" val="2406152944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921544206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2454567308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1863891860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2650885498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3795427734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3554952777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3591110628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1169889597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129248405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2215677077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3628716610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4029417827"/>
                    </a:ext>
                  </a:extLst>
                </a:gridCol>
                <a:gridCol w="338365">
                  <a:extLst>
                    <a:ext uri="{9D8B030D-6E8A-4147-A177-3AD203B41FA5}">
                      <a16:colId xmlns:a16="http://schemas.microsoft.com/office/drawing/2014/main" val="1676281161"/>
                    </a:ext>
                  </a:extLst>
                </a:gridCol>
                <a:gridCol w="802509">
                  <a:extLst>
                    <a:ext uri="{9D8B030D-6E8A-4147-A177-3AD203B41FA5}">
                      <a16:colId xmlns:a16="http://schemas.microsoft.com/office/drawing/2014/main" val="2180545526"/>
                    </a:ext>
                  </a:extLst>
                </a:gridCol>
                <a:gridCol w="802509">
                  <a:extLst>
                    <a:ext uri="{9D8B030D-6E8A-4147-A177-3AD203B41FA5}">
                      <a16:colId xmlns:a16="http://schemas.microsoft.com/office/drawing/2014/main" val="1602310540"/>
                    </a:ext>
                  </a:extLst>
                </a:gridCol>
                <a:gridCol w="802509">
                  <a:extLst>
                    <a:ext uri="{9D8B030D-6E8A-4147-A177-3AD203B41FA5}">
                      <a16:colId xmlns:a16="http://schemas.microsoft.com/office/drawing/2014/main" val="2508171400"/>
                    </a:ext>
                  </a:extLst>
                </a:gridCol>
              </a:tblGrid>
              <a:tr h="60941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rgbClr val="258BA4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Identification</a:t>
                      </a:r>
                      <a:endParaRPr lang="fr-FR" sz="1600" b="0" i="0" u="none" strike="noStrike" dirty="0">
                        <a:solidFill>
                          <a:srgbClr val="258BA4"/>
                        </a:solidFill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2780" marR="2780" marT="278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rgbClr val="68C6DD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Incident Logistique</a:t>
                      </a:r>
                      <a:endParaRPr lang="fr-FR" sz="1600" b="0" i="0" u="none" strike="noStrike" dirty="0">
                        <a:solidFill>
                          <a:srgbClr val="68C6DD"/>
                        </a:solidFill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dirty="0">
                          <a:solidFill>
                            <a:srgbClr val="39A2BB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Incident Administratif</a:t>
                      </a:r>
                      <a:endParaRPr lang="fr-FR" sz="1050" b="0" i="0" u="none" strike="noStrike" dirty="0">
                        <a:solidFill>
                          <a:srgbClr val="39A2BB"/>
                        </a:solidFill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rgbClr val="94B8C4"/>
                          </a:solidFill>
                          <a:effectLst/>
                          <a:latin typeface="Helvetica Neue" panose="020B0604020202020204" pitchFamily="34" charset="0"/>
                          <a:ea typeface="Helvetica Neue" panose="020B0604020202020204" pitchFamily="34" charset="0"/>
                        </a:rPr>
                        <a:t>Suivi</a:t>
                      </a:r>
                      <a:endParaRPr lang="fr-FR" sz="1600" b="0" i="0" u="none" strike="noStrike" dirty="0">
                        <a:solidFill>
                          <a:srgbClr val="94B8C4"/>
                        </a:solidFill>
                        <a:effectLst/>
                        <a:latin typeface="Helvetica Neue" panose="020B0604020202020204" pitchFamily="34" charset="0"/>
                        <a:ea typeface="Helvetica Neue" panose="020B0604020202020204" pitchFamily="34" charset="0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911295"/>
                  </a:ext>
                </a:extLst>
              </a:tr>
              <a:tr h="10274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Date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Fournisseur / Transporteur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Déclarant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8B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Non livré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Livraison partielle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Livraisons hors délais 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Casse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Packaging inapproprié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Rupture de stock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Erreur de produit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Erreur de quantité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Péremption trop courte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Autre (logistique)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6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Erreur facturation 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2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Erreur Remise / UG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2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Autre  administratif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9A2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Résolution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Light" panose="020B0403020202020204" pitchFamily="34" charset="0"/>
                          <a:ea typeface="+mn-ea"/>
                          <a:cs typeface="+mn-cs"/>
                        </a:rPr>
                        <a:t>Date de Clôture</a:t>
                      </a: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8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effectLst/>
                          <a:latin typeface="Helvetica Light" panose="020B0403020202020204" pitchFamily="34" charset="0"/>
                        </a:rPr>
                        <a:t>Edition d'une fiche d'Amélioration</a:t>
                      </a:r>
                      <a:endParaRPr lang="fr-FR" sz="1000" b="0" i="0" u="none" strike="noStrike" dirty="0">
                        <a:solidFill>
                          <a:srgbClr val="FFFFFF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B8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75218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613256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8425292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715992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971494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3933021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558771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4920012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929653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827991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4829771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723250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 dirty="0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5054592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565765"/>
                  </a:ext>
                </a:extLst>
              </a:tr>
              <a:tr h="213671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solidFill>
                          <a:srgbClr val="000000"/>
                        </a:solidFill>
                        <a:effectLst/>
                        <a:latin typeface="Helvetica Light" panose="020B0403020202020204" pitchFamily="34" charset="0"/>
                      </a:endParaRPr>
                    </a:p>
                  </a:txBody>
                  <a:tcPr marL="2780" marR="2780" marT="278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</a:t>
                      </a:r>
                      <a:endParaRPr kumimoji="0" lang="fr-FR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elvetica Light" panose="020B0403020202020204" pitchFamily="34" charset="0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 Light" panose="020B0403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Oui  Non</a:t>
                      </a:r>
                    </a:p>
                  </a:txBody>
                  <a:tcPr marL="2780" marR="2780" marT="27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420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35" y="805950"/>
            <a:ext cx="9586565" cy="452432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Gestion des incidents </a:t>
            </a:r>
            <a:r>
              <a:rPr lang="fr-FR" u="sng" dirty="0"/>
              <a:t>Fournisseurs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1FD9CE-D050-4E72-BA51-AC7B8E02A9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71985" y="1863441"/>
            <a:ext cx="5522257" cy="4014910"/>
          </a:xfrm>
        </p:spPr>
        <p:txBody>
          <a:bodyPr/>
          <a:lstStyle/>
          <a:p>
            <a:pPr lvl="0" defTabSz="685800">
              <a:spcBef>
                <a:spcPts val="750"/>
              </a:spcBef>
            </a:pPr>
            <a:r>
              <a:rPr lang="fr-FR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Finalité :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Le tableau des incidents fournisseurs sert à identifier les incidents au moment de la réception des commandes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Il permet de s’assurer de la correction effective des incidents relevés.</a:t>
            </a:r>
          </a:p>
          <a:p>
            <a:pPr lvl="0" defTabSz="685800">
              <a:spcBef>
                <a:spcPts val="750"/>
              </a:spcBef>
              <a:buClr>
                <a:srgbClr val="258BA4"/>
              </a:buClr>
            </a:pPr>
            <a:r>
              <a:rPr lang="fr-FR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Utilisation :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Déclarant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Indiquez le collaborateur qui renseigne l’incident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Fournisseur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Indiquez le nom du fournisseur (laboratoire, grossiste, transporteur…)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Incident Logistique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le cas d’un incident logistique (portant sur un produit), indiquez précisément la sous catégorie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Incident Administratif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le cas d’un incident administratif (portant par exemple sur la facturation), indiquez précisément la sous catégorie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Résolution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Indiquez si l’incident a été résolu</a:t>
            </a:r>
          </a:p>
          <a:p>
            <a:pPr marL="171450" lvl="0" indent="-171450" defTabSz="685800">
              <a:spcBef>
                <a:spcPts val="750"/>
              </a:spcBef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Edition d’une fiche d’amélioration : 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Si l’incident nécessite d’ouvrir une réflexion sur les pratiques au sein de l’officine il est préconisé d’ouvrir une fiche d’amélioration à l’aide de l’outil dédié. </a:t>
            </a:r>
          </a:p>
          <a:p>
            <a:pPr lvl="0" defTabSz="685800">
              <a:spcBef>
                <a:spcPts val="750"/>
              </a:spcBef>
              <a:buClr>
                <a:srgbClr val="3CADF2"/>
              </a:buClr>
            </a:pPr>
            <a:r>
              <a:rPr lang="fr-FR" sz="1600" dirty="0">
                <a:solidFill>
                  <a:srgbClr val="258BA4"/>
                </a:solidFill>
                <a:latin typeface="Helvetica Light"/>
              </a:rPr>
              <a:t>IMPORTANT : les incidents relevés doivent toujours être suivis d’une résolution</a:t>
            </a:r>
            <a:endParaRPr lang="fr-FR" dirty="0">
              <a:solidFill>
                <a:srgbClr val="258BA4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fr-FR" b="1" dirty="0">
              <a:solidFill>
                <a:srgbClr val="FFFF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0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3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737</TotalTime>
  <Words>503</Words>
  <Application>Microsoft Macintosh PowerPoint</Application>
  <PresentationFormat>Format A4 (210 x 297 mm)</PresentationFormat>
  <Paragraphs>247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 Light</vt:lpstr>
      <vt:lpstr>Helvetica Neue</vt:lpstr>
      <vt:lpstr>Wingdings</vt:lpstr>
      <vt:lpstr>Thème Office</vt:lpstr>
      <vt:lpstr>Gestion des incidents Fournisseurs</vt:lpstr>
      <vt:lpstr>Gestion des incidents Fournisseurs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Conseil Caducée</cp:lastModifiedBy>
  <cp:revision>85</cp:revision>
  <cp:lastPrinted>2019-10-14T20:55:54Z</cp:lastPrinted>
  <dcterms:created xsi:type="dcterms:W3CDTF">2019-09-09T06:31:24Z</dcterms:created>
  <dcterms:modified xsi:type="dcterms:W3CDTF">2019-12-19T09:35:39Z</dcterms:modified>
</cp:coreProperties>
</file>