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8"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8BA4"/>
    <a:srgbClr val="595959"/>
    <a:srgbClr val="455F51"/>
    <a:srgbClr val="2C6672"/>
    <a:srgbClr val="4AB5C4"/>
    <a:srgbClr val="9BBA28"/>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0" autoAdjust="0"/>
    <p:restoredTop sz="94660"/>
  </p:normalViewPr>
  <p:slideViewPr>
    <p:cSldViewPr snapToGrid="0">
      <p:cViewPr>
        <p:scale>
          <a:sx n="140" d="100"/>
          <a:sy n="140" d="100"/>
        </p:scale>
        <p:origin x="3640" y="-1752"/>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7D3CD-F430-44A6-86A4-3B623AFF0A78}" type="datetimeFigureOut">
              <a:rPr lang="fr-FR" smtClean="0"/>
              <a:t>19/12/2019</a:t>
            </a:fld>
            <a:endParaRPr lang="fr-FR"/>
          </a:p>
        </p:txBody>
      </p:sp>
      <p:sp>
        <p:nvSpPr>
          <p:cNvPr id="4" name="Espace réservé de l'image des diapositives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2B067B43-7F57-412C-B436-8CCBCB3770F0}" type="slidenum">
              <a:rPr lang="fr-FR" smtClean="0"/>
              <a:t>1</a:t>
            </a:fld>
            <a:endParaRPr lang="fr-FR"/>
          </a:p>
        </p:txBody>
      </p:sp>
    </p:spTree>
    <p:extLst>
      <p:ext uri="{BB962C8B-B14F-4D97-AF65-F5344CB8AC3E}">
        <p14:creationId xmlns:p14="http://schemas.microsoft.com/office/powerpoint/2010/main" val="1453030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9B2F42AC-9295-43AE-9200-86896D2B7840}"/>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Rectangle : coins arrondis 22">
            <a:extLst>
              <a:ext uri="{FF2B5EF4-FFF2-40B4-BE49-F238E27FC236}">
                <a16:creationId xmlns:a16="http://schemas.microsoft.com/office/drawing/2014/main" id="{D3FBA0E1-394C-4BE2-97A5-AE41E42BE25C}"/>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sp>
        <p:nvSpPr>
          <p:cNvPr id="24" name="Rectangle 23">
            <a:extLst>
              <a:ext uri="{FF2B5EF4-FFF2-40B4-BE49-F238E27FC236}">
                <a16:creationId xmlns:a16="http://schemas.microsoft.com/office/drawing/2014/main" id="{12869827-42C3-4673-AEB6-C3E43D84278A}"/>
              </a:ext>
            </a:extLst>
          </p:cNvPr>
          <p:cNvSpPr/>
          <p:nvPr userDrawn="1"/>
        </p:nvSpPr>
        <p:spPr>
          <a:xfrm>
            <a:off x="0" y="2"/>
            <a:ext cx="6858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ZoneTexte 24">
            <a:extLst>
              <a:ext uri="{FF2B5EF4-FFF2-40B4-BE49-F238E27FC236}">
                <a16:creationId xmlns:a16="http://schemas.microsoft.com/office/drawing/2014/main" id="{DB044728-5CD2-4ED0-AA1F-01E286D37E67}"/>
              </a:ext>
            </a:extLst>
          </p:cNvPr>
          <p:cNvSpPr txBox="1"/>
          <p:nvPr userDrawn="1"/>
        </p:nvSpPr>
        <p:spPr>
          <a:xfrm>
            <a:off x="1518077" y="195556"/>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26" name="Rectangle 25">
            <a:extLst>
              <a:ext uri="{FF2B5EF4-FFF2-40B4-BE49-F238E27FC236}">
                <a16:creationId xmlns:a16="http://schemas.microsoft.com/office/drawing/2014/main" id="{BC19B619-342B-417A-923A-E2DE2035125D}"/>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Titre 1">
            <a:extLst>
              <a:ext uri="{FF2B5EF4-FFF2-40B4-BE49-F238E27FC236}">
                <a16:creationId xmlns:a16="http://schemas.microsoft.com/office/drawing/2014/main" id="{764E7A3A-8C35-4AD4-A0B1-9D81CDB4918A}"/>
              </a:ext>
            </a:extLst>
          </p:cNvPr>
          <p:cNvSpPr>
            <a:spLocks noGrp="1"/>
          </p:cNvSpPr>
          <p:nvPr userDrawn="1">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4" name="Image 13">
            <a:extLst>
              <a:ext uri="{FF2B5EF4-FFF2-40B4-BE49-F238E27FC236}">
                <a16:creationId xmlns:a16="http://schemas.microsoft.com/office/drawing/2014/main" id="{CE19EC99-11CB-1F49-8A5B-040EA2190B1E}"/>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15" name="Image 14">
            <a:extLst>
              <a:ext uri="{FF2B5EF4-FFF2-40B4-BE49-F238E27FC236}">
                <a16:creationId xmlns:a16="http://schemas.microsoft.com/office/drawing/2014/main" id="{3B29F120-362A-E54D-AB66-1A099989E269}"/>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16" name="Flèche : pentagone 16">
            <a:extLst>
              <a:ext uri="{FF2B5EF4-FFF2-40B4-BE49-F238E27FC236}">
                <a16:creationId xmlns:a16="http://schemas.microsoft.com/office/drawing/2014/main" id="{798FB601-4400-FE43-89F3-F5FE426B4BFE}"/>
              </a:ext>
            </a:extLst>
          </p:cNvPr>
          <p:cNvSpPr/>
          <p:nvPr userDrawn="1"/>
        </p:nvSpPr>
        <p:spPr>
          <a:xfrm>
            <a:off x="0" y="9100337"/>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Rectangle 16">
            <a:extLst>
              <a:ext uri="{FF2B5EF4-FFF2-40B4-BE49-F238E27FC236}">
                <a16:creationId xmlns:a16="http://schemas.microsoft.com/office/drawing/2014/main" id="{5B217F25-A19A-1F40-BB03-DCFAF8CE9497}"/>
              </a:ext>
            </a:extLst>
          </p:cNvPr>
          <p:cNvSpPr/>
          <p:nvPr userDrawn="1"/>
        </p:nvSpPr>
        <p:spPr>
          <a:xfrm>
            <a:off x="677313" y="9344287"/>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18" name="Rectangle 17">
            <a:extLst>
              <a:ext uri="{FF2B5EF4-FFF2-40B4-BE49-F238E27FC236}">
                <a16:creationId xmlns:a16="http://schemas.microsoft.com/office/drawing/2014/main" id="{A0D63B40-226D-7F4A-8CFF-62B1287EA851}"/>
              </a:ext>
            </a:extLst>
          </p:cNvPr>
          <p:cNvSpPr/>
          <p:nvPr userDrawn="1"/>
        </p:nvSpPr>
        <p:spPr>
          <a:xfrm>
            <a:off x="677313" y="9678814"/>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19" name="Image 18" descr="Une image contenant dessin&#10;&#10;Description générée automatiquement">
            <a:extLst>
              <a:ext uri="{FF2B5EF4-FFF2-40B4-BE49-F238E27FC236}">
                <a16:creationId xmlns:a16="http://schemas.microsoft.com/office/drawing/2014/main" id="{AE2D519C-ABC7-704A-AB77-EA87AC3C10DE}"/>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9167249"/>
            <a:ext cx="359277" cy="469335"/>
          </a:xfrm>
          <a:prstGeom prst="rect">
            <a:avLst/>
          </a:prstGeom>
        </p:spPr>
      </p:pic>
    </p:spTree>
    <p:extLst>
      <p:ext uri="{BB962C8B-B14F-4D97-AF65-F5344CB8AC3E}">
        <p14:creationId xmlns:p14="http://schemas.microsoft.com/office/powerpoint/2010/main" val="390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1518077" y="195556"/>
            <a:ext cx="5339923" cy="769441"/>
          </a:xfrm>
          <a:prstGeom prst="rect">
            <a:avLst/>
          </a:prstGeom>
          <a:noFill/>
        </p:spPr>
        <p:txBody>
          <a:bodyPr wrap="none" rtlCol="0">
            <a:spAutoFit/>
          </a:bodyPr>
          <a:lstStyle/>
          <a:p>
            <a:pPr algn="r"/>
            <a:r>
              <a:rPr lang="fr-FR" sz="4400" cap="all" dirty="0">
                <a:solidFill>
                  <a:schemeClr val="bg1"/>
                </a:solidFill>
                <a:latin typeface="Helvetica Neue" panose="020B0604020202020204" pitchFamily="34" charset="0"/>
                <a:ea typeface="Helvetica Neue" panose="020B0604020202020204" pitchFamily="34" charset="0"/>
              </a:rPr>
              <a:t>ENREGISTREMENT</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sp>
        <p:nvSpPr>
          <p:cNvPr id="21" name="ZoneTexte 20">
            <a:extLst>
              <a:ext uri="{FF2B5EF4-FFF2-40B4-BE49-F238E27FC236}">
                <a16:creationId xmlns:a16="http://schemas.microsoft.com/office/drawing/2014/main" id="{8E7F17DA-F1BB-4FD8-8862-29C29981F4E7}"/>
              </a:ext>
            </a:extLst>
          </p:cNvPr>
          <p:cNvSpPr txBox="1"/>
          <p:nvPr userDrawn="1"/>
        </p:nvSpPr>
        <p:spPr>
          <a:xfrm>
            <a:off x="206734" y="1322567"/>
            <a:ext cx="4789068"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L’enregistrement : principes</a:t>
            </a:r>
          </a:p>
        </p:txBody>
      </p:sp>
      <p:cxnSp>
        <p:nvCxnSpPr>
          <p:cNvPr id="22" name="Connecteur droit 21">
            <a:extLst>
              <a:ext uri="{FF2B5EF4-FFF2-40B4-BE49-F238E27FC236}">
                <a16:creationId xmlns:a16="http://schemas.microsoft.com/office/drawing/2014/main" id="{008435ED-2DC8-479C-BF2D-AA20163AD38B}"/>
              </a:ext>
            </a:extLst>
          </p:cNvPr>
          <p:cNvCxnSpPr>
            <a:cxnSpLocks/>
          </p:cNvCxnSpPr>
          <p:nvPr userDrawn="1"/>
        </p:nvCxnSpPr>
        <p:spPr>
          <a:xfrm>
            <a:off x="206734" y="180204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3" name="ZoneTexte 22">
            <a:extLst>
              <a:ext uri="{FF2B5EF4-FFF2-40B4-BE49-F238E27FC236}">
                <a16:creationId xmlns:a16="http://schemas.microsoft.com/office/drawing/2014/main" id="{C6379F7F-3C65-4A6B-ACA6-0A13D579B0AC}"/>
              </a:ext>
            </a:extLst>
          </p:cNvPr>
          <p:cNvSpPr txBox="1"/>
          <p:nvPr userDrawn="1"/>
        </p:nvSpPr>
        <p:spPr>
          <a:xfrm>
            <a:off x="216469" y="3652377"/>
            <a:ext cx="5827173" cy="523220"/>
          </a:xfrm>
          <a:prstGeom prst="rect">
            <a:avLst/>
          </a:prstGeom>
          <a:noFill/>
        </p:spPr>
        <p:txBody>
          <a:bodyPr wrap="none" rtlCol="0">
            <a:spAutoFit/>
          </a:bodyPr>
          <a:lstStyle/>
          <a:p>
            <a:r>
              <a:rPr lang="fr-FR" sz="2800" dirty="0">
                <a:solidFill>
                  <a:srgbClr val="258BA4"/>
                </a:solidFill>
                <a:latin typeface="Helvetica Neue" panose="020B0604020202020204" pitchFamily="34" charset="0"/>
                <a:ea typeface="Helvetica Neue" panose="020B0604020202020204" pitchFamily="34" charset="0"/>
              </a:rPr>
              <a:t>Commentaires pour un bon usage</a:t>
            </a:r>
          </a:p>
        </p:txBody>
      </p:sp>
      <p:cxnSp>
        <p:nvCxnSpPr>
          <p:cNvPr id="24" name="Connecteur droit 23">
            <a:extLst>
              <a:ext uri="{FF2B5EF4-FFF2-40B4-BE49-F238E27FC236}">
                <a16:creationId xmlns:a16="http://schemas.microsoft.com/office/drawing/2014/main" id="{5973BFD0-BCBF-4F8B-B34C-7221396409AC}"/>
              </a:ext>
            </a:extLst>
          </p:cNvPr>
          <p:cNvCxnSpPr>
            <a:cxnSpLocks/>
          </p:cNvCxnSpPr>
          <p:nvPr userDrawn="1"/>
        </p:nvCxnSpPr>
        <p:spPr>
          <a:xfrm>
            <a:off x="216469" y="4131856"/>
            <a:ext cx="6408751" cy="0"/>
          </a:xfrm>
          <a:prstGeom prst="line">
            <a:avLst/>
          </a:prstGeom>
          <a:ln>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5" name="Espace réservé du texte 3">
            <a:extLst>
              <a:ext uri="{FF2B5EF4-FFF2-40B4-BE49-F238E27FC236}">
                <a16:creationId xmlns:a16="http://schemas.microsoft.com/office/drawing/2014/main" id="{AB11144D-E44B-458C-90B0-43A3F21BF32A}"/>
              </a:ext>
            </a:extLst>
          </p:cNvPr>
          <p:cNvSpPr>
            <a:spLocks noGrp="1"/>
          </p:cNvSpPr>
          <p:nvPr>
            <p:ph type="body" sz="quarter" idx="11"/>
          </p:nvPr>
        </p:nvSpPr>
        <p:spPr>
          <a:xfrm>
            <a:off x="243067" y="4213854"/>
            <a:ext cx="6391336" cy="4600863"/>
          </a:xfrm>
          <a:noFill/>
        </p:spPr>
        <p:txBody>
          <a:bodyPr wrap="square" rtlCol="0">
            <a:noAutofit/>
          </a:bodyPr>
          <a:lstStyle>
            <a:lvl1pPr>
              <a:defRPr lang="fr-FR" smtClean="0">
                <a:solidFill>
                  <a:schemeClr val="tx1">
                    <a:lumMod val="85000"/>
                    <a:lumOff val="15000"/>
                  </a:schemeClr>
                </a:solidFill>
              </a:defRPr>
            </a:lvl1pPr>
            <a:lvl2pPr>
              <a:defRPr lang="fr-FR" smtClean="0">
                <a:solidFill>
                  <a:schemeClr val="tx1"/>
                </a:solidFill>
              </a:defRPr>
            </a:lvl2pPr>
            <a:lvl3pPr>
              <a:defRPr lang="fr-FR" sz="1800" smtClean="0">
                <a:solidFill>
                  <a:schemeClr val="tx1"/>
                </a:solidFill>
              </a:defRPr>
            </a:lvl3pPr>
            <a:lvl4pPr>
              <a:defRPr lang="fr-FR" sz="1800" smtClean="0">
                <a:solidFill>
                  <a:schemeClr val="tx1"/>
                </a:solidFill>
              </a:defRPr>
            </a:lvl4pPr>
            <a:lvl5pPr>
              <a:defRPr lang="fr-FR" sz="1800">
                <a:solidFill>
                  <a:schemeClr val="tx1"/>
                </a:solidFill>
              </a:defRPr>
            </a:lvl5pPr>
          </a:lstStyle>
          <a:p>
            <a:pPr lvl="0" defTabSz="457200"/>
            <a:r>
              <a:rPr lang="fr-FR" dirty="0"/>
              <a:t>Cliquez pour modifier les styles du texte du masque</a:t>
            </a:r>
          </a:p>
        </p:txBody>
      </p:sp>
      <p:sp>
        <p:nvSpPr>
          <p:cNvPr id="26" name="ZoneTexte 25">
            <a:extLst>
              <a:ext uri="{FF2B5EF4-FFF2-40B4-BE49-F238E27FC236}">
                <a16:creationId xmlns:a16="http://schemas.microsoft.com/office/drawing/2014/main" id="{93BEBA73-3F5F-43F5-9982-D0DD675EF406}"/>
              </a:ext>
            </a:extLst>
          </p:cNvPr>
          <p:cNvSpPr txBox="1"/>
          <p:nvPr userDrawn="1"/>
        </p:nvSpPr>
        <p:spPr>
          <a:xfrm>
            <a:off x="224149" y="1850336"/>
            <a:ext cx="6391336" cy="195438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sz="1100" dirty="0">
                <a:solidFill>
                  <a:schemeClr val="tx1">
                    <a:lumMod val="85000"/>
                    <a:lumOff val="15000"/>
                  </a:schemeClr>
                </a:solidFill>
              </a:rPr>
              <a:t>Dans un système qualité la traçabilité est une des composantes clefs pour garantir une surveillance des pratiques et permettre l’amélioration continue.</a:t>
            </a:r>
          </a:p>
          <a:p>
            <a:pPr marL="0" marR="0" lvl="0" indent="0" algn="l" defTabSz="457200" rtl="0" eaLnBrk="1" fontAlgn="auto" latinLnBrk="0" hangingPunct="1">
              <a:lnSpc>
                <a:spcPct val="100000"/>
              </a:lnSpc>
              <a:spcBef>
                <a:spcPts val="0"/>
              </a:spcBef>
              <a:spcAft>
                <a:spcPts val="0"/>
              </a:spcAft>
              <a:buClrTx/>
              <a:buSzTx/>
              <a:buFontTx/>
              <a:buNone/>
              <a:tabLst/>
              <a:defRPr/>
            </a:pPr>
            <a:endParaRPr lang="fr-FR" sz="1100" dirty="0">
              <a:solidFill>
                <a:schemeClr val="tx1">
                  <a:lumMod val="85000"/>
                  <a:lumOff val="15000"/>
                </a:schemeClr>
              </a:solidFill>
            </a:endParaRPr>
          </a:p>
          <a:p>
            <a:r>
              <a:rPr lang="fr-FR" sz="1100" dirty="0">
                <a:solidFill>
                  <a:schemeClr val="tx1">
                    <a:lumMod val="85000"/>
                    <a:lumOff val="15000"/>
                  </a:schemeClr>
                </a:solidFill>
              </a:rPr>
              <a:t>L’enregistrement est un document qui permet de conserver des données en lien avec les activités. Les données renseignées peuvent avoir plusieurs fonctions :</a:t>
            </a:r>
          </a:p>
          <a:p>
            <a:pPr marL="171450" indent="-171450" algn="l" defTabSz="457200" rtl="0" eaLnBrk="1" latinLnBrk="0" hangingPunct="1">
              <a:buClr>
                <a:srgbClr val="258BA4"/>
              </a:buClr>
              <a:buFont typeface="Wingdings" panose="05000000000000000000" pitchFamily="2" charset="2"/>
              <a:buChar char="l"/>
            </a:pPr>
            <a:r>
              <a:rPr lang="fr-FR" sz="1100" kern="1200" dirty="0">
                <a:solidFill>
                  <a:schemeClr val="tx1"/>
                </a:solidFill>
                <a:latin typeface="+mn-lt"/>
                <a:ea typeface="+mn-ea"/>
                <a:cs typeface="+mn-cs"/>
              </a:rPr>
              <a:t>Permettre le suivi dans le temps d’éléments essentiels au bon fonctionnement de l’officine,</a:t>
            </a:r>
          </a:p>
          <a:p>
            <a:pPr marL="171450" indent="-171450" algn="l" defTabSz="457200" rtl="0" eaLnBrk="1" latinLnBrk="0" hangingPunct="1">
              <a:buClr>
                <a:srgbClr val="258BA4"/>
              </a:buClr>
              <a:buFont typeface="Wingdings" panose="05000000000000000000" pitchFamily="2" charset="2"/>
              <a:buChar char="l"/>
            </a:pPr>
            <a:r>
              <a:rPr lang="fr-FR" sz="1100" kern="1200" dirty="0">
                <a:solidFill>
                  <a:schemeClr val="tx1"/>
                </a:solidFill>
                <a:latin typeface="+mn-lt"/>
                <a:ea typeface="+mn-ea"/>
                <a:cs typeface="+mn-cs"/>
              </a:rPr>
              <a:t>Vérifier la réalisation effective de certaines tâches,</a:t>
            </a:r>
          </a:p>
          <a:p>
            <a:pPr marL="171450" indent="-171450" algn="l" defTabSz="457200" rtl="0" eaLnBrk="1" latinLnBrk="0" hangingPunct="1">
              <a:buClr>
                <a:srgbClr val="258BA4"/>
              </a:buClr>
              <a:buFont typeface="Wingdings" panose="05000000000000000000" pitchFamily="2" charset="2"/>
              <a:buChar char="l"/>
            </a:pPr>
            <a:r>
              <a:rPr lang="fr-FR" sz="1100" kern="1200" dirty="0">
                <a:solidFill>
                  <a:schemeClr val="tx1"/>
                </a:solidFill>
                <a:latin typeface="+mn-lt"/>
                <a:ea typeface="+mn-ea"/>
                <a:cs typeface="+mn-cs"/>
              </a:rPr>
              <a:t>Permettre le relevé des incidents,</a:t>
            </a:r>
          </a:p>
          <a:p>
            <a:pPr marL="171450" indent="-171450" algn="l" defTabSz="457200" rtl="0" eaLnBrk="1" latinLnBrk="0" hangingPunct="1">
              <a:buClr>
                <a:srgbClr val="258BA4"/>
              </a:buClr>
              <a:buFont typeface="Wingdings" panose="05000000000000000000" pitchFamily="2" charset="2"/>
              <a:buChar char="l"/>
            </a:pPr>
            <a:r>
              <a:rPr lang="fr-FR" sz="1100" kern="1200" dirty="0">
                <a:solidFill>
                  <a:schemeClr val="tx1"/>
                </a:solidFill>
                <a:latin typeface="+mn-lt"/>
                <a:ea typeface="+mn-ea"/>
                <a:cs typeface="+mn-cs"/>
              </a:rPr>
              <a:t>Conserver un historique des activités,</a:t>
            </a:r>
          </a:p>
          <a:p>
            <a:pPr marL="171450" indent="-171450" algn="l" defTabSz="457200" rtl="0" eaLnBrk="1" latinLnBrk="0" hangingPunct="1">
              <a:buClr>
                <a:srgbClr val="258BA4"/>
              </a:buClr>
              <a:buFont typeface="Wingdings" panose="05000000000000000000" pitchFamily="2" charset="2"/>
              <a:buChar char="l"/>
            </a:pPr>
            <a:r>
              <a:rPr lang="fr-FR" sz="1100" kern="1200" dirty="0">
                <a:solidFill>
                  <a:schemeClr val="tx1"/>
                </a:solidFill>
                <a:latin typeface="+mn-lt"/>
                <a:ea typeface="+mn-ea"/>
                <a:cs typeface="+mn-cs"/>
              </a:rPr>
              <a:t>Servir de preuves pour répondre à des exigences réglementaires.</a:t>
            </a:r>
          </a:p>
          <a:p>
            <a:pPr marL="0" indent="0">
              <a:buFontTx/>
              <a:buNone/>
            </a:pPr>
            <a:endParaRPr lang="fr-FR" sz="1100" dirty="0">
              <a:solidFill>
                <a:schemeClr val="tx1">
                  <a:lumMod val="85000"/>
                  <a:lumOff val="15000"/>
                </a:schemeClr>
              </a:solidFill>
            </a:endParaRPr>
          </a:p>
        </p:txBody>
      </p:sp>
      <p:sp>
        <p:nvSpPr>
          <p:cNvPr id="29" name="Rectangle 28">
            <a:extLst>
              <a:ext uri="{FF2B5EF4-FFF2-40B4-BE49-F238E27FC236}">
                <a16:creationId xmlns:a16="http://schemas.microsoft.com/office/drawing/2014/main" id="{5A6842CA-939B-45E3-AAA1-31ADB02DFCC0}"/>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ectangle : coins arrondis 31">
            <a:extLst>
              <a:ext uri="{FF2B5EF4-FFF2-40B4-BE49-F238E27FC236}">
                <a16:creationId xmlns:a16="http://schemas.microsoft.com/office/drawing/2014/main" id="{970EFD89-CA78-45E5-8EA6-3B905209DC7E}"/>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9" name="Image 18">
            <a:extLst>
              <a:ext uri="{FF2B5EF4-FFF2-40B4-BE49-F238E27FC236}">
                <a16:creationId xmlns:a16="http://schemas.microsoft.com/office/drawing/2014/main" id="{35713B96-5E26-A642-8229-5F2BC3FF78A8}"/>
              </a:ext>
            </a:extLst>
          </p:cNvPr>
          <p:cNvPicPr>
            <a:picLocks noChangeAspect="1"/>
          </p:cNvPicPr>
          <p:nvPr userDrawn="1"/>
        </p:nvPicPr>
        <p:blipFill rotWithShape="1">
          <a:blip r:embed="rId2"/>
          <a:srcRect t="9053" b="6984"/>
          <a:stretch/>
        </p:blipFill>
        <p:spPr>
          <a:xfrm>
            <a:off x="111758" y="13239"/>
            <a:ext cx="951058" cy="789843"/>
          </a:xfrm>
          <a:prstGeom prst="rect">
            <a:avLst/>
          </a:prstGeom>
        </p:spPr>
      </p:pic>
      <p:pic>
        <p:nvPicPr>
          <p:cNvPr id="20" name="Image 19">
            <a:extLst>
              <a:ext uri="{FF2B5EF4-FFF2-40B4-BE49-F238E27FC236}">
                <a16:creationId xmlns:a16="http://schemas.microsoft.com/office/drawing/2014/main" id="{DDA1EFBA-8714-CA41-A099-24CEC752A323}"/>
              </a:ext>
            </a:extLst>
          </p:cNvPr>
          <p:cNvPicPr>
            <a:picLocks noChangeAspect="1"/>
          </p:cNvPicPr>
          <p:nvPr userDrawn="1"/>
        </p:nvPicPr>
        <p:blipFill>
          <a:blip r:embed="rId3"/>
          <a:stretch>
            <a:fillRect/>
          </a:stretch>
        </p:blipFill>
        <p:spPr>
          <a:xfrm>
            <a:off x="305320" y="86643"/>
            <a:ext cx="654747" cy="605735"/>
          </a:xfrm>
          <a:prstGeom prst="rect">
            <a:avLst/>
          </a:prstGeom>
        </p:spPr>
      </p:pic>
      <p:sp>
        <p:nvSpPr>
          <p:cNvPr id="33" name="Flèche : pentagone 16">
            <a:extLst>
              <a:ext uri="{FF2B5EF4-FFF2-40B4-BE49-F238E27FC236}">
                <a16:creationId xmlns:a16="http://schemas.microsoft.com/office/drawing/2014/main" id="{C4DA6B60-C478-5048-A326-957637CEC415}"/>
              </a:ext>
            </a:extLst>
          </p:cNvPr>
          <p:cNvSpPr/>
          <p:nvPr userDrawn="1"/>
        </p:nvSpPr>
        <p:spPr>
          <a:xfrm>
            <a:off x="0" y="9100337"/>
            <a:ext cx="732118" cy="580305"/>
          </a:xfrm>
          <a:prstGeom prst="homePlate">
            <a:avLst>
              <a:gd name="adj" fmla="val 31723"/>
            </a:avLst>
          </a:prstGeom>
          <a:solidFill>
            <a:srgbClr val="25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ectangle 33">
            <a:extLst>
              <a:ext uri="{FF2B5EF4-FFF2-40B4-BE49-F238E27FC236}">
                <a16:creationId xmlns:a16="http://schemas.microsoft.com/office/drawing/2014/main" id="{DBB8C7E0-AAB3-E444-BEDA-8AEA4F080F5E}"/>
              </a:ext>
            </a:extLst>
          </p:cNvPr>
          <p:cNvSpPr/>
          <p:nvPr userDrawn="1"/>
        </p:nvSpPr>
        <p:spPr>
          <a:xfrm>
            <a:off x="677313" y="9344287"/>
            <a:ext cx="2309611" cy="400110"/>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Moyens Nécessaires au Fonctionnement de l’Officine</a:t>
            </a:r>
          </a:p>
        </p:txBody>
      </p:sp>
      <p:sp>
        <p:nvSpPr>
          <p:cNvPr id="35" name="Rectangle 34">
            <a:extLst>
              <a:ext uri="{FF2B5EF4-FFF2-40B4-BE49-F238E27FC236}">
                <a16:creationId xmlns:a16="http://schemas.microsoft.com/office/drawing/2014/main" id="{97FCA32A-866C-294A-B10D-EBC5A818CA60}"/>
              </a:ext>
            </a:extLst>
          </p:cNvPr>
          <p:cNvSpPr/>
          <p:nvPr userDrawn="1"/>
        </p:nvSpPr>
        <p:spPr>
          <a:xfrm>
            <a:off x="677313" y="9678814"/>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2.01 – Novembre 2019</a:t>
            </a:r>
            <a:endParaRPr lang="fr-FR" sz="900" dirty="0">
              <a:solidFill>
                <a:schemeClr val="bg1"/>
              </a:solidFill>
            </a:endParaRPr>
          </a:p>
        </p:txBody>
      </p:sp>
      <p:pic>
        <p:nvPicPr>
          <p:cNvPr id="36" name="Image 35" descr="Une image contenant dessin&#10;&#10;Description générée automatiquement">
            <a:extLst>
              <a:ext uri="{FF2B5EF4-FFF2-40B4-BE49-F238E27FC236}">
                <a16:creationId xmlns:a16="http://schemas.microsoft.com/office/drawing/2014/main" id="{E5E0425F-6851-A24C-923B-15AA5732987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922" y="9167249"/>
            <a:ext cx="359277" cy="469335"/>
          </a:xfrm>
          <a:prstGeom prst="rect">
            <a:avLst/>
          </a:prstGeom>
        </p:spPr>
      </p:pic>
    </p:spTree>
    <p:extLst>
      <p:ext uri="{BB962C8B-B14F-4D97-AF65-F5344CB8AC3E}">
        <p14:creationId xmlns:p14="http://schemas.microsoft.com/office/powerpoint/2010/main" val="3302570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19/12/2019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19/12/2019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19/12/2019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19/12/2019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19/12/2019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19/12/2019</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Titre 159">
            <a:extLst>
              <a:ext uri="{FF2B5EF4-FFF2-40B4-BE49-F238E27FC236}">
                <a16:creationId xmlns:a16="http://schemas.microsoft.com/office/drawing/2014/main" id="{005D72E8-3BE6-4F3B-AFC3-57C7D4421495}"/>
              </a:ext>
            </a:extLst>
          </p:cNvPr>
          <p:cNvSpPr>
            <a:spLocks noGrp="1"/>
          </p:cNvSpPr>
          <p:nvPr>
            <p:ph type="title"/>
          </p:nvPr>
        </p:nvSpPr>
        <p:spPr>
          <a:xfrm>
            <a:off x="167231" y="871192"/>
            <a:ext cx="6636853" cy="341632"/>
          </a:xfrm>
        </p:spPr>
        <p:txBody>
          <a:bodyPr>
            <a:normAutofit fontScale="90000"/>
          </a:bodyPr>
          <a:lstStyle/>
          <a:p>
            <a:pPr algn="r"/>
            <a:r>
              <a:rPr lang="fr-FR" sz="2000" dirty="0"/>
              <a:t>E06. Fiche d’Amélioration</a:t>
            </a:r>
            <a:endParaRPr lang="fr-FR" sz="2000" u="sng" dirty="0"/>
          </a:p>
        </p:txBody>
      </p:sp>
      <p:sp>
        <p:nvSpPr>
          <p:cNvPr id="16" name="Rectangle à coins arrondis 20">
            <a:extLst>
              <a:ext uri="{FF2B5EF4-FFF2-40B4-BE49-F238E27FC236}">
                <a16:creationId xmlns:a16="http://schemas.microsoft.com/office/drawing/2014/main" id="{B89028DA-0989-4171-B8B9-E580470160A6}"/>
              </a:ext>
            </a:extLst>
          </p:cNvPr>
          <p:cNvSpPr/>
          <p:nvPr/>
        </p:nvSpPr>
        <p:spPr>
          <a:xfrm>
            <a:off x="206734" y="1291718"/>
            <a:ext cx="6515342" cy="117885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200" b="1" dirty="0">
                <a:solidFill>
                  <a:schemeClr val="tx1">
                    <a:lumMod val="75000"/>
                    <a:lumOff val="25000"/>
                  </a:schemeClr>
                </a:solidFill>
                <a:latin typeface="Helvetica Light" panose="020B0403020202020204" pitchFamily="34" charset="0"/>
              </a:rPr>
              <a:t>Date de la déclaration :			Auteur :			</a:t>
            </a:r>
          </a:p>
          <a:p>
            <a:endParaRPr lang="fr-FR" sz="1200" b="1" dirty="0">
              <a:solidFill>
                <a:schemeClr val="tx1">
                  <a:lumMod val="75000"/>
                  <a:lumOff val="25000"/>
                </a:schemeClr>
              </a:solidFill>
              <a:latin typeface="Helvetica Light" panose="020B0403020202020204" pitchFamily="34" charset="0"/>
            </a:endParaRPr>
          </a:p>
          <a:p>
            <a:r>
              <a:rPr lang="fr-FR" sz="1200" b="1" dirty="0">
                <a:solidFill>
                  <a:schemeClr val="tx1">
                    <a:lumMod val="75000"/>
                    <a:lumOff val="25000"/>
                  </a:schemeClr>
                </a:solidFill>
                <a:latin typeface="Helvetica Light" panose="020B0403020202020204" pitchFamily="34" charset="0"/>
              </a:rPr>
              <a:t>Activité Concernée :</a:t>
            </a:r>
          </a:p>
          <a:p>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Dispensation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Préparatoire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Matériel médical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Autre</a:t>
            </a:r>
          </a:p>
          <a:p>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Administratif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Achats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Réception/stockage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Organisation</a:t>
            </a:r>
          </a:p>
          <a:p>
            <a:pPr>
              <a:spcBef>
                <a:spcPts val="600"/>
              </a:spcBef>
            </a:pPr>
            <a:r>
              <a:rPr lang="fr-FR" sz="1200" b="1" dirty="0">
                <a:solidFill>
                  <a:schemeClr val="tx1">
                    <a:lumMod val="75000"/>
                    <a:lumOff val="25000"/>
                  </a:schemeClr>
                </a:solidFill>
                <a:latin typeface="Helvetica Light" panose="020B0403020202020204" pitchFamily="34" charset="0"/>
              </a:rPr>
              <a:t>Origine:</a:t>
            </a:r>
          </a:p>
          <a:p>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Interne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Réclamation Fournisseur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a:t>
            </a:r>
            <a:r>
              <a:rPr lang="fr-FR" sz="1200" dirty="0">
                <a:solidFill>
                  <a:schemeClr val="tx1">
                    <a:lumMod val="75000"/>
                    <a:lumOff val="25000"/>
                  </a:schemeClr>
                </a:solidFill>
                <a:latin typeface="Helvetica Light" panose="020B0403020202020204" pitchFamily="34" charset="0"/>
              </a:rPr>
              <a:t> Réclamation Client</a:t>
            </a:r>
          </a:p>
          <a:p>
            <a:endParaRPr lang="fr-FR" sz="1200" dirty="0">
              <a:solidFill>
                <a:schemeClr val="tx1">
                  <a:lumMod val="75000"/>
                  <a:lumOff val="25000"/>
                </a:schemeClr>
              </a:solidFill>
              <a:latin typeface="Helvetica Light" panose="020B0403020202020204" pitchFamily="34" charset="0"/>
            </a:endParaRPr>
          </a:p>
          <a:p>
            <a:endParaRPr lang="fr-FR" sz="1200" dirty="0">
              <a:solidFill>
                <a:schemeClr val="tx1">
                  <a:lumMod val="75000"/>
                  <a:lumOff val="25000"/>
                </a:schemeClr>
              </a:solidFill>
              <a:latin typeface="Helvetica Light" panose="020B0403020202020204" pitchFamily="34" charset="0"/>
            </a:endParaRPr>
          </a:p>
        </p:txBody>
      </p:sp>
      <p:sp>
        <p:nvSpPr>
          <p:cNvPr id="9" name="Rectangle 8">
            <a:extLst>
              <a:ext uri="{FF2B5EF4-FFF2-40B4-BE49-F238E27FC236}">
                <a16:creationId xmlns:a16="http://schemas.microsoft.com/office/drawing/2014/main" id="{6F94B718-813F-4B35-B78D-833E144F0481}"/>
              </a:ext>
            </a:extLst>
          </p:cNvPr>
          <p:cNvSpPr/>
          <p:nvPr/>
        </p:nvSpPr>
        <p:spPr>
          <a:xfrm>
            <a:off x="0" y="7212425"/>
            <a:ext cx="6858000" cy="1863503"/>
          </a:xfrm>
          <a:prstGeom prst="rect">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82" tIns="34891" rIns="69782" bIns="34891" numCol="1" spcCol="0" rtlCol="0" fromWordArt="0" anchor="t" anchorCtr="0" forceAA="0" compatLnSpc="1">
            <a:prstTxWarp prst="textNoShape">
              <a:avLst/>
            </a:prstTxWarp>
            <a:noAutofit/>
          </a:bodyPr>
          <a:lstStyle/>
          <a:p>
            <a:pPr algn="ctr"/>
            <a:r>
              <a:rPr lang="fr-FR" sz="2400" dirty="0">
                <a:latin typeface="Helvetica Neue" panose="020B0604020202020204" pitchFamily="34" charset="0"/>
                <a:ea typeface="Helvetica Neue" panose="020B0604020202020204" pitchFamily="34" charset="0"/>
              </a:rPr>
              <a:t>Evaluation &amp; Suivi</a:t>
            </a:r>
          </a:p>
          <a:p>
            <a:pPr algn="ctr"/>
            <a:endParaRPr lang="fr-FR" sz="2000" dirty="0">
              <a:latin typeface="Helvetica Light" panose="020B0403020202020204" pitchFamily="34" charset="0"/>
            </a:endParaRPr>
          </a:p>
        </p:txBody>
      </p:sp>
      <p:sp>
        <p:nvSpPr>
          <p:cNvPr id="12" name="Rectangle à coins arrondis 14">
            <a:extLst>
              <a:ext uri="{FF2B5EF4-FFF2-40B4-BE49-F238E27FC236}">
                <a16:creationId xmlns:a16="http://schemas.microsoft.com/office/drawing/2014/main" id="{37F60D60-78DA-4823-8ADA-FCCE674D430B}"/>
              </a:ext>
            </a:extLst>
          </p:cNvPr>
          <p:cNvSpPr/>
          <p:nvPr/>
        </p:nvSpPr>
        <p:spPr>
          <a:xfrm>
            <a:off x="216864" y="7673857"/>
            <a:ext cx="6438381" cy="1242079"/>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100" dirty="0">
                <a:solidFill>
                  <a:srgbClr val="99CC00"/>
                </a:solidFill>
                <a:latin typeface="Helvetica Light" panose="020B0403020202020204" pitchFamily="34" charset="0"/>
              </a:rPr>
              <a:t>:</a:t>
            </a:r>
          </a:p>
          <a:p>
            <a:pPr marL="171450" indent="-171450">
              <a:buFont typeface="Wingdings" panose="05000000000000000000" pitchFamily="2" charset="2"/>
              <a:buChar char="m"/>
            </a:pPr>
            <a:endParaRPr lang="fr-FR" sz="900" dirty="0">
              <a:solidFill>
                <a:srgbClr val="99CC00"/>
              </a:solidFill>
              <a:latin typeface="Helvetica Light" panose="020B0403020202020204" pitchFamily="34" charset="0"/>
            </a:endParaRPr>
          </a:p>
        </p:txBody>
      </p:sp>
      <p:sp>
        <p:nvSpPr>
          <p:cNvPr id="14" name="Ellipse 13">
            <a:extLst>
              <a:ext uri="{FF2B5EF4-FFF2-40B4-BE49-F238E27FC236}">
                <a16:creationId xmlns:a16="http://schemas.microsoft.com/office/drawing/2014/main" id="{E476681E-2218-42C4-9C66-8D3638397E71}"/>
              </a:ext>
            </a:extLst>
          </p:cNvPr>
          <p:cNvSpPr/>
          <p:nvPr/>
        </p:nvSpPr>
        <p:spPr>
          <a:xfrm>
            <a:off x="6168313" y="8483419"/>
            <a:ext cx="655183" cy="655183"/>
          </a:xfrm>
          <a:prstGeom prst="ellipse">
            <a:avLst/>
          </a:prstGeom>
          <a:solidFill>
            <a:srgbClr val="99C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latin typeface="Helvetica Light" panose="020B0403020202020204" pitchFamily="34" charset="0"/>
              </a:rPr>
              <a:t>3</a:t>
            </a:r>
          </a:p>
        </p:txBody>
      </p:sp>
      <p:sp>
        <p:nvSpPr>
          <p:cNvPr id="7" name="Rectangle 6">
            <a:extLst>
              <a:ext uri="{FF2B5EF4-FFF2-40B4-BE49-F238E27FC236}">
                <a16:creationId xmlns:a16="http://schemas.microsoft.com/office/drawing/2014/main" id="{A59FC970-2B08-449C-AF35-4D1795D3837F}"/>
              </a:ext>
            </a:extLst>
          </p:cNvPr>
          <p:cNvSpPr/>
          <p:nvPr/>
        </p:nvSpPr>
        <p:spPr>
          <a:xfrm>
            <a:off x="0" y="4859055"/>
            <a:ext cx="6858000" cy="2204340"/>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82" tIns="34891" rIns="69782" bIns="34891" numCol="1" spcCol="0" rtlCol="0" fromWordArt="0" anchor="t" anchorCtr="0" forceAA="0" compatLnSpc="1">
            <a:prstTxWarp prst="textNoShape">
              <a:avLst/>
            </a:prstTxWarp>
            <a:noAutofit/>
          </a:bodyPr>
          <a:lstStyle/>
          <a:p>
            <a:pPr algn="ctr"/>
            <a:r>
              <a:rPr lang="fr-FR" sz="2400" dirty="0">
                <a:latin typeface="Helvetica Neue" panose="020B0604020202020204" pitchFamily="34" charset="0"/>
                <a:ea typeface="Helvetica Neue" panose="020B0604020202020204" pitchFamily="34" charset="0"/>
              </a:rPr>
              <a:t>Action d’Amélioration</a:t>
            </a:r>
          </a:p>
          <a:p>
            <a:pPr algn="ctr"/>
            <a:endParaRPr lang="fr-FR" sz="2000" dirty="0">
              <a:latin typeface="Helvetica Light" panose="020B0403020202020204" pitchFamily="34" charset="0"/>
            </a:endParaRPr>
          </a:p>
        </p:txBody>
      </p:sp>
      <p:sp>
        <p:nvSpPr>
          <p:cNvPr id="11" name="Rectangle à coins arrondis 12">
            <a:extLst>
              <a:ext uri="{FF2B5EF4-FFF2-40B4-BE49-F238E27FC236}">
                <a16:creationId xmlns:a16="http://schemas.microsoft.com/office/drawing/2014/main" id="{40D084E9-F635-4FC0-8515-514D873E089A}"/>
              </a:ext>
            </a:extLst>
          </p:cNvPr>
          <p:cNvSpPr/>
          <p:nvPr/>
        </p:nvSpPr>
        <p:spPr>
          <a:xfrm>
            <a:off x="216863" y="5294859"/>
            <a:ext cx="6438381" cy="161356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200" dirty="0">
                <a:solidFill>
                  <a:schemeClr val="tx1">
                    <a:lumMod val="75000"/>
                    <a:lumOff val="25000"/>
                  </a:schemeClr>
                </a:solidFill>
                <a:latin typeface="Helvetica Light" panose="020B0403020202020204" pitchFamily="34" charset="0"/>
              </a:rPr>
              <a:t>Action d’Amélioration :</a:t>
            </a:r>
          </a:p>
          <a:p>
            <a:endParaRPr lang="fr-FR" sz="1200" dirty="0">
              <a:solidFill>
                <a:schemeClr val="tx1">
                  <a:lumMod val="75000"/>
                  <a:lumOff val="25000"/>
                </a:schemeClr>
              </a:solidFill>
              <a:latin typeface="Helvetica Light" panose="020B0403020202020204" pitchFamily="34" charset="0"/>
            </a:endParaRPr>
          </a:p>
          <a:p>
            <a:endParaRPr lang="fr-FR" sz="1200" dirty="0">
              <a:solidFill>
                <a:schemeClr val="tx1">
                  <a:lumMod val="75000"/>
                  <a:lumOff val="25000"/>
                </a:schemeClr>
              </a:solidFill>
              <a:latin typeface="Helvetica Light" panose="020B0403020202020204" pitchFamily="34" charset="0"/>
            </a:endParaRPr>
          </a:p>
          <a:p>
            <a:endParaRPr lang="fr-FR" sz="1200" dirty="0">
              <a:solidFill>
                <a:schemeClr val="tx1">
                  <a:lumMod val="75000"/>
                  <a:lumOff val="25000"/>
                </a:schemeClr>
              </a:solidFill>
              <a:latin typeface="Helvetica Light" panose="020B0403020202020204" pitchFamily="34" charset="0"/>
            </a:endParaRPr>
          </a:p>
          <a:p>
            <a:endParaRPr lang="fr-FR" sz="1200" dirty="0">
              <a:solidFill>
                <a:schemeClr val="tx1">
                  <a:lumMod val="75000"/>
                  <a:lumOff val="25000"/>
                </a:schemeClr>
              </a:solidFill>
              <a:latin typeface="Helvetica Light" panose="020B0403020202020204" pitchFamily="34" charset="0"/>
            </a:endParaRPr>
          </a:p>
          <a:p>
            <a:r>
              <a:rPr lang="fr-FR" sz="1200" dirty="0">
                <a:solidFill>
                  <a:schemeClr val="tx1">
                    <a:lumMod val="75000"/>
                    <a:lumOff val="25000"/>
                  </a:schemeClr>
                </a:solidFill>
                <a:latin typeface="Helvetica Light" panose="020B0403020202020204" pitchFamily="34" charset="0"/>
              </a:rPr>
              <a:t>Date de mise en place :</a:t>
            </a:r>
          </a:p>
          <a:p>
            <a:endParaRPr lang="fr-FR" sz="1200" dirty="0">
              <a:solidFill>
                <a:schemeClr val="tx1">
                  <a:lumMod val="75000"/>
                  <a:lumOff val="25000"/>
                </a:schemeClr>
              </a:solidFill>
              <a:latin typeface="Helvetica Light" panose="020B0403020202020204" pitchFamily="34" charset="0"/>
            </a:endParaRPr>
          </a:p>
          <a:p>
            <a:r>
              <a:rPr lang="fr-FR" sz="1200" dirty="0">
                <a:solidFill>
                  <a:schemeClr val="tx1">
                    <a:lumMod val="75000"/>
                    <a:lumOff val="25000"/>
                  </a:schemeClr>
                </a:solidFill>
                <a:latin typeface="Helvetica Light" panose="020B0403020202020204" pitchFamily="34" charset="0"/>
              </a:rPr>
              <a:t>Réunion d’Equipe: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 </a:t>
            </a:r>
            <a:r>
              <a:rPr lang="fr-FR" sz="1200" dirty="0">
                <a:solidFill>
                  <a:schemeClr val="tx1">
                    <a:lumMod val="75000"/>
                    <a:lumOff val="25000"/>
                  </a:schemeClr>
                </a:solidFill>
                <a:latin typeface="Helvetica Light" panose="020B0403020202020204" pitchFamily="34" charset="0"/>
              </a:rPr>
              <a:t>Oui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 </a:t>
            </a:r>
            <a:r>
              <a:rPr lang="fr-FR" sz="1200" dirty="0">
                <a:solidFill>
                  <a:schemeClr val="tx1">
                    <a:lumMod val="75000"/>
                    <a:lumOff val="25000"/>
                  </a:schemeClr>
                </a:solidFill>
                <a:latin typeface="Helvetica Light" panose="020B0403020202020204" pitchFamily="34" charset="0"/>
              </a:rPr>
              <a:t>Non	Date : </a:t>
            </a:r>
          </a:p>
          <a:p>
            <a:endParaRPr lang="fr-FR" sz="1200" dirty="0">
              <a:solidFill>
                <a:schemeClr val="tx1">
                  <a:lumMod val="75000"/>
                  <a:lumOff val="25000"/>
                </a:schemeClr>
              </a:solidFill>
              <a:latin typeface="Helvetica Light" panose="020B0403020202020204" pitchFamily="34" charset="0"/>
            </a:endParaRPr>
          </a:p>
          <a:p>
            <a:endParaRPr lang="fr-FR" sz="1100" dirty="0">
              <a:solidFill>
                <a:schemeClr val="tx1">
                  <a:lumMod val="75000"/>
                  <a:lumOff val="25000"/>
                </a:schemeClr>
              </a:solidFill>
              <a:latin typeface="Helvetica Light" panose="020B0403020202020204" pitchFamily="34" charset="0"/>
            </a:endParaRPr>
          </a:p>
        </p:txBody>
      </p:sp>
      <p:sp>
        <p:nvSpPr>
          <p:cNvPr id="15" name="Ellipse 14">
            <a:extLst>
              <a:ext uri="{FF2B5EF4-FFF2-40B4-BE49-F238E27FC236}">
                <a16:creationId xmlns:a16="http://schemas.microsoft.com/office/drawing/2014/main" id="{4C28CBD1-7970-4C29-A8A0-37D322C0E037}"/>
              </a:ext>
            </a:extLst>
          </p:cNvPr>
          <p:cNvSpPr/>
          <p:nvPr/>
        </p:nvSpPr>
        <p:spPr>
          <a:xfrm>
            <a:off x="6168314" y="6544211"/>
            <a:ext cx="655183" cy="655183"/>
          </a:xfrm>
          <a:prstGeom prst="ellipse">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latin typeface="Helvetica Light" panose="020B0403020202020204" pitchFamily="34" charset="0"/>
              </a:rPr>
              <a:t>2</a:t>
            </a:r>
          </a:p>
        </p:txBody>
      </p:sp>
      <p:sp>
        <p:nvSpPr>
          <p:cNvPr id="6" name="Rectangle 5">
            <a:extLst>
              <a:ext uri="{FF2B5EF4-FFF2-40B4-BE49-F238E27FC236}">
                <a16:creationId xmlns:a16="http://schemas.microsoft.com/office/drawing/2014/main" id="{D419AB59-8B93-440D-A5F4-54F8A3D031E1}"/>
              </a:ext>
            </a:extLst>
          </p:cNvPr>
          <p:cNvSpPr/>
          <p:nvPr/>
        </p:nvSpPr>
        <p:spPr>
          <a:xfrm>
            <a:off x="0" y="2720294"/>
            <a:ext cx="6858000" cy="200925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9782" tIns="34891" rIns="69782" bIns="34891" numCol="1" spcCol="0" rtlCol="0" fromWordArt="0" anchor="t" anchorCtr="0" forceAA="0" compatLnSpc="1">
            <a:prstTxWarp prst="textNoShape">
              <a:avLst/>
            </a:prstTxWarp>
            <a:noAutofit/>
          </a:bodyPr>
          <a:lstStyle/>
          <a:p>
            <a:pPr algn="ctr"/>
            <a:r>
              <a:rPr lang="fr-FR" sz="2800" dirty="0">
                <a:latin typeface="Helvetica Neue" panose="020B0604020202020204" pitchFamily="34" charset="0"/>
                <a:ea typeface="Helvetica Neue" panose="020B0604020202020204" pitchFamily="34" charset="0"/>
              </a:rPr>
              <a:t>Incident Potentiel ou Avéré</a:t>
            </a:r>
          </a:p>
        </p:txBody>
      </p:sp>
      <p:sp>
        <p:nvSpPr>
          <p:cNvPr id="10" name="Rectangle à coins arrondis 11">
            <a:extLst>
              <a:ext uri="{FF2B5EF4-FFF2-40B4-BE49-F238E27FC236}">
                <a16:creationId xmlns:a16="http://schemas.microsoft.com/office/drawing/2014/main" id="{5E5A6074-560A-4E1B-AA3A-474AC2158780}"/>
              </a:ext>
            </a:extLst>
          </p:cNvPr>
          <p:cNvSpPr/>
          <p:nvPr/>
        </p:nvSpPr>
        <p:spPr>
          <a:xfrm>
            <a:off x="206734" y="3200400"/>
            <a:ext cx="6448509" cy="1407049"/>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200" dirty="0">
                <a:solidFill>
                  <a:schemeClr val="tx1">
                    <a:lumMod val="75000"/>
                    <a:lumOff val="25000"/>
                  </a:schemeClr>
                </a:solidFill>
                <a:latin typeface="Helvetica Light" panose="020B0403020202020204" pitchFamily="34" charset="0"/>
              </a:rPr>
              <a:t>Description du problème &amp; analyse des causes :</a:t>
            </a:r>
          </a:p>
          <a:p>
            <a:endParaRPr lang="fr-FR" sz="1100" dirty="0">
              <a:solidFill>
                <a:schemeClr val="tx1">
                  <a:lumMod val="75000"/>
                  <a:lumOff val="25000"/>
                </a:schemeClr>
              </a:solidFill>
              <a:latin typeface="Helvetica Light" panose="020B0403020202020204" pitchFamily="34" charset="0"/>
            </a:endParaRPr>
          </a:p>
          <a:p>
            <a:endParaRPr lang="fr-FR" sz="1100" dirty="0">
              <a:solidFill>
                <a:schemeClr val="tx1">
                  <a:lumMod val="75000"/>
                  <a:lumOff val="25000"/>
                </a:schemeClr>
              </a:solidFill>
              <a:latin typeface="Helvetica Light" panose="020B0403020202020204" pitchFamily="34" charset="0"/>
            </a:endParaRPr>
          </a:p>
          <a:p>
            <a:endParaRPr lang="fr-FR" sz="1100" dirty="0">
              <a:solidFill>
                <a:schemeClr val="tx1">
                  <a:lumMod val="75000"/>
                  <a:lumOff val="25000"/>
                </a:schemeClr>
              </a:solidFill>
              <a:latin typeface="Helvetica Light" panose="020B0403020202020204" pitchFamily="34" charset="0"/>
            </a:endParaRPr>
          </a:p>
          <a:p>
            <a:endParaRPr lang="fr-FR" sz="1100" dirty="0">
              <a:solidFill>
                <a:schemeClr val="tx1">
                  <a:lumMod val="75000"/>
                  <a:lumOff val="25000"/>
                </a:schemeClr>
              </a:solidFill>
              <a:latin typeface="Helvetica Light" panose="020B0403020202020204" pitchFamily="34" charset="0"/>
            </a:endParaRPr>
          </a:p>
          <a:p>
            <a:endParaRPr lang="fr-FR" sz="1100" dirty="0">
              <a:solidFill>
                <a:schemeClr val="tx1">
                  <a:lumMod val="75000"/>
                  <a:lumOff val="25000"/>
                </a:schemeClr>
              </a:solidFill>
              <a:latin typeface="Helvetica Light" panose="020B0403020202020204" pitchFamily="34" charset="0"/>
            </a:endParaRPr>
          </a:p>
          <a:p>
            <a:pPr lvl="0"/>
            <a:r>
              <a:rPr lang="fr-FR" sz="1200" dirty="0">
                <a:solidFill>
                  <a:schemeClr val="tx1">
                    <a:lumMod val="75000"/>
                    <a:lumOff val="25000"/>
                  </a:schemeClr>
                </a:solidFill>
                <a:latin typeface="Helvetica Light" panose="020B0403020202020204" pitchFamily="34" charset="0"/>
              </a:rPr>
              <a:t>Gravité perçue :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 </a:t>
            </a:r>
            <a:r>
              <a:rPr lang="fr-FR" sz="1200" dirty="0">
                <a:solidFill>
                  <a:schemeClr val="tx1">
                    <a:lumMod val="75000"/>
                    <a:lumOff val="25000"/>
                  </a:schemeClr>
                </a:solidFill>
                <a:latin typeface="Helvetica Light" panose="020B0403020202020204" pitchFamily="34" charset="0"/>
              </a:rPr>
              <a:t>Faible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 </a:t>
            </a:r>
            <a:r>
              <a:rPr lang="fr-FR" sz="1200" dirty="0">
                <a:solidFill>
                  <a:schemeClr val="tx1">
                    <a:lumMod val="75000"/>
                    <a:lumOff val="25000"/>
                  </a:schemeClr>
                </a:solidFill>
                <a:latin typeface="Helvetica Light" panose="020B0403020202020204" pitchFamily="34" charset="0"/>
              </a:rPr>
              <a:t>Modérée   </a:t>
            </a:r>
            <a:r>
              <a:rPr lang="fr-FR" sz="1200" dirty="0">
                <a:solidFill>
                  <a:schemeClr val="tx1">
                    <a:lumMod val="75000"/>
                    <a:lumOff val="25000"/>
                  </a:schemeClr>
                </a:solidFill>
                <a:latin typeface="Helvetica Light" panose="020B0403020202020204" pitchFamily="34" charset="0"/>
                <a:sym typeface="Wingdings" panose="05000000000000000000" pitchFamily="2" charset="2"/>
              </a:rPr>
              <a:t> </a:t>
            </a:r>
            <a:r>
              <a:rPr lang="fr-FR" sz="1200" dirty="0">
                <a:solidFill>
                  <a:schemeClr val="tx1">
                    <a:lumMod val="75000"/>
                    <a:lumOff val="25000"/>
                  </a:schemeClr>
                </a:solidFill>
                <a:latin typeface="Helvetica Light" panose="020B0403020202020204" pitchFamily="34" charset="0"/>
              </a:rPr>
              <a:t>Elevée</a:t>
            </a:r>
          </a:p>
        </p:txBody>
      </p:sp>
      <p:sp>
        <p:nvSpPr>
          <p:cNvPr id="13" name="Ellipse 12">
            <a:extLst>
              <a:ext uri="{FF2B5EF4-FFF2-40B4-BE49-F238E27FC236}">
                <a16:creationId xmlns:a16="http://schemas.microsoft.com/office/drawing/2014/main" id="{D473449E-A963-4461-B448-0B1C9AEB2017}"/>
              </a:ext>
            </a:extLst>
          </p:cNvPr>
          <p:cNvSpPr/>
          <p:nvPr/>
        </p:nvSpPr>
        <p:spPr>
          <a:xfrm>
            <a:off x="6168314" y="4181699"/>
            <a:ext cx="655183" cy="65518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dirty="0">
                <a:latin typeface="Helvetica Light" panose="020B0403020202020204" pitchFamily="34" charset="0"/>
              </a:rPr>
              <a:t>1</a:t>
            </a:r>
          </a:p>
        </p:txBody>
      </p:sp>
      <p:graphicFrame>
        <p:nvGraphicFramePr>
          <p:cNvPr id="18" name="Tableau 23">
            <a:extLst>
              <a:ext uri="{FF2B5EF4-FFF2-40B4-BE49-F238E27FC236}">
                <a16:creationId xmlns:a16="http://schemas.microsoft.com/office/drawing/2014/main" id="{E5597A4C-2797-4CC4-B76B-0571EA370D55}"/>
              </a:ext>
            </a:extLst>
          </p:cNvPr>
          <p:cNvGraphicFramePr>
            <a:graphicFrameLocks noGrp="1"/>
          </p:cNvGraphicFramePr>
          <p:nvPr>
            <p:extLst>
              <p:ext uri="{D42A27DB-BD31-4B8C-83A1-F6EECF244321}">
                <p14:modId xmlns:p14="http://schemas.microsoft.com/office/powerpoint/2010/main" val="435742520"/>
              </p:ext>
            </p:extLst>
          </p:nvPr>
        </p:nvGraphicFramePr>
        <p:xfrm>
          <a:off x="779006" y="8017701"/>
          <a:ext cx="5370798" cy="822960"/>
        </p:xfrm>
        <a:graphic>
          <a:graphicData uri="http://schemas.openxmlformats.org/drawingml/2006/table">
            <a:tbl>
              <a:tblPr firstRow="1" bandRow="1">
                <a:tableStyleId>{2D5ABB26-0587-4C30-8999-92F81FD0307C}</a:tableStyleId>
              </a:tblPr>
              <a:tblGrid>
                <a:gridCol w="1790266">
                  <a:extLst>
                    <a:ext uri="{9D8B030D-6E8A-4147-A177-3AD203B41FA5}">
                      <a16:colId xmlns:a16="http://schemas.microsoft.com/office/drawing/2014/main" val="3053650610"/>
                    </a:ext>
                  </a:extLst>
                </a:gridCol>
                <a:gridCol w="1790266">
                  <a:extLst>
                    <a:ext uri="{9D8B030D-6E8A-4147-A177-3AD203B41FA5}">
                      <a16:colId xmlns:a16="http://schemas.microsoft.com/office/drawing/2014/main" val="18518010"/>
                    </a:ext>
                  </a:extLst>
                </a:gridCol>
                <a:gridCol w="1790266">
                  <a:extLst>
                    <a:ext uri="{9D8B030D-6E8A-4147-A177-3AD203B41FA5}">
                      <a16:colId xmlns:a16="http://schemas.microsoft.com/office/drawing/2014/main" val="3701914098"/>
                    </a:ext>
                  </a:extLst>
                </a:gridCol>
              </a:tblGrid>
              <a:tr h="281659">
                <a:tc>
                  <a:txBody>
                    <a:bodyPr/>
                    <a:lstStyle/>
                    <a:p>
                      <a:pPr algn="ctr"/>
                      <a:r>
                        <a:rPr lang="fr-FR" sz="1800" dirty="0">
                          <a:solidFill>
                            <a:schemeClr val="tx1">
                              <a:lumMod val="75000"/>
                              <a:lumOff val="25000"/>
                            </a:schemeClr>
                          </a:solidFill>
                          <a:latin typeface="Helvetica Light" panose="020B0403020202020204" pitchFamily="34" charset="0"/>
                          <a:sym typeface="Wingdings" panose="05000000000000000000" pitchFamily="2" charset="2"/>
                        </a:rPr>
                        <a:t></a:t>
                      </a:r>
                      <a:endParaRPr lang="fr-FR" sz="1800" dirty="0">
                        <a:solidFill>
                          <a:schemeClr val="tx1">
                            <a:lumMod val="75000"/>
                            <a:lumOff val="25000"/>
                          </a:schemeClr>
                        </a:solidFill>
                        <a:latin typeface="Helvetica Light" panose="020B0403020202020204" pitchFamily="34" charset="0"/>
                      </a:endParaRPr>
                    </a:p>
                  </a:txBody>
                  <a:tcPr anchor="ctr"/>
                </a:tc>
                <a:tc>
                  <a:txBody>
                    <a:bodyPr/>
                    <a:lstStyle/>
                    <a:p>
                      <a:pPr algn="ctr"/>
                      <a:r>
                        <a:rPr lang="fr-FR" sz="1800" dirty="0">
                          <a:solidFill>
                            <a:schemeClr val="tx1">
                              <a:lumMod val="75000"/>
                              <a:lumOff val="25000"/>
                            </a:schemeClr>
                          </a:solidFill>
                          <a:latin typeface="Helvetica Light" panose="020B0403020202020204" pitchFamily="34" charset="0"/>
                          <a:sym typeface="Wingdings" panose="05000000000000000000" pitchFamily="2" charset="2"/>
                        </a:rPr>
                        <a:t></a:t>
                      </a:r>
                      <a:endParaRPr lang="fr-FR" sz="1800" dirty="0">
                        <a:solidFill>
                          <a:schemeClr val="tx1">
                            <a:lumMod val="75000"/>
                            <a:lumOff val="25000"/>
                          </a:schemeClr>
                        </a:solidFill>
                        <a:latin typeface="Helvetica Light" panose="020B0403020202020204" pitchFamily="34" charset="0"/>
                      </a:endParaRPr>
                    </a:p>
                  </a:txBody>
                  <a:tcPr anchor="ctr"/>
                </a:tc>
                <a:tc>
                  <a:txBody>
                    <a:bodyPr/>
                    <a:lstStyle/>
                    <a:p>
                      <a:pPr algn="ctr"/>
                      <a:r>
                        <a:rPr lang="fr-FR" sz="1800" dirty="0">
                          <a:solidFill>
                            <a:schemeClr val="tx1">
                              <a:lumMod val="75000"/>
                              <a:lumOff val="25000"/>
                            </a:schemeClr>
                          </a:solidFill>
                          <a:latin typeface="Helvetica Light" panose="020B0403020202020204" pitchFamily="34" charset="0"/>
                          <a:sym typeface="Wingdings" panose="05000000000000000000" pitchFamily="2" charset="2"/>
                        </a:rPr>
                        <a:t></a:t>
                      </a:r>
                      <a:endParaRPr lang="fr-FR" sz="1800" dirty="0">
                        <a:solidFill>
                          <a:schemeClr val="tx1">
                            <a:lumMod val="75000"/>
                            <a:lumOff val="25000"/>
                          </a:schemeClr>
                        </a:solidFill>
                        <a:latin typeface="Helvetica Light" panose="020B0403020202020204" pitchFamily="34" charset="0"/>
                      </a:endParaRPr>
                    </a:p>
                  </a:txBody>
                  <a:tcPr anchor="ctr"/>
                </a:tc>
                <a:extLst>
                  <a:ext uri="{0D108BD9-81ED-4DB2-BD59-A6C34878D82A}">
                    <a16:rowId xmlns:a16="http://schemas.microsoft.com/office/drawing/2014/main" val="3143031424"/>
                  </a:ext>
                </a:extLst>
              </a:tr>
              <a:tr h="358474">
                <a:tc>
                  <a:txBody>
                    <a:bodyPr/>
                    <a:lstStyle/>
                    <a:p>
                      <a:pPr algn="ctr"/>
                      <a:r>
                        <a:rPr lang="fr-FR" sz="1200" dirty="0">
                          <a:solidFill>
                            <a:schemeClr val="tx1">
                              <a:lumMod val="75000"/>
                              <a:lumOff val="25000"/>
                            </a:schemeClr>
                          </a:solidFill>
                          <a:latin typeface="Helvetica Light" panose="020B0403020202020204" pitchFamily="34" charset="0"/>
                        </a:rPr>
                        <a:t>Action Efficace</a:t>
                      </a:r>
                    </a:p>
                  </a:txBody>
                  <a:tcPr/>
                </a:tc>
                <a:tc>
                  <a:txBody>
                    <a:bodyPr/>
                    <a:lstStyle/>
                    <a:p>
                      <a:pPr algn="ctr"/>
                      <a:r>
                        <a:rPr lang="fr-FR" sz="1200" dirty="0">
                          <a:solidFill>
                            <a:schemeClr val="tx1">
                              <a:lumMod val="75000"/>
                              <a:lumOff val="25000"/>
                            </a:schemeClr>
                          </a:solidFill>
                          <a:latin typeface="Helvetica Light" panose="020B0403020202020204" pitchFamily="34" charset="0"/>
                        </a:rPr>
                        <a:t>Action Partiellement Efficace</a:t>
                      </a:r>
                    </a:p>
                  </a:txBody>
                  <a:tcPr/>
                </a:tc>
                <a:tc>
                  <a:txBody>
                    <a:bodyPr/>
                    <a:lstStyle/>
                    <a:p>
                      <a:pPr algn="ctr"/>
                      <a:r>
                        <a:rPr lang="fr-FR" sz="1200" dirty="0">
                          <a:solidFill>
                            <a:schemeClr val="tx1">
                              <a:lumMod val="75000"/>
                              <a:lumOff val="25000"/>
                            </a:schemeClr>
                          </a:solidFill>
                          <a:latin typeface="Helvetica Light" panose="020B0403020202020204" pitchFamily="34" charset="0"/>
                        </a:rPr>
                        <a:t>Action non Efficace</a:t>
                      </a:r>
                    </a:p>
                  </a:txBody>
                  <a:tcPr/>
                </a:tc>
                <a:extLst>
                  <a:ext uri="{0D108BD9-81ED-4DB2-BD59-A6C34878D82A}">
                    <a16:rowId xmlns:a16="http://schemas.microsoft.com/office/drawing/2014/main" val="1632537210"/>
                  </a:ext>
                </a:extLst>
              </a:tr>
            </a:tbl>
          </a:graphicData>
        </a:graphic>
      </p:graphicFrame>
      <p:sp>
        <p:nvSpPr>
          <p:cNvPr id="2" name="ZoneTexte 1">
            <a:extLst>
              <a:ext uri="{FF2B5EF4-FFF2-40B4-BE49-F238E27FC236}">
                <a16:creationId xmlns:a16="http://schemas.microsoft.com/office/drawing/2014/main" id="{5F13E2CF-67F1-4CE6-87B8-FCECE1B23706}"/>
              </a:ext>
            </a:extLst>
          </p:cNvPr>
          <p:cNvSpPr txBox="1"/>
          <p:nvPr/>
        </p:nvSpPr>
        <p:spPr>
          <a:xfrm>
            <a:off x="216863" y="7755165"/>
            <a:ext cx="1236017" cy="276999"/>
          </a:xfrm>
          <a:prstGeom prst="rect">
            <a:avLst/>
          </a:prstGeom>
          <a:noFill/>
        </p:spPr>
        <p:txBody>
          <a:bodyPr wrap="square" rtlCol="0">
            <a:spAutoFit/>
          </a:bodyPr>
          <a:lstStyle/>
          <a:p>
            <a:r>
              <a:rPr lang="fr-FR" sz="1200" dirty="0">
                <a:solidFill>
                  <a:schemeClr val="tx1">
                    <a:lumMod val="75000"/>
                    <a:lumOff val="25000"/>
                  </a:schemeClr>
                </a:solidFill>
                <a:latin typeface="Helvetica Light" panose="020B0403020202020204" pitchFamily="34" charset="0"/>
              </a:rPr>
              <a:t>Date :</a:t>
            </a:r>
          </a:p>
        </p:txBody>
      </p:sp>
    </p:spTree>
    <p:extLst>
      <p:ext uri="{BB962C8B-B14F-4D97-AF65-F5344CB8AC3E}">
        <p14:creationId xmlns:p14="http://schemas.microsoft.com/office/powerpoint/2010/main" val="1139841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3182BC45-0983-42BB-80FB-B0486D23C87C}"/>
              </a:ext>
            </a:extLst>
          </p:cNvPr>
          <p:cNvSpPr>
            <a:spLocks noGrp="1"/>
          </p:cNvSpPr>
          <p:nvPr>
            <p:ph type="title"/>
          </p:nvPr>
        </p:nvSpPr>
        <p:spPr/>
        <p:txBody>
          <a:bodyPr/>
          <a:lstStyle/>
          <a:p>
            <a:pPr algn="r"/>
            <a:r>
              <a:rPr lang="fr-FR" dirty="0"/>
              <a:t>E06. Fiche d’Amélioration</a:t>
            </a:r>
          </a:p>
        </p:txBody>
      </p:sp>
      <p:sp>
        <p:nvSpPr>
          <p:cNvPr id="4" name="Espace réservé du texte 3">
            <a:extLst>
              <a:ext uri="{FF2B5EF4-FFF2-40B4-BE49-F238E27FC236}">
                <a16:creationId xmlns:a16="http://schemas.microsoft.com/office/drawing/2014/main" id="{8FD6E377-A692-4E99-9C44-181BB5EF2F6E}"/>
              </a:ext>
            </a:extLst>
          </p:cNvPr>
          <p:cNvSpPr>
            <a:spLocks noGrp="1"/>
          </p:cNvSpPr>
          <p:nvPr>
            <p:ph type="body" sz="quarter" idx="11"/>
          </p:nvPr>
        </p:nvSpPr>
        <p:spPr/>
        <p:txBody>
          <a:bodyPr/>
          <a:lstStyle/>
          <a:p>
            <a:r>
              <a:rPr lang="fr-FR" sz="1600" b="1" dirty="0"/>
              <a:t>Finalité :</a:t>
            </a:r>
          </a:p>
          <a:p>
            <a:pPr marL="171450" indent="-171450">
              <a:buClr>
                <a:srgbClr val="258BA4"/>
              </a:buClr>
              <a:buFont typeface="Wingdings" panose="05000000000000000000" pitchFamily="2" charset="2"/>
              <a:buChar char="l"/>
            </a:pPr>
            <a:r>
              <a:rPr lang="fr-FR" dirty="0"/>
              <a:t>Si un incident ou un risque d’incident nécessite d’ouvrir une réflexion sur les pratiques au sein de l’officine il est préconisé de rédiger une fiche d’amélioration en vu d'élaborer une action préventive.</a:t>
            </a:r>
          </a:p>
          <a:p>
            <a:pPr>
              <a:buClr>
                <a:srgbClr val="258BA4"/>
              </a:buClr>
            </a:pPr>
            <a:r>
              <a:rPr lang="fr-FR" sz="1600" b="1" dirty="0"/>
              <a:t>Utilisation :</a:t>
            </a:r>
          </a:p>
          <a:p>
            <a:pPr marL="171450" indent="-171450">
              <a:buClr>
                <a:srgbClr val="258BA4"/>
              </a:buClr>
              <a:buFont typeface="Wingdings" panose="05000000000000000000" pitchFamily="2" charset="2"/>
              <a:buChar char="l"/>
            </a:pPr>
            <a:r>
              <a:rPr lang="fr-FR" b="1" dirty="0"/>
              <a:t>Incident potentiel ou avéré : </a:t>
            </a:r>
            <a:r>
              <a:rPr lang="fr-FR" dirty="0"/>
              <a:t>tout collaborateur peut relever un risque potentiel ou avéré et le retranscrire sur la fiche d’amélioration afin que soit recherchée une solution pour prévenir ce risque.</a:t>
            </a:r>
          </a:p>
          <a:p>
            <a:pPr marL="171450" indent="-171450">
              <a:buClr>
                <a:srgbClr val="258BA4"/>
              </a:buClr>
              <a:buFont typeface="Wingdings" panose="05000000000000000000" pitchFamily="2" charset="2"/>
              <a:buChar char="l"/>
            </a:pPr>
            <a:r>
              <a:rPr lang="fr-FR" b="1" dirty="0"/>
              <a:t>Action d’Amélioration </a:t>
            </a:r>
            <a:r>
              <a:rPr lang="fr-FR" dirty="0"/>
              <a:t>: l’équipe définit une action d’amélioration pour prévenir le risque d’incident. Si nécessaire l’action d’amélioration est présentée au cours d’une réunion d’équipe.</a:t>
            </a:r>
          </a:p>
          <a:p>
            <a:pPr marL="171450" indent="-171450">
              <a:buClr>
                <a:srgbClr val="258BA4"/>
              </a:buClr>
              <a:buFont typeface="Wingdings" panose="05000000000000000000" pitchFamily="2" charset="2"/>
              <a:buChar char="l"/>
            </a:pPr>
            <a:r>
              <a:rPr lang="fr-FR" b="1" dirty="0"/>
              <a:t>Evaluation &amp; Suivi : </a:t>
            </a:r>
            <a:r>
              <a:rPr lang="fr-FR" dirty="0"/>
              <a:t>un bilan de la mise en œuvre effective de l’action d’amélioration et de son efficacité sont réalisés à l’issue d’un délai (généralement 1 à 3 mois). La fiche sera close à partir du moment ou l’efficacité de l’action d’amélioration a été démontrée.</a:t>
            </a:r>
          </a:p>
          <a:p>
            <a:pPr>
              <a:buClr>
                <a:schemeClr val="accent1"/>
              </a:buClr>
            </a:pPr>
            <a:r>
              <a:rPr lang="fr-FR" dirty="0"/>
              <a:t>Dans l’idéal des fiches vierges devraient être laissées à disposition de l’ensemble des collaborateurs de l’équipe (par exemple près du poste de déballage) afin que si l’un d’entre eux relève un incident nécessitant la mise en œuvre d’une action d’amélioration il puisse immédiatement en faire la suggestion.</a:t>
            </a:r>
          </a:p>
        </p:txBody>
      </p:sp>
    </p:spTree>
    <p:extLst>
      <p:ext uri="{BB962C8B-B14F-4D97-AF65-F5344CB8AC3E}">
        <p14:creationId xmlns:p14="http://schemas.microsoft.com/office/powerpoint/2010/main" val="2695093096"/>
      </p:ext>
    </p:extLst>
  </p:cSld>
  <p:clrMapOvr>
    <a:masterClrMapping/>
  </p:clrMapOvr>
</p:sld>
</file>

<file path=ppt/theme/theme1.xml><?xml version="1.0" encoding="utf-8"?>
<a:theme xmlns:a="http://schemas.openxmlformats.org/drawingml/2006/main" name="Thème Office">
  <a:themeElements>
    <a:clrScheme name="CNOP (alter)">
      <a:dk1>
        <a:sysClr val="windowText" lastClr="000000"/>
      </a:dk1>
      <a:lt1>
        <a:sysClr val="window" lastClr="FFFFFF"/>
      </a:lt1>
      <a:dk2>
        <a:srgbClr val="292929"/>
      </a:dk2>
      <a:lt2>
        <a:srgbClr val="E3DED1"/>
      </a:lt2>
      <a:accent1>
        <a:srgbClr val="3CADF2"/>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970</TotalTime>
  <Words>314</Words>
  <Application>Microsoft Macintosh PowerPoint</Application>
  <PresentationFormat>Format A4 (210 x 297 mm)</PresentationFormat>
  <Paragraphs>46</Paragraphs>
  <Slides>2</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E06. Fiche d’Amélioration</vt:lpstr>
      <vt:lpstr>E06. Fiche d’Amélioration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Conseil Caducée</cp:lastModifiedBy>
  <cp:revision>88</cp:revision>
  <dcterms:created xsi:type="dcterms:W3CDTF">2019-09-09T06:31:24Z</dcterms:created>
  <dcterms:modified xsi:type="dcterms:W3CDTF">2019-12-19T09:41:56Z</dcterms:modified>
</cp:coreProperties>
</file>