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59"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écile LUGAND" initials="CL" lastIdx="1" clrIdx="0">
    <p:extLst>
      <p:ext uri="{19B8F6BF-5375-455C-9EA6-DF929625EA0E}">
        <p15:presenceInfo xmlns:p15="http://schemas.microsoft.com/office/powerpoint/2012/main" userId="Cécile LUGAN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24"/>
    <p:restoredTop sz="94575"/>
  </p:normalViewPr>
  <p:slideViewPr>
    <p:cSldViewPr snapToGrid="0">
      <p:cViewPr varScale="1">
        <p:scale>
          <a:sx n="53" d="100"/>
          <a:sy n="53" d="100"/>
        </p:scale>
        <p:origin x="3120" y="58"/>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23/07/2026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solidFill>
                  <a:schemeClr val="accent1"/>
                </a:solidFill>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accent1"/>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2"/>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solidFill>
                  <a:schemeClr val="accent1"/>
                </a:solidFill>
              </a:defRPr>
            </a:lvl1pPr>
          </a:lstStyle>
          <a:p>
            <a:r>
              <a:rPr lang="fr-FR"/>
              <a:t>Version 2.2 / Mois année </a:t>
            </a:r>
            <a:endParaRPr lang="en-US" dirty="0"/>
          </a:p>
        </p:txBody>
      </p:sp>
      <p:sp>
        <p:nvSpPr>
          <p:cNvPr id="5" name="Footer Placeholder 4"/>
          <p:cNvSpPr>
            <a:spLocks noGrp="1"/>
          </p:cNvSpPr>
          <p:nvPr>
            <p:ph type="ftr" sz="quarter" idx="11"/>
          </p:nvPr>
        </p:nvSpPr>
        <p:spPr>
          <a:xfrm>
            <a:off x="665603" y="9979818"/>
            <a:ext cx="2131036" cy="409702"/>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accent1"/>
            </a:solidFill>
          </a:ln>
        </p:spPr>
        <p:txBody>
          <a:bodyPr lIns="72000" tIns="0" rIns="0" bIns="0" anchor="ctr">
            <a:noAutofit/>
          </a:bodyPr>
          <a:lstStyle>
            <a:lvl1pPr>
              <a:buFontTx/>
              <a:buNone/>
              <a:defRPr sz="1600" b="0">
                <a:solidFill>
                  <a:schemeClr val="accent1"/>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accent1"/>
            </a:solidFill>
          </a:ln>
        </p:spPr>
        <p:txBody>
          <a:bodyPr tIns="72000" rIns="0" bIns="0">
            <a:noAutofit/>
          </a:bodyPr>
          <a:lstStyle>
            <a:lvl1pPr>
              <a:buFontTx/>
              <a:buNone/>
              <a:defRPr sz="700">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accent1"/>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3"/>
          </p:nvPr>
        </p:nvSpPr>
        <p:spPr>
          <a:xfrm>
            <a:off x="665603" y="9979818"/>
            <a:ext cx="2033147"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3493"/>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3774539" y="10037683"/>
            <a:ext cx="0" cy="287088"/>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2894529" y="9983386"/>
            <a:ext cx="2639616"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svg"/></Relationships>
</file>

<file path=ppt/slides/_rels/slide2.xml.rels><?xml version="1.0" encoding="UTF-8" standalone="yes"?>
<Relationships xmlns="http://schemas.openxmlformats.org/package/2006/relationships"><Relationship Id="rId7" Type="http://schemas.openxmlformats.org/officeDocument/2006/relationships/image" Target="../media/image5.sv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a:xfrm>
            <a:off x="360000" y="396000"/>
            <a:ext cx="5929058" cy="499917"/>
          </a:xfrm>
        </p:spPr>
        <p:txBody>
          <a:bodyPr/>
          <a:lstStyle/>
          <a:p>
            <a:r>
              <a:rPr lang="fr-FR" dirty="0" smtClean="0"/>
              <a:t>ENREGISTREMENT</a:t>
            </a:r>
            <a:endParaRPr lang="fr-FR" dirty="0"/>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b="1" dirty="0" smtClean="0"/>
              <a:t>E.06 </a:t>
            </a:r>
            <a:r>
              <a:rPr lang="fr-FR" dirty="0"/>
              <a:t>Fiche de progrès</a:t>
            </a:r>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a:t>
            </a:r>
            <a:r>
              <a:rPr lang="fr-FR" dirty="0" smtClean="0"/>
              <a:t>3.0</a:t>
            </a:r>
            <a:r>
              <a:rPr lang="fr-FR" dirty="0" smtClean="0">
                <a:solidFill>
                  <a:schemeClr val="tx1"/>
                </a:solidFill>
              </a:rPr>
              <a:t> </a:t>
            </a:r>
            <a:r>
              <a:rPr lang="fr-FR" dirty="0">
                <a:solidFill>
                  <a:schemeClr val="tx1"/>
                </a:solidFill>
              </a:rPr>
              <a:t>/</a:t>
            </a:r>
            <a:r>
              <a:rPr lang="fr-FR" dirty="0"/>
              <a:t> </a:t>
            </a:r>
            <a:r>
              <a:rPr lang="fr-FR" dirty="0" smtClean="0"/>
              <a:t>Juillet 2026</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953896" cy="409702"/>
          </a:xfrm>
        </p:spPr>
        <p:txBody>
          <a:bodyPr/>
          <a:lstStyle/>
          <a:p>
            <a:r>
              <a:rPr lang="en-US" dirty="0" smtClean="0"/>
              <a:t>Sous-themes : </a:t>
            </a:r>
          </a:p>
          <a:p>
            <a:r>
              <a:rPr lang="fr-FR" dirty="0"/>
              <a:t>4.6 </a:t>
            </a:r>
            <a:r>
              <a:rPr lang="fr-FR" b="0" dirty="0"/>
              <a:t>Gestion du système de </a:t>
            </a:r>
            <a:r>
              <a:rPr lang="fr-FR" b="0" dirty="0" smtClean="0"/>
              <a:t>qualité</a:t>
            </a:r>
          </a:p>
          <a:p>
            <a:r>
              <a:rPr lang="fr-FR" dirty="0"/>
              <a:t>2.1 </a:t>
            </a:r>
            <a:r>
              <a:rPr lang="fr-FR" b="0" dirty="0"/>
              <a:t>Dispensation en officine et à domicile de médicaments sur prescription</a:t>
            </a:r>
            <a:endParaRPr lang="en-US" dirty="0"/>
          </a:p>
        </p:txBody>
      </p:sp>
      <p:sp>
        <p:nvSpPr>
          <p:cNvPr id="47" name="Espace réservé du pied de page 29">
            <a:extLst>
              <a:ext uri="{FF2B5EF4-FFF2-40B4-BE49-F238E27FC236}">
                <a16:creationId xmlns:a16="http://schemas.microsoft.com/office/drawing/2014/main" id="{D3434E79-A65F-A99C-4B77-9B29037F4446}"/>
              </a:ext>
            </a:extLst>
          </p:cNvPr>
          <p:cNvSpPr txBox="1">
            <a:spLocks/>
          </p:cNvSpPr>
          <p:nvPr/>
        </p:nvSpPr>
        <p:spPr>
          <a:xfrm>
            <a:off x="3994150" y="9979818"/>
            <a:ext cx="3065168"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47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des </a:t>
            </a:r>
            <a:r>
              <a:rPr lang="en-US" dirty="0" err="1" smtClean="0">
                <a:latin typeface="Arial" panose="020B0604020202020204" pitchFamily="34" charset="0"/>
                <a:cs typeface="Arial" panose="020B0604020202020204" pitchFamily="34" charset="0"/>
              </a:rPr>
              <a:t>dysfonctionnements</a:t>
            </a:r>
            <a:r>
              <a:rPr lang="en-US" dirty="0" smtClean="0">
                <a:latin typeface="Arial" panose="020B0604020202020204" pitchFamily="34" charset="0"/>
                <a:cs typeface="Arial" panose="020B0604020202020204" pitchFamily="34" charset="0"/>
              </a:rPr>
              <a:t> et fiches de </a:t>
            </a:r>
            <a:r>
              <a:rPr lang="en-US" dirty="0" err="1" smtClean="0">
                <a:latin typeface="Arial" panose="020B0604020202020204" pitchFamily="34" charset="0"/>
                <a:cs typeface="Arial" panose="020B0604020202020204" pitchFamily="34" charset="0"/>
              </a:rPr>
              <a:t>progrès</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Principe 8 : Double </a:t>
            </a:r>
            <a:r>
              <a:rPr lang="en-US" dirty="0" err="1" smtClean="0">
                <a:latin typeface="Arial" panose="020B0604020202020204" pitchFamily="34" charset="0"/>
                <a:cs typeface="Arial" panose="020B0604020202020204" pitchFamily="34" charset="0"/>
              </a:rPr>
              <a:t>contrôle</a:t>
            </a:r>
            <a:endParaRPr lang="en-US" dirty="0">
              <a:latin typeface="Arial" panose="020B0604020202020204" pitchFamily="34" charset="0"/>
              <a:cs typeface="Arial" panose="020B0604020202020204" pitchFamily="34" charset="0"/>
            </a:endParaRPr>
          </a:p>
        </p:txBody>
      </p:sp>
      <p:pic>
        <p:nvPicPr>
          <p:cNvPr id="8" name="Graphique 7">
            <a:extLst>
              <a:ext uri="{FF2B5EF4-FFF2-40B4-BE49-F238E27FC236}">
                <a16:creationId xmlns:a16="http://schemas.microsoft.com/office/drawing/2014/main" id="{59072EF2-A873-E90C-813B-91FCD58D7A12}"/>
              </a:ext>
            </a:extLst>
          </p:cNvPr>
          <p:cNvPicPr>
            <a:picLocks noChangeAspect="1"/>
          </p:cNvPicPr>
          <p:nvPr/>
        </p:nvPicPr>
        <p:blipFill>
          <a:blip r:embed="rId2">
            <a:extLst>
              <a:ext uri="{96DAC541-7B7A-43D3-8B79-37D633B846F1}">
                <asvg:svgBlip xmlns:asvg="http://schemas.microsoft.com/office/drawing/2016/SVG/main" xmlns="" r:embed="rId5"/>
              </a:ext>
            </a:extLst>
          </a:blip>
          <a:srcRect/>
          <a:stretch/>
        </p:blipFill>
        <p:spPr>
          <a:xfrm>
            <a:off x="183216" y="9954875"/>
            <a:ext cx="354876" cy="490067"/>
          </a:xfrm>
          <a:prstGeom prst="rect">
            <a:avLst/>
          </a:prstGeom>
        </p:spPr>
      </p:pic>
      <p:sp>
        <p:nvSpPr>
          <p:cNvPr id="35" name="Rectangle à coins arrondis 20">
            <a:extLst>
              <a:ext uri="{FF2B5EF4-FFF2-40B4-BE49-F238E27FC236}">
                <a16:creationId xmlns:a16="http://schemas.microsoft.com/office/drawing/2014/main" id="{B89028DA-0989-4171-B8B9-E580470160A6}"/>
              </a:ext>
            </a:extLst>
          </p:cNvPr>
          <p:cNvSpPr/>
          <p:nvPr/>
        </p:nvSpPr>
        <p:spPr>
          <a:xfrm>
            <a:off x="360000" y="1720459"/>
            <a:ext cx="6829009" cy="1484302"/>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r-FR" sz="1200" b="1" dirty="0">
                <a:solidFill>
                  <a:schemeClr val="accent1"/>
                </a:solidFill>
                <a:latin typeface="Arial" panose="020B0604020202020204" pitchFamily="34" charset="0"/>
                <a:cs typeface="Arial" panose="020B0604020202020204" pitchFamily="34" charset="0"/>
              </a:rPr>
              <a:t>Date de la déclaration </a:t>
            </a:r>
            <a:r>
              <a:rPr lang="fr-FR" sz="1200" b="1" dirty="0">
                <a:solidFill>
                  <a:schemeClr val="tx1">
                    <a:lumMod val="75000"/>
                    <a:lumOff val="25000"/>
                  </a:schemeClr>
                </a:solidFill>
                <a:latin typeface="Arial" panose="020B0604020202020204" pitchFamily="34" charset="0"/>
                <a:cs typeface="Arial" panose="020B0604020202020204" pitchFamily="34" charset="0"/>
              </a:rPr>
              <a:t>:			</a:t>
            </a:r>
            <a:r>
              <a:rPr lang="fr-FR" sz="1200" b="1" dirty="0">
                <a:solidFill>
                  <a:schemeClr val="accent1"/>
                </a:solidFill>
                <a:latin typeface="Arial" panose="020B0604020202020204" pitchFamily="34" charset="0"/>
                <a:cs typeface="Arial" panose="020B0604020202020204" pitchFamily="34" charset="0"/>
              </a:rPr>
              <a:t>Auteur</a:t>
            </a:r>
            <a:r>
              <a:rPr lang="fr-FR" sz="1200" b="1" dirty="0">
                <a:solidFill>
                  <a:schemeClr val="tx1">
                    <a:lumMod val="75000"/>
                    <a:lumOff val="25000"/>
                  </a:schemeClr>
                </a:solidFill>
                <a:latin typeface="Arial" panose="020B0604020202020204" pitchFamily="34" charset="0"/>
                <a:cs typeface="Arial" panose="020B0604020202020204" pitchFamily="34" charset="0"/>
              </a:rPr>
              <a:t> :			</a:t>
            </a:r>
          </a:p>
          <a:p>
            <a:endParaRPr lang="fr-FR" sz="1200" b="1" dirty="0">
              <a:solidFill>
                <a:schemeClr val="tx1">
                  <a:lumMod val="75000"/>
                  <a:lumOff val="25000"/>
                </a:schemeClr>
              </a:solidFill>
              <a:latin typeface="Arial" panose="020B0604020202020204" pitchFamily="34" charset="0"/>
              <a:cs typeface="Arial" panose="020B0604020202020204" pitchFamily="34" charset="0"/>
            </a:endParaRPr>
          </a:p>
          <a:p>
            <a:r>
              <a:rPr lang="fr-FR" sz="1200" b="1" dirty="0">
                <a:solidFill>
                  <a:schemeClr val="accent1"/>
                </a:solidFill>
                <a:latin typeface="Arial" panose="020B0604020202020204" pitchFamily="34" charset="0"/>
                <a:cs typeface="Arial" panose="020B0604020202020204" pitchFamily="34" charset="0"/>
              </a:rPr>
              <a:t>Activité Concernée </a:t>
            </a:r>
            <a:r>
              <a:rPr lang="fr-FR" sz="1200" b="1" dirty="0">
                <a:solidFill>
                  <a:schemeClr val="tx1">
                    <a:lumMod val="75000"/>
                    <a:lumOff val="25000"/>
                  </a:schemeClr>
                </a:solidFill>
                <a:latin typeface="Arial" panose="020B0604020202020204" pitchFamily="34" charset="0"/>
                <a:cs typeface="Arial" panose="020B0604020202020204" pitchFamily="34" charset="0"/>
              </a:rPr>
              <a:t>:</a:t>
            </a:r>
          </a:p>
          <a:p>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Dispensation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Préparatoire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Matériel </a:t>
            </a:r>
            <a:r>
              <a:rPr lang="fr-FR" sz="1200" dirty="0" smtClean="0">
                <a:solidFill>
                  <a:schemeClr val="tx1">
                    <a:lumMod val="75000"/>
                    <a:lumOff val="25000"/>
                  </a:schemeClr>
                </a:solidFill>
                <a:latin typeface="Arial" panose="020B0604020202020204" pitchFamily="34" charset="0"/>
                <a:cs typeface="Arial" panose="020B0604020202020204" pitchFamily="34" charset="0"/>
              </a:rPr>
              <a:t>médical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Dépistage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Prévention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Entretiens pharmaceutiques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Administratif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Achats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Réception/stockage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Organisation </a:t>
            </a:r>
            <a:r>
              <a:rPr lang="fr-FR" sz="1200" dirty="0" smtClean="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smtClean="0">
                <a:solidFill>
                  <a:schemeClr val="tx1">
                    <a:lumMod val="75000"/>
                    <a:lumOff val="25000"/>
                  </a:schemeClr>
                </a:solidFill>
                <a:latin typeface="Arial" panose="020B0604020202020204" pitchFamily="34" charset="0"/>
                <a:cs typeface="Arial" panose="020B0604020202020204" pitchFamily="34" charset="0"/>
              </a:rPr>
              <a:t> Autre </a:t>
            </a:r>
          </a:p>
          <a:p>
            <a:endParaRPr lang="fr-FR" sz="1200" b="1" dirty="0">
              <a:solidFill>
                <a:schemeClr val="tx1">
                  <a:lumMod val="75000"/>
                  <a:lumOff val="25000"/>
                </a:schemeClr>
              </a:solidFill>
              <a:latin typeface="Arial" panose="020B0604020202020204" pitchFamily="34" charset="0"/>
              <a:cs typeface="Arial" panose="020B0604020202020204" pitchFamily="34" charset="0"/>
            </a:endParaRPr>
          </a:p>
          <a:p>
            <a:r>
              <a:rPr lang="fr-FR" sz="1200" b="1" dirty="0" smtClean="0">
                <a:solidFill>
                  <a:schemeClr val="accent1"/>
                </a:solidFill>
                <a:latin typeface="Arial" panose="020B0604020202020204" pitchFamily="34" charset="0"/>
                <a:cs typeface="Arial" panose="020B0604020202020204" pitchFamily="34" charset="0"/>
              </a:rPr>
              <a:t>Origine</a:t>
            </a:r>
            <a:r>
              <a:rPr lang="fr-FR" sz="1200" b="1" dirty="0">
                <a:solidFill>
                  <a:schemeClr val="tx1">
                    <a:lumMod val="75000"/>
                    <a:lumOff val="25000"/>
                  </a:schemeClr>
                </a:solidFill>
                <a:latin typeface="Arial" panose="020B0604020202020204" pitchFamily="34" charset="0"/>
                <a:cs typeface="Arial" panose="020B0604020202020204" pitchFamily="34" charset="0"/>
              </a:rPr>
              <a:t>:</a:t>
            </a:r>
          </a:p>
          <a:p>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Interne 	</a:t>
            </a:r>
            <a:r>
              <a:rPr lang="fr-FR" sz="1200" dirty="0" smtClean="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smtClean="0">
                <a:solidFill>
                  <a:schemeClr val="tx1">
                    <a:lumMod val="75000"/>
                    <a:lumOff val="25000"/>
                  </a:schemeClr>
                </a:solidFill>
                <a:latin typeface="Arial" panose="020B0604020202020204" pitchFamily="34" charset="0"/>
                <a:cs typeface="Arial" panose="020B0604020202020204" pitchFamily="34" charset="0"/>
              </a:rPr>
              <a:t> </a:t>
            </a:r>
            <a:r>
              <a:rPr lang="fr-FR" sz="1200" dirty="0">
                <a:solidFill>
                  <a:schemeClr val="tx1">
                    <a:lumMod val="75000"/>
                    <a:lumOff val="25000"/>
                  </a:schemeClr>
                </a:solidFill>
                <a:latin typeface="Arial" panose="020B0604020202020204" pitchFamily="34" charset="0"/>
                <a:cs typeface="Arial" panose="020B0604020202020204" pitchFamily="34" charset="0"/>
              </a:rPr>
              <a:t>Réclamation Fournisseur 	</a:t>
            </a:r>
            <a:r>
              <a:rPr lang="fr-FR" sz="1200" dirty="0" smtClean="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smtClean="0">
                <a:solidFill>
                  <a:schemeClr val="tx1">
                    <a:lumMod val="75000"/>
                    <a:lumOff val="25000"/>
                  </a:schemeClr>
                </a:solidFill>
                <a:latin typeface="Arial" panose="020B0604020202020204" pitchFamily="34" charset="0"/>
                <a:cs typeface="Arial" panose="020B0604020202020204" pitchFamily="34" charset="0"/>
              </a:rPr>
              <a:t> </a:t>
            </a:r>
            <a:r>
              <a:rPr lang="fr-FR" sz="1200" dirty="0">
                <a:solidFill>
                  <a:schemeClr val="tx1">
                    <a:lumMod val="75000"/>
                    <a:lumOff val="25000"/>
                  </a:schemeClr>
                </a:solidFill>
                <a:latin typeface="Arial" panose="020B0604020202020204" pitchFamily="34" charset="0"/>
                <a:cs typeface="Arial" panose="020B0604020202020204" pitchFamily="34" charset="0"/>
              </a:rPr>
              <a:t>Réclamation Client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a:t>
            </a:r>
            <a:r>
              <a:rPr lang="fr-FR" sz="1200" dirty="0">
                <a:solidFill>
                  <a:schemeClr val="tx1">
                    <a:lumMod val="75000"/>
                    <a:lumOff val="25000"/>
                  </a:schemeClr>
                </a:solidFill>
                <a:latin typeface="Arial" panose="020B0604020202020204" pitchFamily="34" charset="0"/>
                <a:cs typeface="Arial" panose="020B0604020202020204" pitchFamily="34" charset="0"/>
              </a:rPr>
              <a:t> Autre </a:t>
            </a:r>
          </a:p>
          <a:p>
            <a:endParaRPr lang="fr-FR" sz="1200" dirty="0">
              <a:solidFill>
                <a:schemeClr val="tx1">
                  <a:lumMod val="75000"/>
                  <a:lumOff val="25000"/>
                </a:schemeClr>
              </a:solidFill>
              <a:latin typeface="Arial" panose="020B0604020202020204" pitchFamily="34" charset="0"/>
              <a:cs typeface="Arial" panose="020B0604020202020204" pitchFamily="34" charset="0"/>
            </a:endParaRPr>
          </a:p>
          <a:p>
            <a:endParaRPr lang="fr-FR" sz="12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6" name="Rectangle 35">
            <a:extLst>
              <a:ext uri="{FF2B5EF4-FFF2-40B4-BE49-F238E27FC236}">
                <a16:creationId xmlns:a16="http://schemas.microsoft.com/office/drawing/2014/main" id="{6F94B718-813F-4B35-B78D-833E144F0481}"/>
              </a:ext>
            </a:extLst>
          </p:cNvPr>
          <p:cNvSpPr/>
          <p:nvPr/>
        </p:nvSpPr>
        <p:spPr>
          <a:xfrm>
            <a:off x="365513" y="8005648"/>
            <a:ext cx="6858000" cy="182086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82" tIns="34891" rIns="69782" bIns="34891" numCol="1" spcCol="0" rtlCol="0" fromWordArt="0" anchor="t" anchorCtr="0" forceAA="0" compatLnSpc="1">
            <a:prstTxWarp prst="textNoShape">
              <a:avLst/>
            </a:prstTxWarp>
            <a:noAutofit/>
          </a:bodyPr>
          <a:lstStyle/>
          <a:p>
            <a:pPr algn="ctr"/>
            <a:r>
              <a:rPr lang="fr-FR" sz="2400" dirty="0">
                <a:solidFill>
                  <a:schemeClr val="accent1">
                    <a:lumMod val="75000"/>
                  </a:schemeClr>
                </a:solidFill>
                <a:latin typeface="Helvetica Neue" panose="020B0604020202020204" pitchFamily="34" charset="0"/>
                <a:ea typeface="Helvetica Neue" panose="020B0604020202020204" pitchFamily="34" charset="0"/>
              </a:rPr>
              <a:t>Evaluation &amp; Suivi</a:t>
            </a:r>
          </a:p>
          <a:p>
            <a:pPr algn="ctr"/>
            <a:endParaRPr lang="fr-FR" sz="2000" dirty="0">
              <a:solidFill>
                <a:schemeClr val="accent1">
                  <a:lumMod val="75000"/>
                </a:schemeClr>
              </a:solidFill>
              <a:latin typeface="Helvetica Light" panose="020B0403020202020204" pitchFamily="34" charset="0"/>
            </a:endParaRPr>
          </a:p>
        </p:txBody>
      </p:sp>
      <p:sp>
        <p:nvSpPr>
          <p:cNvPr id="37" name="Rectangle à coins arrondis 14">
            <a:extLst>
              <a:ext uri="{FF2B5EF4-FFF2-40B4-BE49-F238E27FC236}">
                <a16:creationId xmlns:a16="http://schemas.microsoft.com/office/drawing/2014/main" id="{37F60D60-78DA-4823-8ADA-FCCE674D430B}"/>
              </a:ext>
            </a:extLst>
          </p:cNvPr>
          <p:cNvSpPr/>
          <p:nvPr/>
        </p:nvSpPr>
        <p:spPr>
          <a:xfrm>
            <a:off x="582377" y="8464331"/>
            <a:ext cx="6438381" cy="1202192"/>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r-FR" sz="1100" dirty="0">
                <a:solidFill>
                  <a:srgbClr val="99CC00"/>
                </a:solidFill>
                <a:latin typeface="Helvetica Light" panose="020B0403020202020204" pitchFamily="34" charset="0"/>
              </a:rPr>
              <a:t>:</a:t>
            </a:r>
          </a:p>
          <a:p>
            <a:pPr marL="171450" indent="-171450">
              <a:buFont typeface="Wingdings" panose="05000000000000000000" pitchFamily="2" charset="2"/>
              <a:buChar char="m"/>
            </a:pPr>
            <a:endParaRPr lang="fr-FR" sz="900" dirty="0">
              <a:solidFill>
                <a:srgbClr val="99CC00"/>
              </a:solidFill>
              <a:latin typeface="Helvetica Light" panose="020B0403020202020204" pitchFamily="34" charset="0"/>
            </a:endParaRPr>
          </a:p>
        </p:txBody>
      </p:sp>
      <p:sp>
        <p:nvSpPr>
          <p:cNvPr id="38" name="Ellipse 37">
            <a:extLst>
              <a:ext uri="{FF2B5EF4-FFF2-40B4-BE49-F238E27FC236}">
                <a16:creationId xmlns:a16="http://schemas.microsoft.com/office/drawing/2014/main" id="{E476681E-2218-42C4-9C66-8D3638397E71}"/>
              </a:ext>
            </a:extLst>
          </p:cNvPr>
          <p:cNvSpPr/>
          <p:nvPr/>
        </p:nvSpPr>
        <p:spPr>
          <a:xfrm>
            <a:off x="6508937" y="9118286"/>
            <a:ext cx="655183" cy="655183"/>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1">
                    <a:lumMod val="75000"/>
                  </a:schemeClr>
                </a:solidFill>
                <a:latin typeface="Helvetica Light" panose="020B0403020202020204" pitchFamily="34" charset="0"/>
              </a:rPr>
              <a:t>3</a:t>
            </a:r>
          </a:p>
        </p:txBody>
      </p:sp>
      <p:sp>
        <p:nvSpPr>
          <p:cNvPr id="39" name="Rectangle 38">
            <a:extLst>
              <a:ext uri="{FF2B5EF4-FFF2-40B4-BE49-F238E27FC236}">
                <a16:creationId xmlns:a16="http://schemas.microsoft.com/office/drawing/2014/main" id="{A59FC970-2B08-449C-AF35-4D1795D3837F}"/>
              </a:ext>
            </a:extLst>
          </p:cNvPr>
          <p:cNvSpPr/>
          <p:nvPr/>
        </p:nvSpPr>
        <p:spPr>
          <a:xfrm>
            <a:off x="365513" y="5657121"/>
            <a:ext cx="6858000" cy="220434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82" tIns="34891" rIns="69782" bIns="34891" numCol="1" spcCol="0" rtlCol="0" fromWordArt="0" anchor="t" anchorCtr="0" forceAA="0" compatLnSpc="1">
            <a:prstTxWarp prst="textNoShape">
              <a:avLst/>
            </a:prstTxWarp>
            <a:noAutofit/>
          </a:bodyPr>
          <a:lstStyle/>
          <a:p>
            <a:pPr algn="ctr"/>
            <a:r>
              <a:rPr lang="fr-FR" sz="2000" dirty="0">
                <a:solidFill>
                  <a:schemeClr val="accent1">
                    <a:lumMod val="75000"/>
                  </a:schemeClr>
                </a:solidFill>
                <a:latin typeface="Helvetica Neue" panose="020B0604020202020204" pitchFamily="34" charset="0"/>
                <a:ea typeface="Helvetica Neue" panose="020B0604020202020204" pitchFamily="34" charset="0"/>
              </a:rPr>
              <a:t>Analyse des causes et </a:t>
            </a:r>
            <a:r>
              <a:rPr lang="fr-FR" sz="2000" dirty="0" smtClean="0">
                <a:solidFill>
                  <a:schemeClr val="accent1">
                    <a:lumMod val="75000"/>
                  </a:schemeClr>
                </a:solidFill>
                <a:latin typeface="Helvetica Neue" panose="020B0604020202020204" pitchFamily="34" charset="0"/>
                <a:ea typeface="Helvetica Neue" panose="020B0604020202020204" pitchFamily="34" charset="0"/>
              </a:rPr>
              <a:t>action d’amélioration </a:t>
            </a:r>
            <a:r>
              <a:rPr lang="fr-FR" sz="2000" dirty="0">
                <a:solidFill>
                  <a:schemeClr val="accent1">
                    <a:lumMod val="75000"/>
                  </a:schemeClr>
                </a:solidFill>
                <a:latin typeface="Helvetica Neue" panose="020B0604020202020204" pitchFamily="34" charset="0"/>
                <a:ea typeface="Helvetica Neue" panose="020B0604020202020204" pitchFamily="34" charset="0"/>
              </a:rPr>
              <a:t>envisagée</a:t>
            </a:r>
          </a:p>
          <a:p>
            <a:pPr algn="ctr"/>
            <a:endParaRPr lang="fr-FR" sz="2000" dirty="0">
              <a:solidFill>
                <a:schemeClr val="accent1">
                  <a:lumMod val="75000"/>
                </a:schemeClr>
              </a:solidFill>
              <a:latin typeface="Helvetica Neue" panose="020B0604020202020204" pitchFamily="34" charset="0"/>
              <a:ea typeface="Helvetica Neue" panose="020B0604020202020204" pitchFamily="34" charset="0"/>
            </a:endParaRPr>
          </a:p>
        </p:txBody>
      </p:sp>
      <p:sp>
        <p:nvSpPr>
          <p:cNvPr id="40" name="Rectangle à coins arrondis 12">
            <a:extLst>
              <a:ext uri="{FF2B5EF4-FFF2-40B4-BE49-F238E27FC236}">
                <a16:creationId xmlns:a16="http://schemas.microsoft.com/office/drawing/2014/main" id="{40D084E9-F635-4FC0-8515-514D873E089A}"/>
              </a:ext>
            </a:extLst>
          </p:cNvPr>
          <p:cNvSpPr/>
          <p:nvPr/>
        </p:nvSpPr>
        <p:spPr>
          <a:xfrm>
            <a:off x="582376" y="6043061"/>
            <a:ext cx="6438381" cy="1663432"/>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r-FR" sz="1200" dirty="0" smtClean="0">
                <a:solidFill>
                  <a:schemeClr val="tx1">
                    <a:lumMod val="65000"/>
                    <a:lumOff val="35000"/>
                  </a:schemeClr>
                </a:solidFill>
                <a:latin typeface="Arial" panose="020B0604020202020204" pitchFamily="34" charset="0"/>
                <a:cs typeface="Arial" panose="020B0604020202020204" pitchFamily="34" charset="0"/>
              </a:rPr>
              <a:t>Analyse des causes : </a:t>
            </a:r>
          </a:p>
          <a:p>
            <a:endParaRPr lang="fr-FR" sz="1200" dirty="0" smtClean="0">
              <a:solidFill>
                <a:schemeClr val="tx1">
                  <a:lumMod val="65000"/>
                  <a:lumOff val="35000"/>
                </a:schemeClr>
              </a:solidFill>
              <a:latin typeface="Arial" panose="020B0604020202020204" pitchFamily="34" charset="0"/>
              <a:cs typeface="Arial" panose="020B0604020202020204" pitchFamily="34" charset="0"/>
            </a:endParaRPr>
          </a:p>
          <a:p>
            <a:r>
              <a:rPr lang="fr-FR" sz="1200" dirty="0" smtClean="0">
                <a:solidFill>
                  <a:schemeClr val="tx1">
                    <a:lumMod val="65000"/>
                    <a:lumOff val="35000"/>
                  </a:schemeClr>
                </a:solidFill>
                <a:latin typeface="Arial" panose="020B0604020202020204" pitchFamily="34" charset="0"/>
                <a:cs typeface="Arial" panose="020B0604020202020204" pitchFamily="34" charset="0"/>
              </a:rPr>
              <a:t>Action </a:t>
            </a:r>
            <a:r>
              <a:rPr lang="fr-FR" sz="1200" dirty="0">
                <a:solidFill>
                  <a:schemeClr val="tx1">
                    <a:lumMod val="65000"/>
                    <a:lumOff val="35000"/>
                  </a:schemeClr>
                </a:solidFill>
                <a:latin typeface="Arial" panose="020B0604020202020204" pitchFamily="34" charset="0"/>
                <a:cs typeface="Arial" panose="020B0604020202020204" pitchFamily="34" charset="0"/>
              </a:rPr>
              <a:t>d’Amélioration </a:t>
            </a:r>
            <a:r>
              <a:rPr lang="fr-FR" sz="1200" dirty="0" smtClean="0">
                <a:solidFill>
                  <a:schemeClr val="tx1">
                    <a:lumMod val="65000"/>
                    <a:lumOff val="35000"/>
                  </a:schemeClr>
                </a:solidFill>
                <a:latin typeface="Arial" panose="020B0604020202020204" pitchFamily="34" charset="0"/>
                <a:cs typeface="Arial" panose="020B0604020202020204" pitchFamily="34" charset="0"/>
              </a:rPr>
              <a:t>:</a:t>
            </a:r>
            <a:endParaRPr lang="fr-FR" sz="1200" dirty="0">
              <a:solidFill>
                <a:schemeClr val="tx1">
                  <a:lumMod val="65000"/>
                  <a:lumOff val="35000"/>
                </a:schemeClr>
              </a:solidFill>
              <a:latin typeface="Arial" panose="020B0604020202020204" pitchFamily="34" charset="0"/>
              <a:cs typeface="Arial" panose="020B0604020202020204" pitchFamily="34" charset="0"/>
            </a:endParaRPr>
          </a:p>
          <a:p>
            <a:endParaRPr lang="fr-FR" sz="1200" dirty="0">
              <a:solidFill>
                <a:schemeClr val="tx1">
                  <a:lumMod val="65000"/>
                  <a:lumOff val="35000"/>
                </a:schemeClr>
              </a:solidFill>
              <a:latin typeface="Arial" panose="020B0604020202020204" pitchFamily="34" charset="0"/>
              <a:cs typeface="Arial" panose="020B0604020202020204" pitchFamily="34" charset="0"/>
            </a:endParaRPr>
          </a:p>
          <a:p>
            <a:endParaRPr lang="fr-FR" sz="1200" dirty="0">
              <a:solidFill>
                <a:schemeClr val="tx1">
                  <a:lumMod val="65000"/>
                  <a:lumOff val="35000"/>
                </a:schemeClr>
              </a:solidFill>
              <a:latin typeface="Arial" panose="020B0604020202020204" pitchFamily="34" charset="0"/>
              <a:cs typeface="Arial" panose="020B0604020202020204" pitchFamily="34" charset="0"/>
            </a:endParaRPr>
          </a:p>
          <a:p>
            <a:r>
              <a:rPr lang="fr-FR" sz="1200" dirty="0">
                <a:solidFill>
                  <a:schemeClr val="tx1">
                    <a:lumMod val="65000"/>
                    <a:lumOff val="35000"/>
                  </a:schemeClr>
                </a:solidFill>
                <a:latin typeface="Arial" panose="020B0604020202020204" pitchFamily="34" charset="0"/>
                <a:cs typeface="Arial" panose="020B0604020202020204" pitchFamily="34" charset="0"/>
              </a:rPr>
              <a:t>Date de mise en place :</a:t>
            </a:r>
          </a:p>
          <a:p>
            <a:endParaRPr lang="fr-FR" sz="1200" dirty="0">
              <a:solidFill>
                <a:schemeClr val="tx1">
                  <a:lumMod val="65000"/>
                  <a:lumOff val="35000"/>
                </a:schemeClr>
              </a:solidFill>
              <a:latin typeface="Arial" panose="020B0604020202020204" pitchFamily="34" charset="0"/>
              <a:cs typeface="Arial" panose="020B0604020202020204" pitchFamily="34" charset="0"/>
            </a:endParaRPr>
          </a:p>
          <a:p>
            <a:r>
              <a:rPr lang="fr-FR" sz="1200" dirty="0" smtClean="0">
                <a:solidFill>
                  <a:schemeClr val="tx1">
                    <a:lumMod val="65000"/>
                    <a:lumOff val="35000"/>
                  </a:schemeClr>
                </a:solidFill>
                <a:latin typeface="Arial" panose="020B0604020202020204" pitchFamily="34" charset="0"/>
                <a:cs typeface="Arial" panose="020B0604020202020204" pitchFamily="34" charset="0"/>
              </a:rPr>
              <a:t>Communication à l’équipe</a:t>
            </a:r>
            <a:r>
              <a:rPr lang="fr-FR" sz="1200" dirty="0">
                <a:solidFill>
                  <a:schemeClr val="tx1">
                    <a:lumMod val="65000"/>
                    <a:lumOff val="35000"/>
                  </a:schemeClr>
                </a:solidFill>
                <a:latin typeface="Arial" panose="020B0604020202020204" pitchFamily="34" charset="0"/>
                <a:cs typeface="Arial" panose="020B0604020202020204" pitchFamily="34" charset="0"/>
              </a:rPr>
              <a:t>: </a:t>
            </a:r>
            <a:r>
              <a:rPr lang="fr-FR" sz="1200" dirty="0">
                <a:solidFill>
                  <a:schemeClr val="tx1">
                    <a:lumMod val="65000"/>
                    <a:lumOff val="35000"/>
                  </a:schemeClr>
                </a:solidFill>
                <a:latin typeface="Arial" panose="020B0604020202020204" pitchFamily="34" charset="0"/>
                <a:cs typeface="Arial" panose="020B0604020202020204" pitchFamily="34" charset="0"/>
                <a:sym typeface="Wingdings" panose="05000000000000000000" pitchFamily="2" charset="2"/>
              </a:rPr>
              <a:t> </a:t>
            </a:r>
            <a:r>
              <a:rPr lang="fr-FR" sz="1200" dirty="0">
                <a:solidFill>
                  <a:schemeClr val="tx1">
                    <a:lumMod val="65000"/>
                    <a:lumOff val="35000"/>
                  </a:schemeClr>
                </a:solidFill>
                <a:latin typeface="Arial" panose="020B0604020202020204" pitchFamily="34" charset="0"/>
                <a:cs typeface="Arial" panose="020B0604020202020204" pitchFamily="34" charset="0"/>
              </a:rPr>
              <a:t>Oui   </a:t>
            </a:r>
            <a:r>
              <a:rPr lang="fr-FR" sz="1200" dirty="0">
                <a:solidFill>
                  <a:schemeClr val="tx1">
                    <a:lumMod val="65000"/>
                    <a:lumOff val="35000"/>
                  </a:schemeClr>
                </a:solidFill>
                <a:latin typeface="Arial" panose="020B0604020202020204" pitchFamily="34" charset="0"/>
                <a:cs typeface="Arial" panose="020B0604020202020204" pitchFamily="34" charset="0"/>
                <a:sym typeface="Wingdings" panose="05000000000000000000" pitchFamily="2" charset="2"/>
              </a:rPr>
              <a:t> </a:t>
            </a:r>
            <a:r>
              <a:rPr lang="fr-FR" sz="1200" dirty="0">
                <a:solidFill>
                  <a:schemeClr val="tx1">
                    <a:lumMod val="65000"/>
                    <a:lumOff val="35000"/>
                  </a:schemeClr>
                </a:solidFill>
                <a:latin typeface="Arial" panose="020B0604020202020204" pitchFamily="34" charset="0"/>
                <a:cs typeface="Arial" panose="020B0604020202020204" pitchFamily="34" charset="0"/>
              </a:rPr>
              <a:t>Non	</a:t>
            </a:r>
            <a:r>
              <a:rPr lang="fr-FR" sz="1200" dirty="0" smtClean="0">
                <a:solidFill>
                  <a:schemeClr val="tx1">
                    <a:lumMod val="65000"/>
                    <a:lumOff val="35000"/>
                  </a:schemeClr>
                </a:solidFill>
                <a:latin typeface="Arial" panose="020B0604020202020204" pitchFamily="34" charset="0"/>
                <a:cs typeface="Arial" panose="020B0604020202020204" pitchFamily="34" charset="0"/>
              </a:rPr>
              <a:t>   Moyen :          Date </a:t>
            </a:r>
            <a:r>
              <a:rPr lang="fr-FR" sz="1200" dirty="0">
                <a:solidFill>
                  <a:schemeClr val="tx1">
                    <a:lumMod val="65000"/>
                    <a:lumOff val="35000"/>
                  </a:schemeClr>
                </a:solidFill>
                <a:latin typeface="Arial" panose="020B0604020202020204" pitchFamily="34" charset="0"/>
                <a:cs typeface="Arial" panose="020B0604020202020204" pitchFamily="34" charset="0"/>
              </a:rPr>
              <a:t>: </a:t>
            </a:r>
          </a:p>
          <a:p>
            <a:endParaRPr lang="fr-FR" sz="1200" dirty="0">
              <a:solidFill>
                <a:schemeClr val="tx1"/>
              </a:solidFill>
              <a:latin typeface="Arial" panose="020B0604020202020204" pitchFamily="34" charset="0"/>
              <a:cs typeface="Arial" panose="020B0604020202020204" pitchFamily="34" charset="0"/>
            </a:endParaRPr>
          </a:p>
          <a:p>
            <a:endParaRPr lang="fr-FR" sz="11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1" name="Ellipse 40">
            <a:extLst>
              <a:ext uri="{FF2B5EF4-FFF2-40B4-BE49-F238E27FC236}">
                <a16:creationId xmlns:a16="http://schemas.microsoft.com/office/drawing/2014/main" id="{4C28CBD1-7970-4C29-A8A0-37D322C0E037}"/>
              </a:ext>
            </a:extLst>
          </p:cNvPr>
          <p:cNvSpPr/>
          <p:nvPr/>
        </p:nvSpPr>
        <p:spPr>
          <a:xfrm>
            <a:off x="6559077" y="7171788"/>
            <a:ext cx="655183" cy="655183"/>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1">
                    <a:lumMod val="75000"/>
                  </a:schemeClr>
                </a:solidFill>
                <a:latin typeface="Helvetica Light" panose="020B0403020202020204" pitchFamily="34" charset="0"/>
              </a:rPr>
              <a:t>2</a:t>
            </a:r>
          </a:p>
        </p:txBody>
      </p:sp>
      <p:sp>
        <p:nvSpPr>
          <p:cNvPr id="42" name="Rectangle 41">
            <a:extLst>
              <a:ext uri="{FF2B5EF4-FFF2-40B4-BE49-F238E27FC236}">
                <a16:creationId xmlns:a16="http://schemas.microsoft.com/office/drawing/2014/main" id="{D419AB59-8B93-440D-A5F4-54F8A3D031E1}"/>
              </a:ext>
            </a:extLst>
          </p:cNvPr>
          <p:cNvSpPr/>
          <p:nvPr/>
        </p:nvSpPr>
        <p:spPr>
          <a:xfrm>
            <a:off x="365513" y="3388992"/>
            <a:ext cx="6858000" cy="211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82" tIns="34891" rIns="69782" bIns="34891" numCol="1" spcCol="0" rtlCol="0" fromWordArt="0" anchor="t" anchorCtr="0" forceAA="0" compatLnSpc="1">
            <a:prstTxWarp prst="textNoShape">
              <a:avLst/>
            </a:prstTxWarp>
            <a:noAutofit/>
          </a:bodyPr>
          <a:lstStyle/>
          <a:p>
            <a:pPr algn="ctr"/>
            <a:r>
              <a:rPr lang="fr-FR" sz="2800" dirty="0">
                <a:solidFill>
                  <a:schemeClr val="accent1">
                    <a:lumMod val="75000"/>
                  </a:schemeClr>
                </a:solidFill>
                <a:latin typeface="Helvetica Neue" panose="020B0604020202020204" pitchFamily="34" charset="0"/>
                <a:ea typeface="Helvetica Neue" panose="020B0604020202020204" pitchFamily="34" charset="0"/>
              </a:rPr>
              <a:t>Incident Potentiel ou Avéré</a:t>
            </a:r>
          </a:p>
        </p:txBody>
      </p:sp>
      <p:sp>
        <p:nvSpPr>
          <p:cNvPr id="43" name="Rectangle à coins arrondis 11">
            <a:extLst>
              <a:ext uri="{FF2B5EF4-FFF2-40B4-BE49-F238E27FC236}">
                <a16:creationId xmlns:a16="http://schemas.microsoft.com/office/drawing/2014/main" id="{5E5A6074-560A-4E1B-AA3A-474AC2158780}"/>
              </a:ext>
            </a:extLst>
          </p:cNvPr>
          <p:cNvSpPr/>
          <p:nvPr/>
        </p:nvSpPr>
        <p:spPr>
          <a:xfrm>
            <a:off x="572247" y="3869099"/>
            <a:ext cx="6448509" cy="1407049"/>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r-FR" sz="1200" dirty="0">
                <a:solidFill>
                  <a:schemeClr val="tx1">
                    <a:lumMod val="75000"/>
                    <a:lumOff val="25000"/>
                  </a:schemeClr>
                </a:solidFill>
                <a:latin typeface="Arial" panose="020B0604020202020204" pitchFamily="34" charset="0"/>
                <a:cs typeface="Arial" panose="020B0604020202020204" pitchFamily="34" charset="0"/>
              </a:rPr>
              <a:t>Description du dysfonctionnement :</a:t>
            </a:r>
          </a:p>
          <a:p>
            <a:endParaRPr lang="fr-FR" sz="1100" dirty="0">
              <a:solidFill>
                <a:schemeClr val="tx1">
                  <a:lumMod val="75000"/>
                  <a:lumOff val="25000"/>
                </a:schemeClr>
              </a:solidFill>
              <a:latin typeface="Arial" panose="020B0604020202020204" pitchFamily="34" charset="0"/>
              <a:cs typeface="Arial" panose="020B0604020202020204" pitchFamily="34" charset="0"/>
            </a:endParaRPr>
          </a:p>
          <a:p>
            <a:endParaRPr lang="fr-FR" sz="1100" dirty="0">
              <a:solidFill>
                <a:schemeClr val="tx1">
                  <a:lumMod val="75000"/>
                  <a:lumOff val="25000"/>
                </a:schemeClr>
              </a:solidFill>
              <a:latin typeface="Arial" panose="020B0604020202020204" pitchFamily="34" charset="0"/>
              <a:cs typeface="Arial" panose="020B0604020202020204" pitchFamily="34" charset="0"/>
            </a:endParaRPr>
          </a:p>
          <a:p>
            <a:endParaRPr lang="fr-FR" sz="1100" dirty="0">
              <a:solidFill>
                <a:schemeClr val="tx1">
                  <a:lumMod val="75000"/>
                  <a:lumOff val="25000"/>
                </a:schemeClr>
              </a:solidFill>
              <a:latin typeface="Arial" panose="020B0604020202020204" pitchFamily="34" charset="0"/>
              <a:cs typeface="Arial" panose="020B0604020202020204" pitchFamily="34" charset="0"/>
            </a:endParaRPr>
          </a:p>
          <a:p>
            <a:endParaRPr lang="fr-FR" sz="1100" dirty="0">
              <a:solidFill>
                <a:schemeClr val="tx1">
                  <a:lumMod val="75000"/>
                  <a:lumOff val="25000"/>
                </a:schemeClr>
              </a:solidFill>
              <a:latin typeface="Arial" panose="020B0604020202020204" pitchFamily="34" charset="0"/>
              <a:cs typeface="Arial" panose="020B0604020202020204" pitchFamily="34" charset="0"/>
            </a:endParaRPr>
          </a:p>
          <a:p>
            <a:pPr lvl="0"/>
            <a:r>
              <a:rPr lang="fr-FR" sz="1200" dirty="0">
                <a:solidFill>
                  <a:schemeClr val="tx1">
                    <a:lumMod val="75000"/>
                    <a:lumOff val="25000"/>
                  </a:schemeClr>
                </a:solidFill>
                <a:latin typeface="Arial" panose="020B0604020202020204" pitchFamily="34" charset="0"/>
                <a:cs typeface="Arial" panose="020B0604020202020204" pitchFamily="34" charset="0"/>
              </a:rPr>
              <a:t>Gravité perçue :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 </a:t>
            </a:r>
            <a:r>
              <a:rPr lang="fr-FR" sz="1200" dirty="0">
                <a:solidFill>
                  <a:schemeClr val="tx1">
                    <a:lumMod val="75000"/>
                    <a:lumOff val="25000"/>
                  </a:schemeClr>
                </a:solidFill>
                <a:latin typeface="Arial" panose="020B0604020202020204" pitchFamily="34" charset="0"/>
                <a:cs typeface="Arial" panose="020B0604020202020204" pitchFamily="34" charset="0"/>
              </a:rPr>
              <a:t>Faible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 </a:t>
            </a:r>
            <a:r>
              <a:rPr lang="fr-FR" sz="1200" dirty="0">
                <a:solidFill>
                  <a:schemeClr val="tx1">
                    <a:lumMod val="75000"/>
                    <a:lumOff val="25000"/>
                  </a:schemeClr>
                </a:solidFill>
                <a:latin typeface="Arial" panose="020B0604020202020204" pitchFamily="34" charset="0"/>
                <a:cs typeface="Arial" panose="020B0604020202020204" pitchFamily="34" charset="0"/>
              </a:rPr>
              <a:t>Modérée   </a:t>
            </a:r>
            <a:r>
              <a:rPr lang="fr-FR" sz="1200" dirty="0">
                <a:solidFill>
                  <a:schemeClr val="tx1">
                    <a:lumMod val="75000"/>
                    <a:lumOff val="25000"/>
                  </a:schemeClr>
                </a:solidFill>
                <a:latin typeface="Arial" panose="020B0604020202020204" pitchFamily="34" charset="0"/>
                <a:cs typeface="Arial" panose="020B0604020202020204" pitchFamily="34" charset="0"/>
                <a:sym typeface="Wingdings" panose="05000000000000000000" pitchFamily="2" charset="2"/>
              </a:rPr>
              <a:t> </a:t>
            </a:r>
            <a:r>
              <a:rPr lang="fr-FR" sz="1200" dirty="0">
                <a:solidFill>
                  <a:schemeClr val="tx1">
                    <a:lumMod val="75000"/>
                    <a:lumOff val="25000"/>
                  </a:schemeClr>
                </a:solidFill>
                <a:latin typeface="Arial" panose="020B0604020202020204" pitchFamily="34" charset="0"/>
                <a:cs typeface="Arial" panose="020B0604020202020204" pitchFamily="34" charset="0"/>
              </a:rPr>
              <a:t>Elevée</a:t>
            </a:r>
          </a:p>
        </p:txBody>
      </p:sp>
      <p:sp>
        <p:nvSpPr>
          <p:cNvPr id="44" name="Ellipse 43">
            <a:extLst>
              <a:ext uri="{FF2B5EF4-FFF2-40B4-BE49-F238E27FC236}">
                <a16:creationId xmlns:a16="http://schemas.microsoft.com/office/drawing/2014/main" id="{D473449E-A963-4461-B448-0B1C9AEB2017}"/>
              </a:ext>
            </a:extLst>
          </p:cNvPr>
          <p:cNvSpPr/>
          <p:nvPr/>
        </p:nvSpPr>
        <p:spPr>
          <a:xfrm>
            <a:off x="6533826" y="4813139"/>
            <a:ext cx="655183" cy="655182"/>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accent1">
                    <a:lumMod val="75000"/>
                  </a:schemeClr>
                </a:solidFill>
                <a:latin typeface="Helvetica Light" panose="020B0403020202020204" pitchFamily="34" charset="0"/>
              </a:rPr>
              <a:t>1</a:t>
            </a:r>
          </a:p>
        </p:txBody>
      </p:sp>
      <p:graphicFrame>
        <p:nvGraphicFramePr>
          <p:cNvPr id="45" name="Tableau 23">
            <a:extLst>
              <a:ext uri="{FF2B5EF4-FFF2-40B4-BE49-F238E27FC236}">
                <a16:creationId xmlns:a16="http://schemas.microsoft.com/office/drawing/2014/main" id="{E5597A4C-2797-4CC4-B76B-0571EA370D55}"/>
              </a:ext>
            </a:extLst>
          </p:cNvPr>
          <p:cNvGraphicFramePr>
            <a:graphicFrameLocks noGrp="1"/>
          </p:cNvGraphicFramePr>
          <p:nvPr>
            <p:extLst>
              <p:ext uri="{D42A27DB-BD31-4B8C-83A1-F6EECF244321}">
                <p14:modId xmlns:p14="http://schemas.microsoft.com/office/powerpoint/2010/main" val="1935831182"/>
              </p:ext>
            </p:extLst>
          </p:nvPr>
        </p:nvGraphicFramePr>
        <p:xfrm>
          <a:off x="1144519" y="8768288"/>
          <a:ext cx="5370798" cy="724234"/>
        </p:xfrm>
        <a:graphic>
          <a:graphicData uri="http://schemas.openxmlformats.org/drawingml/2006/table">
            <a:tbl>
              <a:tblPr firstRow="1" bandRow="1">
                <a:tableStyleId>{2D5ABB26-0587-4C30-8999-92F81FD0307C}</a:tableStyleId>
              </a:tblPr>
              <a:tblGrid>
                <a:gridCol w="1790266">
                  <a:extLst>
                    <a:ext uri="{9D8B030D-6E8A-4147-A177-3AD203B41FA5}">
                      <a16:colId xmlns:a16="http://schemas.microsoft.com/office/drawing/2014/main" val="3053650610"/>
                    </a:ext>
                  </a:extLst>
                </a:gridCol>
                <a:gridCol w="1790266">
                  <a:extLst>
                    <a:ext uri="{9D8B030D-6E8A-4147-A177-3AD203B41FA5}">
                      <a16:colId xmlns:a16="http://schemas.microsoft.com/office/drawing/2014/main" val="18518010"/>
                    </a:ext>
                  </a:extLst>
                </a:gridCol>
                <a:gridCol w="1790266">
                  <a:extLst>
                    <a:ext uri="{9D8B030D-6E8A-4147-A177-3AD203B41FA5}">
                      <a16:colId xmlns:a16="http://schemas.microsoft.com/office/drawing/2014/main" val="3701914098"/>
                    </a:ext>
                  </a:extLst>
                </a:gridCol>
              </a:tblGrid>
              <a:tr h="281659">
                <a:tc>
                  <a:txBody>
                    <a:bodyPr/>
                    <a:lstStyle/>
                    <a:p>
                      <a:pPr algn="ctr"/>
                      <a:r>
                        <a:rPr lang="fr-FR" sz="1800" dirty="0">
                          <a:solidFill>
                            <a:schemeClr val="tx1">
                              <a:lumMod val="75000"/>
                              <a:lumOff val="25000"/>
                            </a:schemeClr>
                          </a:solidFill>
                          <a:latin typeface="Helvetica Light" panose="020B0403020202020204" pitchFamily="34" charset="0"/>
                          <a:sym typeface="Wingdings" panose="05000000000000000000" pitchFamily="2" charset="2"/>
                        </a:rPr>
                        <a:t></a:t>
                      </a:r>
                      <a:endParaRPr lang="fr-FR" sz="1800" dirty="0">
                        <a:solidFill>
                          <a:schemeClr val="tx1">
                            <a:lumMod val="75000"/>
                            <a:lumOff val="25000"/>
                          </a:schemeClr>
                        </a:solidFill>
                        <a:latin typeface="Helvetica Light" panose="020B0403020202020204" pitchFamily="34" charset="0"/>
                      </a:endParaRPr>
                    </a:p>
                  </a:txBody>
                  <a:tcPr anchor="ctr"/>
                </a:tc>
                <a:tc>
                  <a:txBody>
                    <a:bodyPr/>
                    <a:lstStyle/>
                    <a:p>
                      <a:pPr algn="ctr"/>
                      <a:r>
                        <a:rPr lang="fr-FR" sz="1800" dirty="0">
                          <a:solidFill>
                            <a:schemeClr val="tx1">
                              <a:lumMod val="75000"/>
                              <a:lumOff val="25000"/>
                            </a:schemeClr>
                          </a:solidFill>
                          <a:latin typeface="Helvetica Light" panose="020B0403020202020204" pitchFamily="34" charset="0"/>
                          <a:sym typeface="Wingdings" panose="05000000000000000000" pitchFamily="2" charset="2"/>
                        </a:rPr>
                        <a:t></a:t>
                      </a:r>
                      <a:endParaRPr lang="fr-FR" sz="1800" dirty="0">
                        <a:solidFill>
                          <a:schemeClr val="tx1">
                            <a:lumMod val="75000"/>
                            <a:lumOff val="25000"/>
                          </a:schemeClr>
                        </a:solidFill>
                        <a:latin typeface="Helvetica Light" panose="020B0403020202020204" pitchFamily="34" charset="0"/>
                      </a:endParaRPr>
                    </a:p>
                  </a:txBody>
                  <a:tcPr anchor="ctr"/>
                </a:tc>
                <a:tc>
                  <a:txBody>
                    <a:bodyPr/>
                    <a:lstStyle/>
                    <a:p>
                      <a:pPr algn="ctr"/>
                      <a:r>
                        <a:rPr lang="fr-FR" sz="1800" dirty="0">
                          <a:solidFill>
                            <a:schemeClr val="tx1">
                              <a:lumMod val="75000"/>
                              <a:lumOff val="25000"/>
                            </a:schemeClr>
                          </a:solidFill>
                          <a:latin typeface="Helvetica Light" panose="020B0403020202020204" pitchFamily="34" charset="0"/>
                          <a:sym typeface="Wingdings" panose="05000000000000000000" pitchFamily="2" charset="2"/>
                        </a:rPr>
                        <a:t></a:t>
                      </a:r>
                      <a:endParaRPr lang="fr-FR" sz="1800" dirty="0">
                        <a:solidFill>
                          <a:schemeClr val="tx1">
                            <a:lumMod val="75000"/>
                            <a:lumOff val="25000"/>
                          </a:schemeClr>
                        </a:solidFill>
                        <a:latin typeface="Helvetica Light" panose="020B0403020202020204" pitchFamily="34" charset="0"/>
                      </a:endParaRPr>
                    </a:p>
                  </a:txBody>
                  <a:tcPr anchor="ctr"/>
                </a:tc>
                <a:extLst>
                  <a:ext uri="{0D108BD9-81ED-4DB2-BD59-A6C34878D82A}">
                    <a16:rowId xmlns:a16="http://schemas.microsoft.com/office/drawing/2014/main" val="3143031424"/>
                  </a:ext>
                </a:extLst>
              </a:tr>
              <a:tr h="358474">
                <a:tc>
                  <a:txBody>
                    <a:bodyPr/>
                    <a:lstStyle/>
                    <a:p>
                      <a:pPr algn="ctr"/>
                      <a:r>
                        <a:rPr lang="fr-FR" sz="1200" dirty="0">
                          <a:solidFill>
                            <a:schemeClr val="tx1">
                              <a:lumMod val="75000"/>
                              <a:lumOff val="25000"/>
                            </a:schemeClr>
                          </a:solidFill>
                          <a:latin typeface="Helvetica Light" panose="020B0403020202020204" pitchFamily="34" charset="0"/>
                        </a:rPr>
                        <a:t>Action Efficace</a:t>
                      </a:r>
                    </a:p>
                  </a:txBody>
                  <a:tcPr/>
                </a:tc>
                <a:tc>
                  <a:txBody>
                    <a:bodyPr/>
                    <a:lstStyle/>
                    <a:p>
                      <a:pPr algn="ctr"/>
                      <a:r>
                        <a:rPr lang="fr-FR" sz="1200" dirty="0">
                          <a:solidFill>
                            <a:schemeClr val="tx1">
                              <a:lumMod val="75000"/>
                              <a:lumOff val="25000"/>
                            </a:schemeClr>
                          </a:solidFill>
                          <a:latin typeface="Helvetica Light" panose="020B0403020202020204" pitchFamily="34" charset="0"/>
                        </a:rPr>
                        <a:t>Action Partiellement Efficace</a:t>
                      </a:r>
                    </a:p>
                  </a:txBody>
                  <a:tcPr/>
                </a:tc>
                <a:tc>
                  <a:txBody>
                    <a:bodyPr/>
                    <a:lstStyle/>
                    <a:p>
                      <a:pPr algn="ctr"/>
                      <a:r>
                        <a:rPr lang="fr-FR" sz="1200" kern="1200" dirty="0" smtClean="0">
                          <a:solidFill>
                            <a:schemeClr val="tx1">
                              <a:lumMod val="75000"/>
                              <a:lumOff val="25000"/>
                            </a:schemeClr>
                          </a:solidFill>
                          <a:latin typeface="Helvetica Light" panose="020B0403020202020204" pitchFamily="34" charset="0"/>
                          <a:ea typeface="+mn-ea"/>
                          <a:cs typeface="+mn-cs"/>
                        </a:rPr>
                        <a:t>Autre Action à mettre en place </a:t>
                      </a:r>
                    </a:p>
                  </a:txBody>
                  <a:tcPr/>
                </a:tc>
                <a:extLst>
                  <a:ext uri="{0D108BD9-81ED-4DB2-BD59-A6C34878D82A}">
                    <a16:rowId xmlns:a16="http://schemas.microsoft.com/office/drawing/2014/main" val="1632537210"/>
                  </a:ext>
                </a:extLst>
              </a:tr>
            </a:tbl>
          </a:graphicData>
        </a:graphic>
      </p:graphicFrame>
      <p:sp>
        <p:nvSpPr>
          <p:cNvPr id="46" name="ZoneTexte 45">
            <a:extLst>
              <a:ext uri="{FF2B5EF4-FFF2-40B4-BE49-F238E27FC236}">
                <a16:creationId xmlns:a16="http://schemas.microsoft.com/office/drawing/2014/main" id="{5F13E2CF-67F1-4CE6-87B8-FCECE1B23706}"/>
              </a:ext>
            </a:extLst>
          </p:cNvPr>
          <p:cNvSpPr txBox="1"/>
          <p:nvPr/>
        </p:nvSpPr>
        <p:spPr>
          <a:xfrm>
            <a:off x="582376" y="8595977"/>
            <a:ext cx="1236017" cy="276999"/>
          </a:xfrm>
          <a:prstGeom prst="rect">
            <a:avLst/>
          </a:prstGeom>
          <a:noFill/>
        </p:spPr>
        <p:txBody>
          <a:bodyPr wrap="square" rtlCol="0">
            <a:spAutoFit/>
          </a:bodyPr>
          <a:lstStyle/>
          <a:p>
            <a:r>
              <a:rPr lang="fr-FR" sz="1200" dirty="0">
                <a:solidFill>
                  <a:schemeClr val="tx1">
                    <a:lumMod val="75000"/>
                    <a:lumOff val="25000"/>
                  </a:schemeClr>
                </a:solidFill>
                <a:latin typeface="Arial" panose="020B0604020202020204" pitchFamily="34" charset="0"/>
                <a:cs typeface="Arial" panose="020B0604020202020204" pitchFamily="34" charset="0"/>
              </a:rPr>
              <a:t>Date :</a:t>
            </a:r>
          </a:p>
        </p:txBody>
      </p:sp>
    </p:spTree>
    <p:extLst>
      <p:ext uri="{BB962C8B-B14F-4D97-AF65-F5344CB8AC3E}">
        <p14:creationId xmlns:p14="http://schemas.microsoft.com/office/powerpoint/2010/main" val="3441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0EB0-AD3B-C866-2814-31C4B3C5E9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64DD5E1-9C80-E60B-7B3E-E00628A6D600}"/>
              </a:ext>
            </a:extLst>
          </p:cNvPr>
          <p:cNvSpPr>
            <a:spLocks noGrp="1"/>
          </p:cNvSpPr>
          <p:nvPr>
            <p:ph type="title"/>
          </p:nvPr>
        </p:nvSpPr>
        <p:spPr>
          <a:xfrm>
            <a:off x="360000" y="396000"/>
            <a:ext cx="5929058" cy="499917"/>
          </a:xfrm>
        </p:spPr>
        <p:txBody>
          <a:bodyPr/>
          <a:lstStyle/>
          <a:p>
            <a:r>
              <a:rPr lang="fr-FR" dirty="0"/>
              <a:t>ENREGISTREMENT</a:t>
            </a:r>
            <a:endParaRPr lang="fr-FR" dirty="0"/>
          </a:p>
        </p:txBody>
      </p:sp>
      <p:sp>
        <p:nvSpPr>
          <p:cNvPr id="3" name="Espace réservé du contenu 2">
            <a:extLst>
              <a:ext uri="{FF2B5EF4-FFF2-40B4-BE49-F238E27FC236}">
                <a16:creationId xmlns:a16="http://schemas.microsoft.com/office/drawing/2014/main" id="{3FB3266C-46B4-357A-E6AC-56945D108360}"/>
              </a:ext>
            </a:extLst>
          </p:cNvPr>
          <p:cNvSpPr>
            <a:spLocks noGrp="1"/>
          </p:cNvSpPr>
          <p:nvPr>
            <p:ph idx="1"/>
          </p:nvPr>
        </p:nvSpPr>
        <p:spPr>
          <a:xfrm>
            <a:off x="752015" y="2331410"/>
            <a:ext cx="5562320" cy="399096"/>
          </a:xfrm>
        </p:spPr>
        <p:txBody>
          <a:bodyPr/>
          <a:lstStyle/>
          <a:p>
            <a:r>
              <a:rPr lang="fr-FR" dirty="0" smtClean="0"/>
              <a:t>Commentaires pour un bon usage</a:t>
            </a:r>
            <a:endParaRPr lang="fr-FR" dirty="0"/>
          </a:p>
        </p:txBody>
      </p:sp>
      <p:sp>
        <p:nvSpPr>
          <p:cNvPr id="4" name="Espace réservé du numéro de diapositive 3">
            <a:extLst>
              <a:ext uri="{FF2B5EF4-FFF2-40B4-BE49-F238E27FC236}">
                <a16:creationId xmlns:a16="http://schemas.microsoft.com/office/drawing/2014/main" id="{7020B98D-C35E-1BE7-D3C3-CAE18BD1FEC5}"/>
              </a:ext>
            </a:extLst>
          </p:cNvPr>
          <p:cNvSpPr>
            <a:spLocks noGrp="1"/>
          </p:cNvSpPr>
          <p:nvPr>
            <p:ph type="sldNum" sz="quarter" idx="12"/>
          </p:nvPr>
        </p:nvSpPr>
        <p:spPr/>
        <p:txBody>
          <a:bodyPr/>
          <a:lstStyle/>
          <a:p>
            <a:fld id="{48F63A3B-78C7-47BE-AE5E-E10140E04643}" type="slidenum">
              <a:rPr lang="en-US" smtClean="0"/>
              <a:pPr/>
              <a:t>2</a:t>
            </a:fld>
            <a:r>
              <a:rPr lang="en-US" dirty="0"/>
              <a:t>/2</a:t>
            </a:r>
          </a:p>
        </p:txBody>
      </p:sp>
      <p:sp>
        <p:nvSpPr>
          <p:cNvPr id="5" name="Espace réservé du texte 4">
            <a:extLst>
              <a:ext uri="{FF2B5EF4-FFF2-40B4-BE49-F238E27FC236}">
                <a16:creationId xmlns:a16="http://schemas.microsoft.com/office/drawing/2014/main" id="{95A451F5-2E7A-61AC-2D5A-B14387588359}"/>
              </a:ext>
            </a:extLst>
          </p:cNvPr>
          <p:cNvSpPr>
            <a:spLocks noGrp="1"/>
          </p:cNvSpPr>
          <p:nvPr>
            <p:ph type="body" sz="quarter" idx="13"/>
          </p:nvPr>
        </p:nvSpPr>
        <p:spPr/>
        <p:txBody>
          <a:bodyPr/>
          <a:lstStyle/>
          <a:p>
            <a:r>
              <a:rPr lang="fr-FR" b="1" dirty="0"/>
              <a:t>E.06 </a:t>
            </a:r>
            <a:r>
              <a:rPr lang="fr-FR" dirty="0"/>
              <a:t>Fiche de progrès</a:t>
            </a:r>
          </a:p>
        </p:txBody>
      </p:sp>
      <p:sp>
        <p:nvSpPr>
          <p:cNvPr id="6" name="Espace réservé du texte 5">
            <a:extLst>
              <a:ext uri="{FF2B5EF4-FFF2-40B4-BE49-F238E27FC236}">
                <a16:creationId xmlns:a16="http://schemas.microsoft.com/office/drawing/2014/main" id="{D76547D4-1EFE-2F55-F077-BB55E895FA36}"/>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3F833AC8-DDE9-6665-AF9B-353D4B93F06D}"/>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0F868B09-AFAB-BA69-2090-C8045BD2052F}"/>
              </a:ext>
            </a:extLst>
          </p:cNvPr>
          <p:cNvSpPr>
            <a:spLocks noGrp="1"/>
          </p:cNvSpPr>
          <p:nvPr>
            <p:ph type="dt" sz="half" idx="10"/>
          </p:nvPr>
        </p:nvSpPr>
        <p:spPr/>
        <p:txBody>
          <a:bodyPr/>
          <a:lstStyle/>
          <a:p>
            <a:r>
              <a:rPr lang="fr-FR" dirty="0"/>
              <a:t>Version 3.0</a:t>
            </a:r>
            <a:r>
              <a:rPr lang="fr-FR" dirty="0">
                <a:solidFill>
                  <a:schemeClr val="tx1"/>
                </a:solidFill>
              </a:rPr>
              <a:t> /</a:t>
            </a:r>
            <a:r>
              <a:rPr lang="fr-FR" dirty="0"/>
              <a:t> Juillet 2026</a:t>
            </a:r>
            <a:endParaRPr lang="en-US" dirty="0"/>
          </a:p>
        </p:txBody>
      </p:sp>
      <p:grpSp>
        <p:nvGrpSpPr>
          <p:cNvPr id="66" name="Groupe 65">
            <a:extLst>
              <a:ext uri="{FF2B5EF4-FFF2-40B4-BE49-F238E27FC236}">
                <a16:creationId xmlns:a16="http://schemas.microsoft.com/office/drawing/2014/main" id="{AF082B2F-87DB-8F41-B712-A8FC5E381343}"/>
              </a:ext>
            </a:extLst>
          </p:cNvPr>
          <p:cNvGrpSpPr/>
          <p:nvPr/>
        </p:nvGrpSpPr>
        <p:grpSpPr>
          <a:xfrm>
            <a:off x="377102" y="2281695"/>
            <a:ext cx="290053" cy="292100"/>
            <a:chOff x="225503" y="2443266"/>
            <a:chExt cx="290053" cy="292100"/>
          </a:xfrm>
        </p:grpSpPr>
        <p:cxnSp>
          <p:nvCxnSpPr>
            <p:cNvPr id="58" name="Connecteur droit 57">
              <a:extLst>
                <a:ext uri="{FF2B5EF4-FFF2-40B4-BE49-F238E27FC236}">
                  <a16:creationId xmlns:a16="http://schemas.microsoft.com/office/drawing/2014/main" id="{2A2E392F-CB37-425E-2EBE-97FDE71A28FC}"/>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62" name="Connecteur droit 61">
              <a:extLst>
                <a:ext uri="{FF2B5EF4-FFF2-40B4-BE49-F238E27FC236}">
                  <a16:creationId xmlns:a16="http://schemas.microsoft.com/office/drawing/2014/main" id="{7AAA3EDE-7264-3A9A-797A-F119D93CA8A8}"/>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pic>
        <p:nvPicPr>
          <p:cNvPr id="8" name="Graphique 7">
            <a:extLst>
              <a:ext uri="{FF2B5EF4-FFF2-40B4-BE49-F238E27FC236}">
                <a16:creationId xmlns:a16="http://schemas.microsoft.com/office/drawing/2014/main" id="{C9C1A2D4-7932-844F-A8E2-7164AF2714E1}"/>
              </a:ext>
            </a:extLst>
          </p:cNvPr>
          <p:cNvPicPr>
            <a:picLocks noChangeAspect="1"/>
          </p:cNvPicPr>
          <p:nvPr/>
        </p:nvPicPr>
        <p:blipFill>
          <a:blip r:embed="rId2">
            <a:extLst>
              <a:ext uri="{96DAC541-7B7A-43D3-8B79-37D633B846F1}">
                <asvg:svgBlip xmlns:asvg="http://schemas.microsoft.com/office/drawing/2016/SVG/main" xmlns="" r:embed="rId7"/>
              </a:ext>
            </a:extLst>
          </a:blip>
          <a:srcRect/>
          <a:stretch/>
        </p:blipFill>
        <p:spPr>
          <a:xfrm>
            <a:off x="183216" y="9954875"/>
            <a:ext cx="354876" cy="490067"/>
          </a:xfrm>
          <a:prstGeom prst="rect">
            <a:avLst/>
          </a:prstGeom>
        </p:spPr>
      </p:pic>
      <p:sp>
        <p:nvSpPr>
          <p:cNvPr id="23" name="Espace réservé du texte 3">
            <a:extLst>
              <a:ext uri="{FF2B5EF4-FFF2-40B4-BE49-F238E27FC236}">
                <a16:creationId xmlns:a16="http://schemas.microsoft.com/office/drawing/2014/main" id="{8FD6E377-A692-4E99-9C44-181BB5EF2F6E}"/>
              </a:ext>
            </a:extLst>
          </p:cNvPr>
          <p:cNvSpPr txBox="1">
            <a:spLocks/>
          </p:cNvSpPr>
          <p:nvPr/>
        </p:nvSpPr>
        <p:spPr>
          <a:xfrm>
            <a:off x="502187" y="2860955"/>
            <a:ext cx="6391336" cy="4572778"/>
          </a:xfrm>
          <a:prstGeom prst="rect">
            <a:avLst/>
          </a:prstGeom>
        </p:spPr>
        <p:txBody>
          <a:bodyPr vert="horz" lIns="0" tIns="46800" rIns="0" bIns="0" rtlCol="0" anchor="t"/>
          <a:lstStyle>
            <a:defPPr>
              <a:defRPr lang="en-US"/>
            </a:defPPr>
            <a:lvl1pPr marL="0" algn="l" defTabSz="457200" rtl="0" eaLnBrk="1" latinLnBrk="0" hangingPunct="1">
              <a:defRPr sz="700" b="1" i="0" kern="1200">
                <a:solidFill>
                  <a:schemeClr val="tx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1200" dirty="0" smtClean="0">
                <a:solidFill>
                  <a:schemeClr val="accent1"/>
                </a:solidFill>
              </a:rPr>
              <a:t>Finalité</a:t>
            </a:r>
            <a:r>
              <a:rPr lang="fr-FR" sz="1200" dirty="0" smtClean="0"/>
              <a:t> :</a:t>
            </a:r>
          </a:p>
          <a:p>
            <a:pPr marL="171450" indent="-171450">
              <a:buClr>
                <a:srgbClr val="258BA4"/>
              </a:buClr>
              <a:buFont typeface="Courier New" panose="02070309020205020404" pitchFamily="49" charset="0"/>
              <a:buChar char="o"/>
            </a:pPr>
            <a:r>
              <a:rPr lang="fr-FR" sz="1200" b="0" dirty="0" smtClean="0"/>
              <a:t>Si un </a:t>
            </a:r>
            <a:r>
              <a:rPr lang="fr-FR" sz="1200" b="0" dirty="0"/>
              <a:t>incident ou un risque d’incident nécessite d’ouvrir une réflexion sur les pratiques au sein de l’officine il est préconisé de rédiger une fiche d’amélioration en vu d'élaborer une action préventive et/ou corrective.</a:t>
            </a:r>
          </a:p>
          <a:p>
            <a:pPr marL="171450" indent="-171450">
              <a:buClr>
                <a:srgbClr val="258BA4"/>
              </a:buClr>
              <a:buFont typeface="Courier New" panose="02070309020205020404" pitchFamily="49" charset="0"/>
              <a:buChar char="o"/>
            </a:pPr>
            <a:r>
              <a:rPr lang="fr-FR" sz="1200" b="0" dirty="0"/>
              <a:t>Cette fiche peut être utilisée pour tout type d’incident, autre que ceux liés à l’activité pharmaceutique</a:t>
            </a:r>
          </a:p>
          <a:p>
            <a:pPr>
              <a:buClr>
                <a:srgbClr val="258BA4"/>
              </a:buClr>
            </a:pPr>
            <a:endParaRPr lang="fr-FR" sz="1200" dirty="0" smtClean="0"/>
          </a:p>
          <a:p>
            <a:pPr>
              <a:buClr>
                <a:srgbClr val="258BA4"/>
              </a:buClr>
            </a:pPr>
            <a:r>
              <a:rPr lang="fr-FR" sz="1200" dirty="0" smtClean="0">
                <a:solidFill>
                  <a:schemeClr val="accent1"/>
                </a:solidFill>
              </a:rPr>
              <a:t>Utilisation</a:t>
            </a:r>
            <a:r>
              <a:rPr lang="fr-FR" sz="1200" dirty="0" smtClean="0"/>
              <a:t> :</a:t>
            </a:r>
          </a:p>
          <a:p>
            <a:pPr marL="171450" indent="-171450">
              <a:buClr>
                <a:srgbClr val="258BA4"/>
              </a:buClr>
              <a:buFont typeface="Courier New" panose="02070309020205020404" pitchFamily="49" charset="0"/>
              <a:buChar char="o"/>
            </a:pPr>
            <a:r>
              <a:rPr lang="fr-FR" sz="1200" dirty="0" smtClean="0"/>
              <a:t>Incident potentiel ou avéré : </a:t>
            </a:r>
            <a:r>
              <a:rPr lang="fr-FR" sz="1200" b="0" dirty="0" smtClean="0"/>
              <a:t>tout collaborateur peut relever un risque potentiel ou avéré et le retranscrire sur la fiche d’amélioration afin que soit recherchée une solution pour prévenir ce risque.</a:t>
            </a:r>
          </a:p>
          <a:p>
            <a:pPr marL="171450" indent="-171450">
              <a:buClr>
                <a:srgbClr val="258BA4"/>
              </a:buClr>
              <a:buFont typeface="Courier New" panose="02070309020205020404" pitchFamily="49" charset="0"/>
              <a:buChar char="o"/>
            </a:pPr>
            <a:r>
              <a:rPr lang="fr-FR" sz="1200" dirty="0" smtClean="0"/>
              <a:t>Action d’Amélioration : </a:t>
            </a:r>
            <a:r>
              <a:rPr lang="fr-FR" sz="1200" b="0" dirty="0"/>
              <a:t>l’équipe définit une action d’amélioration pour prévenir le risque d’incident. Si nécessaire l’action d’amélioration est présentée aux équipes aux moyens d’une réunion d’équipe, d’un affichage, d’un cahier de liaison, d’une note d’équipe, d’une révision de procédure … Si une autre action doit être mise en place, celle-ci doit faire l’objet d’une autre fiche de progrès</a:t>
            </a:r>
          </a:p>
          <a:p>
            <a:pPr marL="171450" indent="-171450">
              <a:buClr>
                <a:srgbClr val="258BA4"/>
              </a:buClr>
              <a:buFont typeface="Courier New" panose="02070309020205020404" pitchFamily="49" charset="0"/>
              <a:buChar char="o"/>
            </a:pPr>
            <a:r>
              <a:rPr lang="fr-FR" sz="1200" dirty="0" smtClean="0"/>
              <a:t>Evaluation &amp; Suivi : </a:t>
            </a:r>
            <a:r>
              <a:rPr lang="fr-FR" sz="1200" b="0" dirty="0" smtClean="0"/>
              <a:t>un bilan de la mise en œuvre effective de l’action d’amélioration et de son efficacité sont réalisés à l’issue d’un délai (généralement 1 à 3 mois). La fiche sera close à partir du moment ou l’efficacité de l’action d’amélioration a été démontrée.</a:t>
            </a:r>
          </a:p>
          <a:p>
            <a:pPr>
              <a:buClr>
                <a:schemeClr val="accent1"/>
              </a:buClr>
            </a:pPr>
            <a:endParaRPr lang="fr-FR" sz="1200" b="0" dirty="0" smtClean="0"/>
          </a:p>
          <a:p>
            <a:pPr>
              <a:buClr>
                <a:schemeClr val="accent1"/>
              </a:buClr>
            </a:pPr>
            <a:r>
              <a:rPr lang="fr-FR" sz="1200" b="0" dirty="0" smtClean="0"/>
              <a:t>Dans l’idéal des fiches </a:t>
            </a:r>
            <a:r>
              <a:rPr lang="fr-FR" sz="1200" b="0" dirty="0"/>
              <a:t>vierges (au format numérique ou papier) devraient être laissées à disposition de l’ensemble des collaborateurs de l’équipe afin que si l’un d’entre </a:t>
            </a:r>
            <a:r>
              <a:rPr lang="fr-FR" sz="1200" b="0" dirty="0" smtClean="0"/>
              <a:t>eux relève un incident nécessitant la mise en œuvre d’une action d’amélioration il puisse immédiatement en faire la suggestion.</a:t>
            </a:r>
            <a:endParaRPr lang="fr-FR" sz="1200" b="0" dirty="0"/>
          </a:p>
        </p:txBody>
      </p:sp>
      <p:sp>
        <p:nvSpPr>
          <p:cNvPr id="24"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953896" cy="409702"/>
          </a:xfrm>
        </p:spPr>
        <p:txBody>
          <a:bodyPr/>
          <a:lstStyle/>
          <a:p>
            <a:r>
              <a:rPr lang="en-US" dirty="0" smtClean="0"/>
              <a:t>Sous-themes : </a:t>
            </a:r>
          </a:p>
          <a:p>
            <a:r>
              <a:rPr lang="fr-FR" dirty="0"/>
              <a:t>4.6 </a:t>
            </a:r>
            <a:r>
              <a:rPr lang="fr-FR" b="0" dirty="0"/>
              <a:t>Gestion du système de </a:t>
            </a:r>
            <a:r>
              <a:rPr lang="fr-FR" b="0" dirty="0" smtClean="0"/>
              <a:t>qualité</a:t>
            </a:r>
          </a:p>
          <a:p>
            <a:r>
              <a:rPr lang="fr-FR" dirty="0"/>
              <a:t>2.1 </a:t>
            </a:r>
            <a:r>
              <a:rPr lang="fr-FR" b="0" dirty="0"/>
              <a:t>Dispensation en officine et à domicile de médicaments sur prescription</a:t>
            </a:r>
            <a:endParaRPr lang="en-US" dirty="0"/>
          </a:p>
        </p:txBody>
      </p:sp>
      <p:sp>
        <p:nvSpPr>
          <p:cNvPr id="25" name="Espace réservé du pied de page 29">
            <a:extLst>
              <a:ext uri="{FF2B5EF4-FFF2-40B4-BE49-F238E27FC236}">
                <a16:creationId xmlns:a16="http://schemas.microsoft.com/office/drawing/2014/main" id="{D3434E79-A65F-A99C-4B77-9B29037F4446}"/>
              </a:ext>
            </a:extLst>
          </p:cNvPr>
          <p:cNvSpPr txBox="1">
            <a:spLocks/>
          </p:cNvSpPr>
          <p:nvPr/>
        </p:nvSpPr>
        <p:spPr>
          <a:xfrm>
            <a:off x="3994150" y="9979818"/>
            <a:ext cx="3065168"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37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des </a:t>
            </a:r>
            <a:r>
              <a:rPr lang="en-US" dirty="0" err="1" smtClean="0">
                <a:latin typeface="Arial" panose="020B0604020202020204" pitchFamily="34" charset="0"/>
                <a:cs typeface="Arial" panose="020B0604020202020204" pitchFamily="34" charset="0"/>
              </a:rPr>
              <a:t>dysfonctionnements</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Principe 8 : Double </a:t>
            </a:r>
            <a:r>
              <a:rPr lang="en-US" dirty="0" err="1" smtClean="0">
                <a:latin typeface="Arial" panose="020B0604020202020204" pitchFamily="34" charset="0"/>
                <a:cs typeface="Arial" panose="020B0604020202020204" pitchFamily="34" charset="0"/>
              </a:rPr>
              <a:t>contrôle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2857944"/>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731</TotalTime>
  <Words>480</Words>
  <Application>Microsoft Office PowerPoint</Application>
  <PresentationFormat>Personnalisé</PresentationFormat>
  <Paragraphs>70</Paragraphs>
  <Slides>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vt:i4>
      </vt:variant>
    </vt:vector>
  </HeadingPairs>
  <TitlesOfParts>
    <vt:vector size="10" baseType="lpstr">
      <vt:lpstr>Aptos</vt:lpstr>
      <vt:lpstr>Arial</vt:lpstr>
      <vt:lpstr>Azo Sans</vt:lpstr>
      <vt:lpstr>Courier New</vt:lpstr>
      <vt:lpstr>Helvetica Light</vt:lpstr>
      <vt:lpstr>Helvetica Neue</vt:lpstr>
      <vt:lpstr>Wingdings</vt:lpstr>
      <vt:lpstr>Thème Office</vt:lpstr>
      <vt:lpstr>ENREGISTREMENT</vt:lpstr>
      <vt:lpstr>ENREGISTREMENT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mémo</dc:title>
  <dc:creator>Sébastien QUESSON</dc:creator>
  <cp:lastModifiedBy>Cécile LUGAND</cp:lastModifiedBy>
  <cp:revision>144</cp:revision>
  <dcterms:created xsi:type="dcterms:W3CDTF">2025-12-16T10:16:15Z</dcterms:created>
  <dcterms:modified xsi:type="dcterms:W3CDTF">2026-07-23T16:13:54Z</dcterms:modified>
</cp:coreProperties>
</file>