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7"/>
  </p:notesMasterIdLst>
  <p:handoutMasterIdLst>
    <p:handoutMasterId r:id="rId8"/>
  </p:handoutMasterIdLst>
  <p:sldIdLst>
    <p:sldId id="259" r:id="rId2"/>
    <p:sldId id="258" r:id="rId3"/>
    <p:sldId id="257" r:id="rId4"/>
    <p:sldId id="271" r:id="rId5"/>
    <p:sldId id="272" r:id="rId6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BA4"/>
    <a:srgbClr val="68C6DD"/>
    <a:srgbClr val="134552"/>
    <a:srgbClr val="3CADF2"/>
    <a:srgbClr val="0F95E7"/>
    <a:srgbClr val="595959"/>
    <a:srgbClr val="455F51"/>
    <a:srgbClr val="2C6672"/>
    <a:srgbClr val="4AB5C4"/>
    <a:srgbClr val="9BB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54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3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1791" y="3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A0BDF02-C42A-40B2-8CB7-2C3F75182E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6290D8C-73AF-431B-B542-F724376CACC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CBE74-2C41-4311-A1FC-943981B85397}" type="datetimeFigureOut">
              <a:rPr lang="fr-FR" smtClean="0"/>
              <a:t>19/12/2019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FF830AF-C35D-48CE-8AF6-7C0EAFDE6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865A64E-3852-4AD4-90C9-FF6F37AABD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AEB8A-14E1-4030-8764-DC982E5C834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7071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19/12/2019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3030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4560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9034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57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279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4675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EC9FF4-D7A3-FA41-8EF8-39288CEF8147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E553E3-80F5-A64C-80E6-6CC525FA7FF5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BEF5577-0C26-EF4E-A9C5-EEA884191FF4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B24B5D-9DFA-0D4D-953A-9A55B1BBE32E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98215A22-5D70-4E4D-898E-0E5A4C91EFD9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18376" y="847554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952E9BE4-7D0B-5E49-8445-6D8D3DA659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5147"/>
            <a:ext cx="951058" cy="803082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ADCF4C79-A6C5-1145-B79B-21C2D28CE85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D7BB89A5-1F35-3545-8BC8-1055875998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803082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7353783A-1554-FE42-964C-142775DC12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19" name="Flèche : pentagone 25">
            <a:extLst>
              <a:ext uri="{FF2B5EF4-FFF2-40B4-BE49-F238E27FC236}">
                <a16:creationId xmlns:a16="http://schemas.microsoft.com/office/drawing/2014/main" id="{AE5AA4B5-5EEA-C04D-B073-B9E1AD8A5CA3}"/>
              </a:ext>
            </a:extLst>
          </p:cNvPr>
          <p:cNvSpPr/>
          <p:nvPr userDrawn="1"/>
        </p:nvSpPr>
        <p:spPr>
          <a:xfrm>
            <a:off x="0" y="60486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5C7007-DB55-8C4F-874C-63EC37B22C92}"/>
              </a:ext>
            </a:extLst>
          </p:cNvPr>
          <p:cNvSpPr/>
          <p:nvPr userDrawn="1"/>
        </p:nvSpPr>
        <p:spPr>
          <a:xfrm>
            <a:off x="677313" y="6292639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9047F34-E5F1-B743-90FD-1C929B8FB19C}"/>
              </a:ext>
            </a:extLst>
          </p:cNvPr>
          <p:cNvSpPr/>
          <p:nvPr userDrawn="1"/>
        </p:nvSpPr>
        <p:spPr>
          <a:xfrm>
            <a:off x="677313" y="66271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22" name="Image 21" descr="Une image contenant dessin&#10;&#10;Description générée automatiquement">
            <a:extLst>
              <a:ext uri="{FF2B5EF4-FFF2-40B4-BE49-F238E27FC236}">
                <a16:creationId xmlns:a16="http://schemas.microsoft.com/office/drawing/2014/main" id="{B029D80A-898B-9446-A8DD-035C7C1E128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6115601"/>
            <a:ext cx="359277" cy="4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096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bg>
      <p:bgPr>
        <a:solidFill>
          <a:srgbClr val="258B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376E8D5B-A55B-9D44-8ED0-F345ACE6A7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675862" y="1389514"/>
            <a:ext cx="4194962" cy="3880942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F1AB5FF-1867-D84E-8004-BB439DB5A5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77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453894"/>
            <a:ext cx="5486876" cy="595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523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2430878" y="135385"/>
            <a:ext cx="7475123" cy="1070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355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E7F17DA-F1BB-4FD8-8862-29C29981F4E7}"/>
              </a:ext>
            </a:extLst>
          </p:cNvPr>
          <p:cNvSpPr txBox="1"/>
          <p:nvPr userDrawn="1"/>
        </p:nvSpPr>
        <p:spPr>
          <a:xfrm>
            <a:off x="171522" y="1334011"/>
            <a:ext cx="3466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L’enregistrement : principes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008435ED-2DC8-479C-BF2D-AA20163AD38B}"/>
              </a:ext>
            </a:extLst>
          </p:cNvPr>
          <p:cNvCxnSpPr>
            <a:cxnSpLocks/>
          </p:cNvCxnSpPr>
          <p:nvPr userDrawn="1"/>
        </p:nvCxnSpPr>
        <p:spPr>
          <a:xfrm flipV="1">
            <a:off x="111758" y="1718304"/>
            <a:ext cx="3884265" cy="2868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C6379F7F-3C65-4A6B-ACA6-0A13D579B0AC}"/>
              </a:ext>
            </a:extLst>
          </p:cNvPr>
          <p:cNvSpPr txBox="1"/>
          <p:nvPr userDrawn="1"/>
        </p:nvSpPr>
        <p:spPr>
          <a:xfrm>
            <a:off x="4205018" y="1326504"/>
            <a:ext cx="4208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sp>
        <p:nvSpPr>
          <p:cNvPr id="25" name="Espace réservé du texte 3">
            <a:extLst>
              <a:ext uri="{FF2B5EF4-FFF2-40B4-BE49-F238E27FC236}">
                <a16:creationId xmlns:a16="http://schemas.microsoft.com/office/drawing/2014/main" id="{AB11144D-E44B-458C-90B0-43A3F21BF3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2257" cy="4014910"/>
          </a:xfrm>
          <a:noFill/>
        </p:spPr>
        <p:txBody>
          <a:bodyPr wrap="square" rtlCol="0">
            <a:noAutofit/>
          </a:bodyPr>
          <a:lstStyle>
            <a:lvl1pPr marL="0" indent="0">
              <a:buNone/>
              <a:defRPr lang="fr-FR" sz="110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2600" smtClean="0">
                <a:solidFill>
                  <a:schemeClr val="tx1"/>
                </a:solidFill>
              </a:defRPr>
            </a:lvl3pPr>
            <a:lvl4pPr>
              <a:defRPr lang="fr-FR" sz="2600" smtClean="0">
                <a:solidFill>
                  <a:schemeClr val="tx1"/>
                </a:solidFill>
              </a:defRPr>
            </a:lvl4pPr>
            <a:lvl5pPr>
              <a:defRPr lang="fr-FR" sz="2600">
                <a:solidFill>
                  <a:schemeClr val="tx1"/>
                </a:solidFill>
              </a:defRPr>
            </a:lvl5pPr>
          </a:lstStyle>
          <a:p>
            <a:pPr lvl="0" defTabSz="660380"/>
            <a:r>
              <a:rPr lang="fr-FR" dirty="0"/>
              <a:t>Cliquez pour modifier les styles du texte du masque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8494D1-707C-4783-BB3A-C47428F26EAC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A65D41-4203-4EC5-9955-0808A855AC88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4D4E733-971A-4459-BF74-F0A6D9ED2785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B086A1E7-2617-4E05-9A8B-85F7034EA3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4926"/>
            <a:ext cx="951058" cy="803082"/>
          </a:xfrm>
          <a:prstGeom prst="rect">
            <a:avLst/>
          </a:prstGeom>
        </p:spPr>
      </p:pic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A065291F-6531-4AE5-A69C-F3E64098A0A6}"/>
              </a:ext>
            </a:extLst>
          </p:cNvPr>
          <p:cNvCxnSpPr>
            <a:cxnSpLocks/>
          </p:cNvCxnSpPr>
          <p:nvPr userDrawn="1"/>
        </p:nvCxnSpPr>
        <p:spPr>
          <a:xfrm>
            <a:off x="4205018" y="1718304"/>
            <a:ext cx="5589224" cy="956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DB2BC31B-535D-4F41-8A14-79D214ACCE01}"/>
              </a:ext>
            </a:extLst>
          </p:cNvPr>
          <p:cNvSpPr txBox="1"/>
          <p:nvPr userDrawn="1"/>
        </p:nvSpPr>
        <p:spPr>
          <a:xfrm>
            <a:off x="171523" y="1850336"/>
            <a:ext cx="3844666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Dans un système qualité la traçabilité est une des composantes clefs pour garantir une surveillance des pratiques et en permettre l’amélioration continue.</a:t>
            </a:r>
          </a:p>
          <a:p>
            <a:pPr>
              <a:defRPr/>
            </a:pPr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  <a:p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L’enregistrement est un document qui permet de conserver des données en lien avec les activités. Les données renseignées peuvent avoir plusieurs fonctions :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suivi dans le temps d’éléments essentiels au bon fonctionnement de l’officine,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Vérifier la réalisation effective de certaines tâches,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relevé des incidents,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Conserver un historique des activités,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Servir de preuves pour répondre à des exigences réglementaires.</a:t>
            </a:r>
          </a:p>
          <a:p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9AFA2C0E-24D2-4456-B73A-8D71568227F0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302591" y="844916"/>
            <a:ext cx="8543925" cy="341632"/>
          </a:xfrm>
          <a:noFill/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F098369-3F8F-4BCF-972E-63BA48728348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B520435A-2D1A-1F48-B40C-3FD6764BC6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26" name="Flèche : pentagone 25">
            <a:extLst>
              <a:ext uri="{FF2B5EF4-FFF2-40B4-BE49-F238E27FC236}">
                <a16:creationId xmlns:a16="http://schemas.microsoft.com/office/drawing/2014/main" id="{BEF307DC-A2AB-B64B-98BB-0044A3231320}"/>
              </a:ext>
            </a:extLst>
          </p:cNvPr>
          <p:cNvSpPr/>
          <p:nvPr userDrawn="1"/>
        </p:nvSpPr>
        <p:spPr>
          <a:xfrm>
            <a:off x="0" y="60486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9FE612B-DA4F-244B-BC7A-52E920BB3EB1}"/>
              </a:ext>
            </a:extLst>
          </p:cNvPr>
          <p:cNvSpPr/>
          <p:nvPr userDrawn="1"/>
        </p:nvSpPr>
        <p:spPr>
          <a:xfrm>
            <a:off x="677313" y="6292639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85258AB-5730-F04A-9D08-B7072DE2F284}"/>
              </a:ext>
            </a:extLst>
          </p:cNvPr>
          <p:cNvSpPr/>
          <p:nvPr userDrawn="1"/>
        </p:nvSpPr>
        <p:spPr>
          <a:xfrm>
            <a:off x="677313" y="66271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30" name="Image 29" descr="Une image contenant dessin&#10;&#10;Description générée automatiquement">
            <a:extLst>
              <a:ext uri="{FF2B5EF4-FFF2-40B4-BE49-F238E27FC236}">
                <a16:creationId xmlns:a16="http://schemas.microsoft.com/office/drawing/2014/main" id="{9B90B008-9AA5-8446-93DD-1151B6BCB8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6115601"/>
            <a:ext cx="359277" cy="4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07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151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382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844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616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258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862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968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490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AFAF59C5-48D9-475B-9CF6-C1EC75048466}" type="datetimeFigureOut">
              <a:rPr lang="fr-FR" smtClean="0"/>
              <a:pPr/>
              <a:t>19/12/2019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822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8" r:id="rId13"/>
    <p:sldLayoutId id="214748368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 Light" panose="020B04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4102E00E-332F-43D4-BAA5-FCC0C786B4E5}"/>
              </a:ext>
            </a:extLst>
          </p:cNvPr>
          <p:cNvSpPr/>
          <p:nvPr userDrawn="1"/>
        </p:nvSpPr>
        <p:spPr>
          <a:xfrm>
            <a:off x="6129429" y="6192544"/>
            <a:ext cx="3551411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  <a:latin typeface="Helvetica Light" panose="020B0403020202020204" pitchFamily="34" charset="0"/>
              </a:rPr>
              <a:t>Pharmacie :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D1CB852-710E-4465-B54F-84DABD2A1B3C}"/>
              </a:ext>
            </a:extLst>
          </p:cNvPr>
          <p:cNvSpPr txBox="1"/>
          <p:nvPr/>
        </p:nvSpPr>
        <p:spPr>
          <a:xfrm>
            <a:off x="5863359" y="2796815"/>
            <a:ext cx="3930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200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0B3BC7D-C8D7-48CC-9AE1-0F70B4F06FD4}"/>
              </a:ext>
            </a:extLst>
          </p:cNvPr>
          <p:cNvSpPr txBox="1"/>
          <p:nvPr/>
        </p:nvSpPr>
        <p:spPr>
          <a:xfrm>
            <a:off x="4307887" y="1120676"/>
            <a:ext cx="54863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6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E07. Grille des compétences de l’équipe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015D24EE-912C-4E45-B833-1251F2AA7E3F}"/>
              </a:ext>
            </a:extLst>
          </p:cNvPr>
          <p:cNvSpPr/>
          <p:nvPr/>
        </p:nvSpPr>
        <p:spPr>
          <a:xfrm>
            <a:off x="6129429" y="5798570"/>
            <a:ext cx="3551411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>
                <a:solidFill>
                  <a:srgbClr val="595959"/>
                </a:solidFill>
                <a:latin typeface="Helvetica Light" panose="020B0403020202020204" pitchFamily="34" charset="0"/>
              </a:rPr>
              <a:t>Mise à Jour :</a:t>
            </a:r>
          </a:p>
        </p:txBody>
      </p:sp>
    </p:spTree>
    <p:extLst>
      <p:ext uri="{BB962C8B-B14F-4D97-AF65-F5344CB8AC3E}">
        <p14:creationId xmlns:p14="http://schemas.microsoft.com/office/powerpoint/2010/main" val="2642820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3182BC45-0983-42BB-80FB-B0486D23C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435" y="805950"/>
            <a:ext cx="9586565" cy="452432"/>
          </a:xfrm>
        </p:spPr>
        <p:txBody>
          <a:bodyPr>
            <a:normAutofit/>
          </a:bodyPr>
          <a:lstStyle/>
          <a:p>
            <a:pPr algn="r"/>
            <a:r>
              <a:rPr lang="fr-FR" dirty="0"/>
              <a:t>E07. Grille des compétences de l’équipe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91FD9CE-D050-4E72-BA51-AC7B8E02A9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6843" cy="1465895"/>
          </a:xfrm>
        </p:spPr>
        <p:txBody>
          <a:bodyPr/>
          <a:lstStyle/>
          <a:p>
            <a:r>
              <a:rPr lang="fr-FR" sz="1400" b="1" dirty="0"/>
              <a:t>Finalité :</a:t>
            </a:r>
          </a:p>
          <a:p>
            <a:pPr>
              <a:buClr>
                <a:schemeClr val="accent1"/>
              </a:buClr>
            </a:pPr>
            <a:r>
              <a:rPr lang="fr-FR" dirty="0"/>
              <a:t>Le présent document sert à gérer les compétences au sein de l’équipe, il permet :</a:t>
            </a:r>
          </a:p>
          <a:p>
            <a:pPr marL="171450" indent="-171450">
              <a:spcBef>
                <a:spcPts val="40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/>
              <a:t>De recenser les compétences de chaque collaborateur,</a:t>
            </a:r>
          </a:p>
          <a:p>
            <a:pPr marL="171450" indent="-171450">
              <a:spcBef>
                <a:spcPts val="40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/>
              <a:t>D’identifier les forces et les faiblesses de l’effectif,</a:t>
            </a:r>
          </a:p>
          <a:p>
            <a:pPr marL="171450" indent="-171450">
              <a:spcBef>
                <a:spcPts val="40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/>
              <a:t>D’identifier les thèmes à intégrer au plan de formation.</a:t>
            </a:r>
          </a:p>
          <a:p>
            <a:pPr>
              <a:spcBef>
                <a:spcPts val="400"/>
              </a:spcBef>
              <a:buClr>
                <a:schemeClr val="accent1"/>
              </a:buClr>
            </a:pPr>
            <a:r>
              <a:rPr lang="fr-FR" dirty="0"/>
              <a:t>Chaque année la grille des compétences est mise à jour au moment des entretiens individuels.</a:t>
            </a:r>
          </a:p>
          <a:p>
            <a:pPr lvl="0"/>
            <a:r>
              <a:rPr lang="fr-FR" sz="14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Utilisation :</a:t>
            </a:r>
            <a:endParaRPr lang="fr-FR" dirty="0"/>
          </a:p>
          <a:p>
            <a:pPr fontAlgn="ctr">
              <a:spcBef>
                <a:spcPts val="800"/>
              </a:spcBef>
            </a:pPr>
            <a:r>
              <a:rPr lang="fr-FR" dirty="0"/>
              <a:t>Pour chaque collaborateur indiquez son niveau de compétences sur une échelle :</a:t>
            </a:r>
          </a:p>
          <a:p>
            <a:pPr fontAlgn="ctr">
              <a:spcBef>
                <a:spcPts val="800"/>
              </a:spcBef>
            </a:pPr>
            <a:r>
              <a:rPr lang="fr-FR" b="1" dirty="0">
                <a:solidFill>
                  <a:srgbClr val="258BA4"/>
                </a:solidFill>
              </a:rPr>
              <a:t>D (débutant) : </a:t>
            </a:r>
            <a:r>
              <a:rPr lang="fr-FR" dirty="0"/>
              <a:t>le collaborateur ne possède pas toutes les compétences nécessaires</a:t>
            </a:r>
          </a:p>
          <a:p>
            <a:pPr fontAlgn="ctr">
              <a:spcBef>
                <a:spcPts val="800"/>
              </a:spcBef>
            </a:pPr>
            <a:r>
              <a:rPr lang="fr-FR" b="1" dirty="0">
                <a:solidFill>
                  <a:srgbClr val="258BA4"/>
                </a:solidFill>
              </a:rPr>
              <a:t>O (opérationnel) : </a:t>
            </a:r>
            <a:r>
              <a:rPr lang="fr-FR" dirty="0"/>
              <a:t>le collaborateur est en capacité de réaliser correctement les tâches en lien avec la compétence</a:t>
            </a:r>
          </a:p>
          <a:p>
            <a:pPr fontAlgn="ctr">
              <a:spcBef>
                <a:spcPts val="800"/>
              </a:spcBef>
            </a:pPr>
            <a:r>
              <a:rPr lang="fr-FR" b="1" dirty="0">
                <a:solidFill>
                  <a:srgbClr val="258BA4"/>
                </a:solidFill>
              </a:rPr>
              <a:t>E (expert) : </a:t>
            </a:r>
            <a:r>
              <a:rPr lang="fr-FR" dirty="0"/>
              <a:t>le collaborateur totalement autonome dispose d’une maitrise avancée dans cette compétence</a:t>
            </a:r>
          </a:p>
          <a:p>
            <a:pPr fontAlgn="ctr">
              <a:spcBef>
                <a:spcPts val="800"/>
              </a:spcBef>
            </a:pPr>
            <a:r>
              <a:rPr lang="fr-FR" b="1" dirty="0">
                <a:solidFill>
                  <a:srgbClr val="258BA4"/>
                </a:solidFill>
              </a:rPr>
              <a:t>NC (non concerné) : </a:t>
            </a:r>
            <a:r>
              <a:rPr lang="fr-FR" dirty="0">
                <a:solidFill>
                  <a:schemeClr val="tx1"/>
                </a:solidFill>
              </a:rPr>
              <a:t>le collaborateur n’est pas concerné par l’utilisation de cette compétence</a:t>
            </a:r>
          </a:p>
          <a:p>
            <a:pPr fontAlgn="ctr"/>
            <a:endParaRPr lang="fr-FR" dirty="0"/>
          </a:p>
          <a:p>
            <a:pPr fontAlgn="ctr"/>
            <a:endParaRPr lang="fr-FR" dirty="0"/>
          </a:p>
          <a:p>
            <a:pPr>
              <a:spcBef>
                <a:spcPts val="400"/>
              </a:spcBef>
              <a:buClr>
                <a:schemeClr val="accent1"/>
              </a:buClr>
            </a:pPr>
            <a:endParaRPr lang="fr-FR" dirty="0"/>
          </a:p>
          <a:p>
            <a:pPr>
              <a:buClr>
                <a:schemeClr val="accent1"/>
              </a:buClr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8835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725835" y="792154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374" y="847554"/>
            <a:ext cx="8604856" cy="341632"/>
          </a:xfrm>
        </p:spPr>
        <p:txBody>
          <a:bodyPr/>
          <a:lstStyle/>
          <a:p>
            <a:pPr algn="r"/>
            <a:r>
              <a:rPr lang="fr-FR" dirty="0"/>
              <a:t>E07. Grille des compétences de l’équipe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7B1C6249-FB8B-45F0-A7CF-C89A47F2C4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288484"/>
              </p:ext>
            </p:extLst>
          </p:nvPr>
        </p:nvGraphicFramePr>
        <p:xfrm>
          <a:off x="319435" y="1336270"/>
          <a:ext cx="9331271" cy="4674179"/>
        </p:xfrm>
        <a:graphic>
          <a:graphicData uri="http://schemas.openxmlformats.org/drawingml/2006/table">
            <a:tbl>
              <a:tblPr/>
              <a:tblGrid>
                <a:gridCol w="807190">
                  <a:extLst>
                    <a:ext uri="{9D8B030D-6E8A-4147-A177-3AD203B41FA5}">
                      <a16:colId xmlns:a16="http://schemas.microsoft.com/office/drawing/2014/main" val="2562453689"/>
                    </a:ext>
                  </a:extLst>
                </a:gridCol>
                <a:gridCol w="3181373">
                  <a:extLst>
                    <a:ext uri="{9D8B030D-6E8A-4147-A177-3AD203B41FA5}">
                      <a16:colId xmlns:a16="http://schemas.microsoft.com/office/drawing/2014/main" val="1461943830"/>
                    </a:ext>
                  </a:extLst>
                </a:gridCol>
                <a:gridCol w="763244">
                  <a:extLst>
                    <a:ext uri="{9D8B030D-6E8A-4147-A177-3AD203B41FA5}">
                      <a16:colId xmlns:a16="http://schemas.microsoft.com/office/drawing/2014/main" val="3339325238"/>
                    </a:ext>
                  </a:extLst>
                </a:gridCol>
                <a:gridCol w="763244">
                  <a:extLst>
                    <a:ext uri="{9D8B030D-6E8A-4147-A177-3AD203B41FA5}">
                      <a16:colId xmlns:a16="http://schemas.microsoft.com/office/drawing/2014/main" val="3157811117"/>
                    </a:ext>
                  </a:extLst>
                </a:gridCol>
                <a:gridCol w="763244">
                  <a:extLst>
                    <a:ext uri="{9D8B030D-6E8A-4147-A177-3AD203B41FA5}">
                      <a16:colId xmlns:a16="http://schemas.microsoft.com/office/drawing/2014/main" val="3849486110"/>
                    </a:ext>
                  </a:extLst>
                </a:gridCol>
                <a:gridCol w="763244">
                  <a:extLst>
                    <a:ext uri="{9D8B030D-6E8A-4147-A177-3AD203B41FA5}">
                      <a16:colId xmlns:a16="http://schemas.microsoft.com/office/drawing/2014/main" val="3281775707"/>
                    </a:ext>
                  </a:extLst>
                </a:gridCol>
                <a:gridCol w="763244">
                  <a:extLst>
                    <a:ext uri="{9D8B030D-6E8A-4147-A177-3AD203B41FA5}">
                      <a16:colId xmlns:a16="http://schemas.microsoft.com/office/drawing/2014/main" val="3298750357"/>
                    </a:ext>
                  </a:extLst>
                </a:gridCol>
                <a:gridCol w="763244">
                  <a:extLst>
                    <a:ext uri="{9D8B030D-6E8A-4147-A177-3AD203B41FA5}">
                      <a16:colId xmlns:a16="http://schemas.microsoft.com/office/drawing/2014/main" val="1380248170"/>
                    </a:ext>
                  </a:extLst>
                </a:gridCol>
                <a:gridCol w="763244">
                  <a:extLst>
                    <a:ext uri="{9D8B030D-6E8A-4147-A177-3AD203B41FA5}">
                      <a16:colId xmlns:a16="http://schemas.microsoft.com/office/drawing/2014/main" val="3387055959"/>
                    </a:ext>
                  </a:extLst>
                </a:gridCol>
              </a:tblGrid>
              <a:tr h="471723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23" marR="2823" marT="2823" marB="0" vert="vert27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Compétences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2823" marR="2823" marT="2823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2823" marR="2823" marT="2823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2823" marR="2823" marT="2823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2823" marR="2823" marT="2823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2823" marR="2823" marT="2823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2823" marR="2823" marT="2823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2823" marR="2823" marT="2823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9209753"/>
                  </a:ext>
                </a:extLst>
              </a:tr>
              <a:tr h="3567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 Light" panose="020B0403020202020204" pitchFamily="34" charset="0"/>
                        </a:rPr>
                        <a:t>ACCUEIL</a:t>
                      </a:r>
                    </a:p>
                  </a:txBody>
                  <a:tcPr marL="2823" marR="2823" marT="2823" marB="0" vert="vert27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455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Accueil &amp; Relationnel</a:t>
                      </a:r>
                      <a:b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(Sourire, Bonjour, Au Revoir, Merci, discrétion au comptoir, écoute, reformulation…)                   </a:t>
                      </a:r>
                      <a:endParaRPr lang="fr-FR" sz="800" b="0" i="0" u="none" strike="noStrike" dirty="0">
                        <a:solidFill>
                          <a:srgbClr val="262626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36000" marR="36000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4904278"/>
                  </a:ext>
                </a:extLst>
              </a:tr>
              <a:tr h="30235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Accueil Téléphonique</a:t>
                      </a:r>
                      <a:b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(présentation, gestion des priorités…)</a:t>
                      </a:r>
                    </a:p>
                  </a:txBody>
                  <a:tcPr marL="36000" marR="36000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4436053"/>
                  </a:ext>
                </a:extLst>
              </a:tr>
              <a:tr h="30235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 Light" panose="020B0403020202020204" pitchFamily="34" charset="0"/>
                        </a:rPr>
                        <a:t>DISPENSATION ORDONNANCE</a:t>
                      </a:r>
                    </a:p>
                  </a:txBody>
                  <a:tcPr marL="2823" marR="2823" marT="2823" marB="0" vert="vert27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6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Analyse de l'ordonnance</a:t>
                      </a:r>
                      <a:b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(contrôle de la iatrogénie, contre-indications...)</a:t>
                      </a:r>
                    </a:p>
                  </a:txBody>
                  <a:tcPr marL="36000" marR="36000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9074040"/>
                  </a:ext>
                </a:extLst>
              </a:tr>
              <a:tr h="3567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Sécurisation &amp; Vigilance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(secret médical, rédaction d’une intervention pharmaceutique, pharmacovigilance…)</a:t>
                      </a:r>
                    </a:p>
                  </a:txBody>
                  <a:tcPr marL="36000" marR="36000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6531973"/>
                  </a:ext>
                </a:extLst>
              </a:tr>
              <a:tr h="30235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Explication &amp; conseils d'utilisation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(pédagogie, posologie, bon usage du médicament, effets secondaires…)</a:t>
                      </a:r>
                    </a:p>
                  </a:txBody>
                  <a:tcPr marL="36000" marR="36000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2943493"/>
                  </a:ext>
                </a:extLst>
              </a:tr>
              <a:tr h="30235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Conseils associés 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(traitements des symptômes annexes…)</a:t>
                      </a:r>
                    </a:p>
                  </a:txBody>
                  <a:tcPr marL="36000" marR="36000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7529514"/>
                  </a:ext>
                </a:extLst>
              </a:tr>
              <a:tr h="3567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Suivi du patient 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(contrôle de l'observance, questionnement autour des évolutions du traitement…)</a:t>
                      </a:r>
                    </a:p>
                  </a:txBody>
                  <a:tcPr marL="36000" marR="36000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015276"/>
                  </a:ext>
                </a:extLst>
              </a:tr>
              <a:tr h="35672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 Light" panose="020B0403020202020204" pitchFamily="34" charset="0"/>
                        </a:rPr>
                        <a:t>DISPENSATION CONSEIL</a:t>
                      </a:r>
                    </a:p>
                  </a:txBody>
                  <a:tcPr marL="2823" marR="2823" marT="2823" marB="0" vert="vert27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455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Questionnement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(Pour qui, pour quoi, avez-vous déjà pris quelque chose, prenez-vous un traitement de manière régulière et si oui lequel …)</a:t>
                      </a:r>
                    </a:p>
                  </a:txBody>
                  <a:tcPr marL="36000" marR="36000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468214"/>
                  </a:ext>
                </a:extLst>
              </a:tr>
              <a:tr h="30235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Explications &amp; conseils d'utilisation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(pédagogie, posologie…)</a:t>
                      </a:r>
                    </a:p>
                  </a:txBody>
                  <a:tcPr marL="36000" marR="36000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2249313"/>
                  </a:ext>
                </a:extLst>
              </a:tr>
              <a:tr h="30235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Vente associée 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(traitements des symptômes annexes…)</a:t>
                      </a:r>
                    </a:p>
                  </a:txBody>
                  <a:tcPr marL="36000" marR="36000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687252"/>
                  </a:ext>
                </a:extLst>
              </a:tr>
              <a:tr h="35672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 Light" panose="020B0403020202020204" pitchFamily="34" charset="0"/>
                        </a:rPr>
                        <a:t>PREPARATION</a:t>
                      </a:r>
                    </a:p>
                  </a:txBody>
                  <a:tcPr marL="2823" marR="2823" marT="2823" marB="0" vert="vert27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6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Gestion du préparatoire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(planification des préparations, gestion des matériels, gestion du recours à la sous-traitance…)</a:t>
                      </a:r>
                    </a:p>
                  </a:txBody>
                  <a:tcPr marL="36000" marR="36000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0970169"/>
                  </a:ext>
                </a:extLst>
              </a:tr>
              <a:tr h="30235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Gestion des matières premières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(Traçabilité, gestion des stocks…)</a:t>
                      </a:r>
                    </a:p>
                  </a:txBody>
                  <a:tcPr marL="36000" marR="36000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983197"/>
                  </a:ext>
                </a:extLst>
              </a:tr>
              <a:tr h="30235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Réalisation des préparations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(Maitrise des process de fabrication…)</a:t>
                      </a:r>
                    </a:p>
                  </a:txBody>
                  <a:tcPr marL="36000" marR="36000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823" marR="2823" marT="2823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435701"/>
                  </a:ext>
                </a:extLst>
              </a:tr>
            </a:tbl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7327146A-05BB-4CC2-9549-9228CCDE527B}"/>
              </a:ext>
            </a:extLst>
          </p:cNvPr>
          <p:cNvSpPr txBox="1"/>
          <p:nvPr/>
        </p:nvSpPr>
        <p:spPr>
          <a:xfrm>
            <a:off x="5881723" y="6052050"/>
            <a:ext cx="37689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258BA4"/>
                </a:solidFill>
                <a:latin typeface="Helvetica Light" panose="020B0403020202020204" pitchFamily="34" charset="0"/>
              </a:rPr>
              <a:t>Echelle des scores :  D (débutant), O (opérationnel), E (expert)</a:t>
            </a:r>
          </a:p>
        </p:txBody>
      </p:sp>
    </p:spTree>
    <p:extLst>
      <p:ext uri="{BB962C8B-B14F-4D97-AF65-F5344CB8AC3E}">
        <p14:creationId xmlns:p14="http://schemas.microsoft.com/office/powerpoint/2010/main" val="1139841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374" y="847554"/>
            <a:ext cx="8604856" cy="341632"/>
          </a:xfrm>
        </p:spPr>
        <p:txBody>
          <a:bodyPr/>
          <a:lstStyle/>
          <a:p>
            <a:pPr algn="r"/>
            <a:r>
              <a:rPr lang="fr-FR" dirty="0"/>
              <a:t>E07. Grille des compétences de l’équipe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B986484-0788-453C-8059-65D41A3A17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54880"/>
              </p:ext>
            </p:extLst>
          </p:nvPr>
        </p:nvGraphicFramePr>
        <p:xfrm>
          <a:off x="319435" y="1337241"/>
          <a:ext cx="9331264" cy="4391394"/>
        </p:xfrm>
        <a:graphic>
          <a:graphicData uri="http://schemas.openxmlformats.org/drawingml/2006/table">
            <a:tbl>
              <a:tblPr/>
              <a:tblGrid>
                <a:gridCol w="723747">
                  <a:extLst>
                    <a:ext uri="{9D8B030D-6E8A-4147-A177-3AD203B41FA5}">
                      <a16:colId xmlns:a16="http://schemas.microsoft.com/office/drawing/2014/main" val="850532675"/>
                    </a:ext>
                  </a:extLst>
                </a:gridCol>
                <a:gridCol w="3264816">
                  <a:extLst>
                    <a:ext uri="{9D8B030D-6E8A-4147-A177-3AD203B41FA5}">
                      <a16:colId xmlns:a16="http://schemas.microsoft.com/office/drawing/2014/main" val="2102455094"/>
                    </a:ext>
                  </a:extLst>
                </a:gridCol>
                <a:gridCol w="763243">
                  <a:extLst>
                    <a:ext uri="{9D8B030D-6E8A-4147-A177-3AD203B41FA5}">
                      <a16:colId xmlns:a16="http://schemas.microsoft.com/office/drawing/2014/main" val="1158709926"/>
                    </a:ext>
                  </a:extLst>
                </a:gridCol>
                <a:gridCol w="763243">
                  <a:extLst>
                    <a:ext uri="{9D8B030D-6E8A-4147-A177-3AD203B41FA5}">
                      <a16:colId xmlns:a16="http://schemas.microsoft.com/office/drawing/2014/main" val="366861337"/>
                    </a:ext>
                  </a:extLst>
                </a:gridCol>
                <a:gridCol w="763243">
                  <a:extLst>
                    <a:ext uri="{9D8B030D-6E8A-4147-A177-3AD203B41FA5}">
                      <a16:colId xmlns:a16="http://schemas.microsoft.com/office/drawing/2014/main" val="856360016"/>
                    </a:ext>
                  </a:extLst>
                </a:gridCol>
                <a:gridCol w="763243">
                  <a:extLst>
                    <a:ext uri="{9D8B030D-6E8A-4147-A177-3AD203B41FA5}">
                      <a16:colId xmlns:a16="http://schemas.microsoft.com/office/drawing/2014/main" val="2497821917"/>
                    </a:ext>
                  </a:extLst>
                </a:gridCol>
                <a:gridCol w="763243">
                  <a:extLst>
                    <a:ext uri="{9D8B030D-6E8A-4147-A177-3AD203B41FA5}">
                      <a16:colId xmlns:a16="http://schemas.microsoft.com/office/drawing/2014/main" val="4282547644"/>
                    </a:ext>
                  </a:extLst>
                </a:gridCol>
                <a:gridCol w="763243">
                  <a:extLst>
                    <a:ext uri="{9D8B030D-6E8A-4147-A177-3AD203B41FA5}">
                      <a16:colId xmlns:a16="http://schemas.microsoft.com/office/drawing/2014/main" val="2561081587"/>
                    </a:ext>
                  </a:extLst>
                </a:gridCol>
                <a:gridCol w="763243">
                  <a:extLst>
                    <a:ext uri="{9D8B030D-6E8A-4147-A177-3AD203B41FA5}">
                      <a16:colId xmlns:a16="http://schemas.microsoft.com/office/drawing/2014/main" val="3862674881"/>
                    </a:ext>
                  </a:extLst>
                </a:gridCol>
              </a:tblGrid>
              <a:tr h="365746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5" marR="3075" marT="3075" marB="0" vert="vert27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Compétences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3075" marR="3075" marT="30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3075" marR="3075" marT="30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3075" marR="3075" marT="30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3075" marR="3075" marT="30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3075" marR="3075" marT="30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3075" marR="3075" marT="30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3075" marR="3075" marT="30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535766"/>
                  </a:ext>
                </a:extLst>
              </a:tr>
              <a:tr h="2727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 Light" panose="020B0403020202020204" pitchFamily="34" charset="0"/>
                        </a:rPr>
                        <a:t>GESTION DU BACK OFFICE</a:t>
                      </a:r>
                    </a:p>
                  </a:txBody>
                  <a:tcPr marL="3075" marR="3075" marT="30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6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Déballage/rangement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(efficacité, maîtrise des process de réception des commandes...)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211297"/>
                  </a:ext>
                </a:extLst>
              </a:tr>
              <a:tr h="27534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Gestion des produits spécifiques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(gestion des produits de la chaine du froid, gestion des stupéfiants…)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392334"/>
                  </a:ext>
                </a:extLst>
              </a:tr>
              <a:tr h="27276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 Light" panose="020B0403020202020204" pitchFamily="34" charset="0"/>
                        </a:rPr>
                        <a:t>GESTION INFORMATIQUE &amp; ADMINISTRATIVE</a:t>
                      </a:r>
                    </a:p>
                  </a:txBody>
                  <a:tcPr marL="3075" marR="3075" marT="30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455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Fonctionnalités quotidiennes du logiciel métier 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(Facturation, consultation des stocks…)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379328"/>
                  </a:ext>
                </a:extLst>
              </a:tr>
              <a:tr h="2727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Gestion des commandes dans le logiciel métier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(passation, suivi…)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798296"/>
                  </a:ext>
                </a:extLst>
              </a:tr>
              <a:tr h="2727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Suivi des indicateurs dans le logiciel métier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(utilisation/consultation des indicateurs du logiciel) 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428024"/>
                  </a:ext>
                </a:extLst>
              </a:tr>
              <a:tr h="2727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Administratif/Tiers </a:t>
                      </a:r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Payant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(gestion des rejets, suivi des factures…)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710012"/>
                  </a:ext>
                </a:extLst>
              </a:tr>
              <a:tr h="2727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Bureautique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(traitement de texte, tableur…)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8428171"/>
                  </a:ext>
                </a:extLst>
              </a:tr>
              <a:tr h="4999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 Light" panose="020B0403020202020204" pitchFamily="34" charset="0"/>
                        </a:rPr>
                        <a:t>MANAGEMENT QUALITE</a:t>
                      </a:r>
                    </a:p>
                  </a:txBody>
                  <a:tcPr marL="3075" marR="3075" marT="30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6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Déploiement de la Démarche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(Animations des réunions, gestion du plan d’action…)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9490657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Qualité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(Connaissances des textes officiels, rédaction de procédures, conduite d’autoévaluations…)</a:t>
                      </a:r>
                    </a:p>
                  </a:txBody>
                  <a:tcPr marL="36000" marR="36000" marT="307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129220"/>
                  </a:ext>
                </a:extLst>
              </a:tr>
              <a:tr h="27276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 Light" panose="020B0403020202020204" pitchFamily="34" charset="0"/>
                        </a:rPr>
                        <a:t>SELL IN / SELL OUT</a:t>
                      </a:r>
                    </a:p>
                  </a:txBody>
                  <a:tcPr marL="3075" marR="3075" marT="30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455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Négociation des Achats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(techniques de négociations, connaissance des fournisseurs…)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787981"/>
                  </a:ext>
                </a:extLst>
              </a:tr>
              <a:tr h="2727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Politique Commerciale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(politique de prix, veille concurrentielle…)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934698"/>
                  </a:ext>
                </a:extLst>
              </a:tr>
              <a:tr h="33552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Marketing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(animation du site internet, création de supports pour la patientèle, conception des vitrines…)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993157"/>
                  </a:ext>
                </a:extLst>
              </a:tr>
              <a:tr h="2727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kern="1200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Merchandising</a:t>
                      </a:r>
                      <a:b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(gestion de </a:t>
                      </a:r>
                      <a:r>
                        <a:rPr lang="fr-FR" sz="700" b="0" i="0" u="none" strike="noStrike" dirty="0" err="1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façing</a:t>
                      </a:r>
                      <a:r>
                        <a:rPr lang="fr-FR" sz="7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, mise en avant des promotions…)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509994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F10CFC4C-FE2F-3C46-91EF-785EEAE73A8F}"/>
              </a:ext>
            </a:extLst>
          </p:cNvPr>
          <p:cNvSpPr txBox="1"/>
          <p:nvPr/>
        </p:nvSpPr>
        <p:spPr>
          <a:xfrm>
            <a:off x="5881723" y="6052050"/>
            <a:ext cx="37689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258BA4"/>
                </a:solidFill>
                <a:latin typeface="Helvetica Light" panose="020B0403020202020204" pitchFamily="34" charset="0"/>
              </a:rPr>
              <a:t>Echelle des scores :  D (débutant), O (opérationnel), E (expert)</a:t>
            </a:r>
          </a:p>
        </p:txBody>
      </p:sp>
    </p:spTree>
    <p:extLst>
      <p:ext uri="{BB962C8B-B14F-4D97-AF65-F5344CB8AC3E}">
        <p14:creationId xmlns:p14="http://schemas.microsoft.com/office/powerpoint/2010/main" val="217483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374" y="847554"/>
            <a:ext cx="8604856" cy="341632"/>
          </a:xfrm>
        </p:spPr>
        <p:txBody>
          <a:bodyPr/>
          <a:lstStyle/>
          <a:p>
            <a:pPr algn="r"/>
            <a:r>
              <a:rPr lang="fr-FR" dirty="0"/>
              <a:t>E07. Grille des compétences de l’équipe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A9B1A669-A573-454D-B5B0-CE21624A6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120493"/>
              </p:ext>
            </p:extLst>
          </p:nvPr>
        </p:nvGraphicFramePr>
        <p:xfrm>
          <a:off x="319435" y="1301643"/>
          <a:ext cx="9331265" cy="4682872"/>
        </p:xfrm>
        <a:graphic>
          <a:graphicData uri="http://schemas.openxmlformats.org/drawingml/2006/table">
            <a:tbl>
              <a:tblPr/>
              <a:tblGrid>
                <a:gridCol w="620284">
                  <a:extLst>
                    <a:ext uri="{9D8B030D-6E8A-4147-A177-3AD203B41FA5}">
                      <a16:colId xmlns:a16="http://schemas.microsoft.com/office/drawing/2014/main" val="3482971180"/>
                    </a:ext>
                  </a:extLst>
                </a:gridCol>
                <a:gridCol w="3368280">
                  <a:extLst>
                    <a:ext uri="{9D8B030D-6E8A-4147-A177-3AD203B41FA5}">
                      <a16:colId xmlns:a16="http://schemas.microsoft.com/office/drawing/2014/main" val="4163009761"/>
                    </a:ext>
                  </a:extLst>
                </a:gridCol>
                <a:gridCol w="763243">
                  <a:extLst>
                    <a:ext uri="{9D8B030D-6E8A-4147-A177-3AD203B41FA5}">
                      <a16:colId xmlns:a16="http://schemas.microsoft.com/office/drawing/2014/main" val="783176436"/>
                    </a:ext>
                  </a:extLst>
                </a:gridCol>
                <a:gridCol w="763243">
                  <a:extLst>
                    <a:ext uri="{9D8B030D-6E8A-4147-A177-3AD203B41FA5}">
                      <a16:colId xmlns:a16="http://schemas.microsoft.com/office/drawing/2014/main" val="2287577073"/>
                    </a:ext>
                  </a:extLst>
                </a:gridCol>
                <a:gridCol w="763243">
                  <a:extLst>
                    <a:ext uri="{9D8B030D-6E8A-4147-A177-3AD203B41FA5}">
                      <a16:colId xmlns:a16="http://schemas.microsoft.com/office/drawing/2014/main" val="3204369662"/>
                    </a:ext>
                  </a:extLst>
                </a:gridCol>
                <a:gridCol w="763243">
                  <a:extLst>
                    <a:ext uri="{9D8B030D-6E8A-4147-A177-3AD203B41FA5}">
                      <a16:colId xmlns:a16="http://schemas.microsoft.com/office/drawing/2014/main" val="1064866382"/>
                    </a:ext>
                  </a:extLst>
                </a:gridCol>
                <a:gridCol w="763243">
                  <a:extLst>
                    <a:ext uri="{9D8B030D-6E8A-4147-A177-3AD203B41FA5}">
                      <a16:colId xmlns:a16="http://schemas.microsoft.com/office/drawing/2014/main" val="68855525"/>
                    </a:ext>
                  </a:extLst>
                </a:gridCol>
                <a:gridCol w="763243">
                  <a:extLst>
                    <a:ext uri="{9D8B030D-6E8A-4147-A177-3AD203B41FA5}">
                      <a16:colId xmlns:a16="http://schemas.microsoft.com/office/drawing/2014/main" val="1517988353"/>
                    </a:ext>
                  </a:extLst>
                </a:gridCol>
                <a:gridCol w="763243">
                  <a:extLst>
                    <a:ext uri="{9D8B030D-6E8A-4147-A177-3AD203B41FA5}">
                      <a16:colId xmlns:a16="http://schemas.microsoft.com/office/drawing/2014/main" val="1797864226"/>
                    </a:ext>
                  </a:extLst>
                </a:gridCol>
              </a:tblGrid>
              <a:tr h="354972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5" marR="3075" marT="3075" marB="0" vert="vert27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Compétences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3075" marR="3075" marT="30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3075" marR="3075" marT="30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3075" marR="3075" marT="30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3075" marR="3075" marT="30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3075" marR="3075" marT="30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3075" marR="3075" marT="30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800" b="0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Nom du Collaborateur :</a:t>
                      </a:r>
                    </a:p>
                  </a:txBody>
                  <a:tcPr marL="3075" marR="3075" marT="30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788581"/>
                  </a:ext>
                </a:extLst>
              </a:tr>
              <a:tr h="216395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 Light" panose="020B0403020202020204" pitchFamily="34" charset="0"/>
                        </a:rPr>
                        <a:t>SPECIALITES</a:t>
                      </a:r>
                    </a:p>
                  </a:txBody>
                  <a:tcPr marL="3075" marR="3075" marT="30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455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Cosmétologie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0471309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Homéopathie</a:t>
                      </a:r>
                    </a:p>
                  </a:txBody>
                  <a:tcPr marL="36000" marR="36000" marT="307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5150984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Phytothérapie</a:t>
                      </a:r>
                    </a:p>
                  </a:txBody>
                  <a:tcPr marL="36000" marR="36000" marT="307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8083532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Diététique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3793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Aromathérapie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889447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Micronutrition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736904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Sport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76867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Bébé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49128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Maintien à domicile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581599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Orthopédie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3014487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Vétérinaire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816541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pPr algn="ctr" fontAlgn="ctr"/>
                      <a:endParaRPr lang="fr-FR" sz="900" b="1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3075" marR="3075" marT="30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Autre :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5824827"/>
                  </a:ext>
                </a:extLst>
              </a:tr>
              <a:tr h="21639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 Light" panose="020B0403020202020204" pitchFamily="34" charset="0"/>
                        </a:rPr>
                        <a:t>ACCOMPAGNEMENT PATIENTS</a:t>
                      </a:r>
                    </a:p>
                  </a:txBody>
                  <a:tcPr marL="3075" marR="3075" marT="30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6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Education thérapeutique des patients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459064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Entretiens AVK, AOD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729878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Entretiens Asthme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6531240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Dépistage &amp; Tests Rapides d'Orientation Diagnostic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176858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Bilan de Médication Partagé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416645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Vaccination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018683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Premiers Secours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8162109"/>
                  </a:ext>
                </a:extLst>
              </a:tr>
              <a:tr h="216395">
                <a:tc vMerge="1">
                  <a:txBody>
                    <a:bodyPr/>
                    <a:lstStyle/>
                    <a:p>
                      <a:pPr algn="ctr" fontAlgn="ctr"/>
                      <a:endParaRPr lang="fr-FR" sz="900" b="1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3075" marR="3075" marT="30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1" i="0" u="none" strike="noStrike" dirty="0">
                          <a:solidFill>
                            <a:srgbClr val="262626"/>
                          </a:solidFill>
                          <a:effectLst/>
                          <a:latin typeface="Helvetica Light" panose="020B0403020202020204" pitchFamily="34" charset="0"/>
                        </a:rPr>
                        <a:t>Autre :</a:t>
                      </a:r>
                    </a:p>
                  </a:txBody>
                  <a:tcPr marL="36000" marR="36000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75" marR="3075" marT="3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199412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81F90986-BC47-8D4A-B5F5-894D1F700BA4}"/>
              </a:ext>
            </a:extLst>
          </p:cNvPr>
          <p:cNvSpPr txBox="1"/>
          <p:nvPr/>
        </p:nvSpPr>
        <p:spPr>
          <a:xfrm>
            <a:off x="5881723" y="6052050"/>
            <a:ext cx="37689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258BA4"/>
                </a:solidFill>
                <a:latin typeface="Helvetica Light" panose="020B0403020202020204" pitchFamily="34" charset="0"/>
              </a:rPr>
              <a:t>Echelle des scores :  D (débutant), O (opérationnel), E (expert)</a:t>
            </a:r>
          </a:p>
        </p:txBody>
      </p:sp>
    </p:spTree>
    <p:extLst>
      <p:ext uri="{BB962C8B-B14F-4D97-AF65-F5344CB8AC3E}">
        <p14:creationId xmlns:p14="http://schemas.microsoft.com/office/powerpoint/2010/main" val="11863233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3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3CADF2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1165</TotalTime>
  <Words>1069</Words>
  <Application>Microsoft Macintosh PowerPoint</Application>
  <PresentationFormat>Format A4 (210 x 297 mm)</PresentationFormat>
  <Paragraphs>416</Paragraphs>
  <Slides>5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Helvetica Light</vt:lpstr>
      <vt:lpstr>Helvetica Neue</vt:lpstr>
      <vt:lpstr>Wingdings</vt:lpstr>
      <vt:lpstr>Thème Office</vt:lpstr>
      <vt:lpstr>Présentation PowerPoint</vt:lpstr>
      <vt:lpstr>E07. Grille des compétences de l’équipe</vt:lpstr>
      <vt:lpstr>E07. Grille des compétences de l’équipe</vt:lpstr>
      <vt:lpstr>E07. Grille des compétences de l’équipe</vt:lpstr>
      <vt:lpstr>E07. Grille des compétences de l’équipe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Conseil Caducée</cp:lastModifiedBy>
  <cp:revision>100</cp:revision>
  <cp:lastPrinted>2019-10-14T20:55:54Z</cp:lastPrinted>
  <dcterms:created xsi:type="dcterms:W3CDTF">2019-09-09T06:31:24Z</dcterms:created>
  <dcterms:modified xsi:type="dcterms:W3CDTF">2019-12-19T09:50:50Z</dcterms:modified>
</cp:coreProperties>
</file>