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4"/>
  </p:notesMasterIdLst>
  <p:handoutMasterIdLst>
    <p:handoutMasterId r:id="rId5"/>
  </p:handoutMasterIdLst>
  <p:sldIdLst>
    <p:sldId id="257" r:id="rId2"/>
    <p:sldId id="258" r:id="rId3"/>
  </p:sldIdLst>
  <p:sldSz cx="9906000" cy="6858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8BA4"/>
    <a:srgbClr val="CCE6EB"/>
    <a:srgbClr val="9BBA28"/>
    <a:srgbClr val="595959"/>
    <a:srgbClr val="455F51"/>
    <a:srgbClr val="2C6672"/>
    <a:srgbClr val="4AB5C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16" autoAdjust="0"/>
    <p:restoredTop sz="94660"/>
  </p:normalViewPr>
  <p:slideViewPr>
    <p:cSldViewPr snapToGrid="0">
      <p:cViewPr varScale="1">
        <p:scale>
          <a:sx n="156" d="100"/>
          <a:sy n="156" d="100"/>
        </p:scale>
        <p:origin x="1696" y="184"/>
      </p:cViewPr>
      <p:guideLst/>
    </p:cSldViewPr>
  </p:slideViewPr>
  <p:notesTextViewPr>
    <p:cViewPr>
      <p:scale>
        <a:sx n="1" d="1"/>
        <a:sy n="1" d="1"/>
      </p:scale>
      <p:origin x="0" y="0"/>
    </p:cViewPr>
  </p:notesTextViewPr>
  <p:notesViewPr>
    <p:cSldViewPr snapToGrid="0">
      <p:cViewPr varScale="1">
        <p:scale>
          <a:sx n="86" d="100"/>
          <a:sy n="86" d="100"/>
        </p:scale>
        <p:origin x="208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D78E3FBC-93E6-41D0-9118-C9B80A8DFC60}"/>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E74F07E6-2D17-4B77-95D2-0BE008107C9F}"/>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B725E0E0-378B-4EA5-9CAD-658D9107D75E}" type="datetimeFigureOut">
              <a:rPr lang="fr-FR" smtClean="0"/>
              <a:t>19/12/2019</a:t>
            </a:fld>
            <a:endParaRPr lang="fr-FR"/>
          </a:p>
        </p:txBody>
      </p:sp>
      <p:sp>
        <p:nvSpPr>
          <p:cNvPr id="4" name="Espace réservé du pied de page 3">
            <a:extLst>
              <a:ext uri="{FF2B5EF4-FFF2-40B4-BE49-F238E27FC236}">
                <a16:creationId xmlns:a16="http://schemas.microsoft.com/office/drawing/2014/main" id="{84C6DFA0-A012-4C3D-A6B0-43061089C071}"/>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B6C061A5-B753-4DDE-BA14-E062470DB4BF}"/>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37892759-F2D1-4798-BA0A-3682AAE37242}" type="slidenum">
              <a:rPr lang="fr-FR" smtClean="0"/>
              <a:t>‹N°›</a:t>
            </a:fld>
            <a:endParaRPr lang="fr-FR"/>
          </a:p>
        </p:txBody>
      </p:sp>
    </p:spTree>
    <p:extLst>
      <p:ext uri="{BB962C8B-B14F-4D97-AF65-F5344CB8AC3E}">
        <p14:creationId xmlns:p14="http://schemas.microsoft.com/office/powerpoint/2010/main" val="3242311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7557D3CD-F430-44A6-86A4-3B623AFF0A78}" type="datetimeFigureOut">
              <a:rPr lang="fr-FR" smtClean="0"/>
              <a:t>19/12/2019</a:t>
            </a:fld>
            <a:endParaRPr lang="fr-FR"/>
          </a:p>
        </p:txBody>
      </p:sp>
      <p:sp>
        <p:nvSpPr>
          <p:cNvPr id="4" name="Espace réservé de l'image des diapositives 3"/>
          <p:cNvSpPr>
            <a:spLocks noGrp="1" noRot="1" noChangeAspect="1"/>
          </p:cNvSpPr>
          <p:nvPr>
            <p:ph type="sldImg" idx="2"/>
          </p:nvPr>
        </p:nvSpPr>
        <p:spPr>
          <a:xfrm>
            <a:off x="2900363" y="857250"/>
            <a:ext cx="3343275" cy="2314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900363" y="857250"/>
            <a:ext cx="3343275" cy="2314575"/>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2B067B43-7F57-412C-B436-8CCBCB3770F0}" type="slidenum">
              <a:rPr lang="fr-FR" smtClean="0"/>
              <a:t>1</a:t>
            </a:fld>
            <a:endParaRPr lang="fr-FR"/>
          </a:p>
        </p:txBody>
      </p:sp>
    </p:spTree>
    <p:extLst>
      <p:ext uri="{BB962C8B-B14F-4D97-AF65-F5344CB8AC3E}">
        <p14:creationId xmlns:p14="http://schemas.microsoft.com/office/powerpoint/2010/main" val="1453030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892577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422799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64675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EC9FF4-D7A3-FA41-8EF8-39288CEF8147}"/>
              </a:ext>
            </a:extLst>
          </p:cNvPr>
          <p:cNvSpPr/>
          <p:nvPr userDrawn="1"/>
        </p:nvSpPr>
        <p:spPr>
          <a:xfrm>
            <a:off x="1" y="6328611"/>
            <a:ext cx="9906000" cy="52938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 coins arrondis 5">
            <a:extLst>
              <a:ext uri="{FF2B5EF4-FFF2-40B4-BE49-F238E27FC236}">
                <a16:creationId xmlns:a16="http://schemas.microsoft.com/office/drawing/2014/main" id="{86B61B5E-7159-AF47-A9DD-8A54FD411ED8}"/>
              </a:ext>
            </a:extLst>
          </p:cNvPr>
          <p:cNvSpPr/>
          <p:nvPr userDrawn="1"/>
        </p:nvSpPr>
        <p:spPr>
          <a:xfrm>
            <a:off x="6926505" y="6191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latin typeface="Helvetica Light" panose="020B0403020202020204" pitchFamily="34" charset="0"/>
              </a:rPr>
              <a:t>Pharmacie :</a:t>
            </a:r>
          </a:p>
        </p:txBody>
      </p:sp>
      <p:sp>
        <p:nvSpPr>
          <p:cNvPr id="7" name="Rectangle 6">
            <a:extLst>
              <a:ext uri="{FF2B5EF4-FFF2-40B4-BE49-F238E27FC236}">
                <a16:creationId xmlns:a16="http://schemas.microsoft.com/office/drawing/2014/main" id="{AEE553E3-80F5-A64C-80E6-6CC525FA7FF5}"/>
              </a:ext>
            </a:extLst>
          </p:cNvPr>
          <p:cNvSpPr/>
          <p:nvPr userDrawn="1"/>
        </p:nvSpPr>
        <p:spPr>
          <a:xfrm>
            <a:off x="0" y="2"/>
            <a:ext cx="9906000" cy="80308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2BEF5577-0C26-EF4E-A9C5-EEA884191FF4}"/>
              </a:ext>
            </a:extLst>
          </p:cNvPr>
          <p:cNvSpPr txBox="1"/>
          <p:nvPr userDrawn="1"/>
        </p:nvSpPr>
        <p:spPr>
          <a:xfrm>
            <a:off x="4566077" y="194374"/>
            <a:ext cx="5339923" cy="769441"/>
          </a:xfrm>
          <a:prstGeom prst="rect">
            <a:avLst/>
          </a:prstGeom>
          <a:noFill/>
        </p:spPr>
        <p:txBody>
          <a:bodyPr wrap="none" rtlCol="0">
            <a:spAutoFit/>
          </a:bodyPr>
          <a:lstStyle/>
          <a:p>
            <a:pPr algn="r"/>
            <a:r>
              <a:rPr lang="fr-FR" sz="4400" cap="all" dirty="0">
                <a:solidFill>
                  <a:schemeClr val="bg1"/>
                </a:solidFill>
                <a:latin typeface="Helvetica Neue" panose="020B0604020202020204" pitchFamily="34" charset="0"/>
                <a:ea typeface="Helvetica Neue" panose="020B0604020202020204" pitchFamily="34" charset="0"/>
              </a:rPr>
              <a:t>ENREGISTREMENT</a:t>
            </a:r>
          </a:p>
        </p:txBody>
      </p:sp>
      <p:sp>
        <p:nvSpPr>
          <p:cNvPr id="9" name="Rectangle 8">
            <a:extLst>
              <a:ext uri="{FF2B5EF4-FFF2-40B4-BE49-F238E27FC236}">
                <a16:creationId xmlns:a16="http://schemas.microsoft.com/office/drawing/2014/main" id="{99B24B5D-9DFA-0D4D-953A-9A55B1BBE32E}"/>
              </a:ext>
            </a:extLst>
          </p:cNvPr>
          <p:cNvSpPr/>
          <p:nvPr userDrawn="1"/>
        </p:nvSpPr>
        <p:spPr>
          <a:xfrm>
            <a:off x="0" y="803082"/>
            <a:ext cx="9906000" cy="397565"/>
          </a:xfrm>
          <a:prstGeom prst="rect">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itre 1">
            <a:extLst>
              <a:ext uri="{FF2B5EF4-FFF2-40B4-BE49-F238E27FC236}">
                <a16:creationId xmlns:a16="http://schemas.microsoft.com/office/drawing/2014/main" id="{98215A22-5D70-4E4D-898E-0E5A4C91EFD9}"/>
              </a:ext>
            </a:extLst>
          </p:cNvPr>
          <p:cNvSpPr>
            <a:spLocks noGrp="1"/>
          </p:cNvSpPr>
          <p:nvPr userDrawn="1">
            <p:ph type="title"/>
          </p:nvPr>
        </p:nvSpPr>
        <p:spPr>
          <a:xfrm>
            <a:off x="3118376" y="847554"/>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11" name="Image 10">
            <a:extLst>
              <a:ext uri="{FF2B5EF4-FFF2-40B4-BE49-F238E27FC236}">
                <a16:creationId xmlns:a16="http://schemas.microsoft.com/office/drawing/2014/main" id="{BF27ECEA-6B49-7A42-BD04-5EDD1A67E6AA}"/>
              </a:ext>
            </a:extLst>
          </p:cNvPr>
          <p:cNvPicPr>
            <a:picLocks noChangeAspect="1"/>
          </p:cNvPicPr>
          <p:nvPr userDrawn="1"/>
        </p:nvPicPr>
        <p:blipFill rotWithShape="1">
          <a:blip r:embed="rId2"/>
          <a:srcRect t="9053" b="6984"/>
          <a:stretch/>
        </p:blipFill>
        <p:spPr>
          <a:xfrm>
            <a:off x="111758" y="5147"/>
            <a:ext cx="951058" cy="803082"/>
          </a:xfrm>
          <a:prstGeom prst="rect">
            <a:avLst/>
          </a:prstGeom>
        </p:spPr>
      </p:pic>
      <p:pic>
        <p:nvPicPr>
          <p:cNvPr id="14" name="Image 13">
            <a:extLst>
              <a:ext uri="{FF2B5EF4-FFF2-40B4-BE49-F238E27FC236}">
                <a16:creationId xmlns:a16="http://schemas.microsoft.com/office/drawing/2014/main" id="{E822DB88-CE35-ED4B-88FF-22CB53AA8FE8}"/>
              </a:ext>
            </a:extLst>
          </p:cNvPr>
          <p:cNvPicPr>
            <a:picLocks noChangeAspect="1"/>
          </p:cNvPicPr>
          <p:nvPr userDrawn="1"/>
        </p:nvPicPr>
        <p:blipFill>
          <a:blip r:embed="rId3"/>
          <a:stretch>
            <a:fillRect/>
          </a:stretch>
        </p:blipFill>
        <p:spPr>
          <a:xfrm>
            <a:off x="305320" y="86643"/>
            <a:ext cx="654747" cy="605735"/>
          </a:xfrm>
          <a:prstGeom prst="rect">
            <a:avLst/>
          </a:prstGeom>
        </p:spPr>
      </p:pic>
      <p:sp>
        <p:nvSpPr>
          <p:cNvPr id="15" name="Flèche : pentagone 25">
            <a:extLst>
              <a:ext uri="{FF2B5EF4-FFF2-40B4-BE49-F238E27FC236}">
                <a16:creationId xmlns:a16="http://schemas.microsoft.com/office/drawing/2014/main" id="{49F46499-68B3-734E-BF2C-DDF4E0FFB3CC}"/>
              </a:ext>
            </a:extLst>
          </p:cNvPr>
          <p:cNvSpPr/>
          <p:nvPr userDrawn="1"/>
        </p:nvSpPr>
        <p:spPr>
          <a:xfrm>
            <a:off x="0" y="6048689"/>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a:extLst>
              <a:ext uri="{FF2B5EF4-FFF2-40B4-BE49-F238E27FC236}">
                <a16:creationId xmlns:a16="http://schemas.microsoft.com/office/drawing/2014/main" id="{C6A72F4B-5012-C34C-B369-5B588FA8A633}"/>
              </a:ext>
            </a:extLst>
          </p:cNvPr>
          <p:cNvSpPr/>
          <p:nvPr userDrawn="1"/>
        </p:nvSpPr>
        <p:spPr>
          <a:xfrm>
            <a:off x="677313" y="62926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17" name="Rectangle 16">
            <a:extLst>
              <a:ext uri="{FF2B5EF4-FFF2-40B4-BE49-F238E27FC236}">
                <a16:creationId xmlns:a16="http://schemas.microsoft.com/office/drawing/2014/main" id="{EF726CED-FDAA-4749-B1A7-7C6BA7E6D1D0}"/>
              </a:ext>
            </a:extLst>
          </p:cNvPr>
          <p:cNvSpPr/>
          <p:nvPr userDrawn="1"/>
        </p:nvSpPr>
        <p:spPr>
          <a:xfrm>
            <a:off x="677313" y="66271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2.01 – Novembre 2019</a:t>
            </a:r>
            <a:endParaRPr lang="fr-FR" sz="900" dirty="0">
              <a:solidFill>
                <a:schemeClr val="bg1"/>
              </a:solidFill>
            </a:endParaRPr>
          </a:p>
        </p:txBody>
      </p:sp>
      <p:pic>
        <p:nvPicPr>
          <p:cNvPr id="18" name="Image 17" descr="Une image contenant dessin&#10;&#10;Description générée automatiquement">
            <a:extLst>
              <a:ext uri="{FF2B5EF4-FFF2-40B4-BE49-F238E27FC236}">
                <a16:creationId xmlns:a16="http://schemas.microsoft.com/office/drawing/2014/main" id="{63ECDD5F-ABB4-1442-ADB7-A3AD076AA31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922" y="6115601"/>
            <a:ext cx="359277" cy="469335"/>
          </a:xfrm>
          <a:prstGeom prst="rect">
            <a:avLst/>
          </a:prstGeom>
        </p:spPr>
      </p:pic>
    </p:spTree>
    <p:extLst>
      <p:ext uri="{BB962C8B-B14F-4D97-AF65-F5344CB8AC3E}">
        <p14:creationId xmlns:p14="http://schemas.microsoft.com/office/powerpoint/2010/main" val="1568096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Disposition personnalisée">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EDDC7A37-1908-47BC-A500-55F3D0861FF1}"/>
              </a:ext>
            </a:extLst>
          </p:cNvPr>
          <p:cNvSpPr txBox="1"/>
          <p:nvPr userDrawn="1"/>
        </p:nvSpPr>
        <p:spPr>
          <a:xfrm>
            <a:off x="2430878" y="135385"/>
            <a:ext cx="7475123" cy="1070293"/>
          </a:xfrm>
          <a:prstGeom prst="rect">
            <a:avLst/>
          </a:prstGeom>
          <a:noFill/>
        </p:spPr>
        <p:txBody>
          <a:bodyPr wrap="none" rtlCol="0">
            <a:spAutoFit/>
          </a:bodyPr>
          <a:lstStyle/>
          <a:p>
            <a:pPr algn="r"/>
            <a:r>
              <a:rPr lang="fr-FR" sz="6355" cap="all" dirty="0">
                <a:solidFill>
                  <a:schemeClr val="bg1"/>
                </a:solidFill>
                <a:latin typeface="Helvetica Neue" panose="020B0604020202020204" pitchFamily="34" charset="0"/>
                <a:ea typeface="Helvetica Neue" panose="020B0604020202020204" pitchFamily="34" charset="0"/>
              </a:rPr>
              <a:t>ENREGISTREMENT</a:t>
            </a:r>
          </a:p>
        </p:txBody>
      </p:sp>
      <p:sp>
        <p:nvSpPr>
          <p:cNvPr id="21" name="ZoneTexte 20">
            <a:extLst>
              <a:ext uri="{FF2B5EF4-FFF2-40B4-BE49-F238E27FC236}">
                <a16:creationId xmlns:a16="http://schemas.microsoft.com/office/drawing/2014/main" id="{8E7F17DA-F1BB-4FD8-8862-29C29981F4E7}"/>
              </a:ext>
            </a:extLst>
          </p:cNvPr>
          <p:cNvSpPr txBox="1"/>
          <p:nvPr userDrawn="1"/>
        </p:nvSpPr>
        <p:spPr>
          <a:xfrm>
            <a:off x="171522" y="1334011"/>
            <a:ext cx="3466655" cy="400110"/>
          </a:xfrm>
          <a:prstGeom prst="rect">
            <a:avLst/>
          </a:prstGeom>
          <a:noFill/>
        </p:spPr>
        <p:txBody>
          <a:bodyPr wrap="none" rtlCol="0">
            <a:spAutoFit/>
          </a:bodyPr>
          <a:lstStyle/>
          <a:p>
            <a:r>
              <a:rPr lang="fr-FR" sz="2000" dirty="0">
                <a:solidFill>
                  <a:srgbClr val="258BA4"/>
                </a:solidFill>
                <a:latin typeface="Helvetica Neue" panose="020B0604020202020204" pitchFamily="34" charset="0"/>
                <a:ea typeface="Helvetica Neue" panose="020B0604020202020204" pitchFamily="34" charset="0"/>
              </a:rPr>
              <a:t>L’enregistrement : principes</a:t>
            </a:r>
          </a:p>
        </p:txBody>
      </p:sp>
      <p:cxnSp>
        <p:nvCxnSpPr>
          <p:cNvPr id="22" name="Connecteur droit 21">
            <a:extLst>
              <a:ext uri="{FF2B5EF4-FFF2-40B4-BE49-F238E27FC236}">
                <a16:creationId xmlns:a16="http://schemas.microsoft.com/office/drawing/2014/main" id="{008435ED-2DC8-479C-BF2D-AA20163AD38B}"/>
              </a:ext>
            </a:extLst>
          </p:cNvPr>
          <p:cNvCxnSpPr>
            <a:cxnSpLocks/>
          </p:cNvCxnSpPr>
          <p:nvPr userDrawn="1"/>
        </p:nvCxnSpPr>
        <p:spPr>
          <a:xfrm flipV="1">
            <a:off x="111758" y="1718304"/>
            <a:ext cx="3884265" cy="2868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3" name="ZoneTexte 22">
            <a:extLst>
              <a:ext uri="{FF2B5EF4-FFF2-40B4-BE49-F238E27FC236}">
                <a16:creationId xmlns:a16="http://schemas.microsoft.com/office/drawing/2014/main" id="{C6379F7F-3C65-4A6B-ACA6-0A13D579B0AC}"/>
              </a:ext>
            </a:extLst>
          </p:cNvPr>
          <p:cNvSpPr txBox="1"/>
          <p:nvPr userDrawn="1"/>
        </p:nvSpPr>
        <p:spPr>
          <a:xfrm>
            <a:off x="4205018" y="1326504"/>
            <a:ext cx="4208396" cy="400110"/>
          </a:xfrm>
          <a:prstGeom prst="rect">
            <a:avLst/>
          </a:prstGeom>
          <a:noFill/>
        </p:spPr>
        <p:txBody>
          <a:bodyPr wrap="none" rtlCol="0">
            <a:spAutoFit/>
          </a:bodyPr>
          <a:lstStyle/>
          <a:p>
            <a:r>
              <a:rPr lang="fr-FR" sz="2000" dirty="0">
                <a:solidFill>
                  <a:srgbClr val="258BA4"/>
                </a:solidFill>
                <a:latin typeface="Helvetica Neue" panose="020B0604020202020204" pitchFamily="34" charset="0"/>
                <a:ea typeface="Helvetica Neue" panose="020B0604020202020204" pitchFamily="34" charset="0"/>
              </a:rPr>
              <a:t>Commentaires pour un bon usage</a:t>
            </a:r>
          </a:p>
        </p:txBody>
      </p:sp>
      <p:sp>
        <p:nvSpPr>
          <p:cNvPr id="25" name="Espace réservé du texte 3">
            <a:extLst>
              <a:ext uri="{FF2B5EF4-FFF2-40B4-BE49-F238E27FC236}">
                <a16:creationId xmlns:a16="http://schemas.microsoft.com/office/drawing/2014/main" id="{AB11144D-E44B-458C-90B0-43A3F21BF32A}"/>
              </a:ext>
            </a:extLst>
          </p:cNvPr>
          <p:cNvSpPr>
            <a:spLocks noGrp="1"/>
          </p:cNvSpPr>
          <p:nvPr>
            <p:ph type="body" sz="quarter" idx="11"/>
          </p:nvPr>
        </p:nvSpPr>
        <p:spPr>
          <a:xfrm>
            <a:off x="4271985" y="1863441"/>
            <a:ext cx="5522257" cy="4014910"/>
          </a:xfrm>
          <a:noFill/>
        </p:spPr>
        <p:txBody>
          <a:bodyPr wrap="square" rtlCol="0">
            <a:noAutofit/>
          </a:bodyPr>
          <a:lstStyle>
            <a:lvl1pPr marL="0" indent="0">
              <a:buNone/>
              <a:defRPr lang="fr-FR" sz="1100" smtClean="0">
                <a:solidFill>
                  <a:schemeClr val="tx1">
                    <a:lumMod val="85000"/>
                    <a:lumOff val="15000"/>
                  </a:schemeClr>
                </a:solidFill>
                <a:latin typeface="Helvetica Light" panose="020B0403020202020204" pitchFamily="34" charset="0"/>
              </a:defRPr>
            </a:lvl1pPr>
            <a:lvl2pPr>
              <a:defRPr lang="fr-FR" smtClean="0">
                <a:solidFill>
                  <a:schemeClr val="tx1"/>
                </a:solidFill>
              </a:defRPr>
            </a:lvl2pPr>
            <a:lvl3pPr>
              <a:defRPr lang="fr-FR" sz="2600" smtClean="0">
                <a:solidFill>
                  <a:schemeClr val="tx1"/>
                </a:solidFill>
              </a:defRPr>
            </a:lvl3pPr>
            <a:lvl4pPr>
              <a:defRPr lang="fr-FR" sz="2600" smtClean="0">
                <a:solidFill>
                  <a:schemeClr val="tx1"/>
                </a:solidFill>
              </a:defRPr>
            </a:lvl4pPr>
            <a:lvl5pPr>
              <a:defRPr lang="fr-FR" sz="2600">
                <a:solidFill>
                  <a:schemeClr val="tx1"/>
                </a:solidFill>
              </a:defRPr>
            </a:lvl5pPr>
          </a:lstStyle>
          <a:p>
            <a:pPr lvl="0" defTabSz="660380"/>
            <a:r>
              <a:rPr lang="fr-FR" dirty="0"/>
              <a:t>Cliquez pour modifier les styles du texte du masque</a:t>
            </a:r>
          </a:p>
        </p:txBody>
      </p:sp>
      <p:sp>
        <p:nvSpPr>
          <p:cNvPr id="20" name="Rectangle 19">
            <a:extLst>
              <a:ext uri="{FF2B5EF4-FFF2-40B4-BE49-F238E27FC236}">
                <a16:creationId xmlns:a16="http://schemas.microsoft.com/office/drawing/2014/main" id="{828494D1-707C-4783-BB3A-C47428F26EAC}"/>
              </a:ext>
            </a:extLst>
          </p:cNvPr>
          <p:cNvSpPr/>
          <p:nvPr userDrawn="1"/>
        </p:nvSpPr>
        <p:spPr>
          <a:xfrm>
            <a:off x="1" y="6328611"/>
            <a:ext cx="9906000" cy="52938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 coins arrondis 33">
            <a:extLst>
              <a:ext uri="{FF2B5EF4-FFF2-40B4-BE49-F238E27FC236}">
                <a16:creationId xmlns:a16="http://schemas.microsoft.com/office/drawing/2014/main" id="{73D73C58-2451-4244-A7BF-53D8C7CA315D}"/>
              </a:ext>
            </a:extLst>
          </p:cNvPr>
          <p:cNvSpPr/>
          <p:nvPr userDrawn="1"/>
        </p:nvSpPr>
        <p:spPr>
          <a:xfrm>
            <a:off x="6926505" y="6191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latin typeface="Helvetica Light" panose="020B0403020202020204" pitchFamily="34" charset="0"/>
              </a:rPr>
              <a:t>Pharmacie :</a:t>
            </a:r>
          </a:p>
        </p:txBody>
      </p:sp>
      <p:sp>
        <p:nvSpPr>
          <p:cNvPr id="35" name="Rectangle 34">
            <a:extLst>
              <a:ext uri="{FF2B5EF4-FFF2-40B4-BE49-F238E27FC236}">
                <a16:creationId xmlns:a16="http://schemas.microsoft.com/office/drawing/2014/main" id="{01A65D41-4203-4EC5-9955-0808A855AC88}"/>
              </a:ext>
            </a:extLst>
          </p:cNvPr>
          <p:cNvSpPr/>
          <p:nvPr userDrawn="1"/>
        </p:nvSpPr>
        <p:spPr>
          <a:xfrm>
            <a:off x="0" y="2"/>
            <a:ext cx="9906000" cy="80308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36">
            <a:extLst>
              <a:ext uri="{FF2B5EF4-FFF2-40B4-BE49-F238E27FC236}">
                <a16:creationId xmlns:a16="http://schemas.microsoft.com/office/drawing/2014/main" id="{64D4E733-971A-4459-BF74-F0A6D9ED2785}"/>
              </a:ext>
            </a:extLst>
          </p:cNvPr>
          <p:cNvSpPr/>
          <p:nvPr userDrawn="1"/>
        </p:nvSpPr>
        <p:spPr>
          <a:xfrm>
            <a:off x="0" y="803082"/>
            <a:ext cx="9906000" cy="397565"/>
          </a:xfrm>
          <a:prstGeom prst="rect">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9" name="Image 38">
            <a:extLst>
              <a:ext uri="{FF2B5EF4-FFF2-40B4-BE49-F238E27FC236}">
                <a16:creationId xmlns:a16="http://schemas.microsoft.com/office/drawing/2014/main" id="{B086A1E7-2617-4E05-9A8B-85F7034EA333}"/>
              </a:ext>
            </a:extLst>
          </p:cNvPr>
          <p:cNvPicPr>
            <a:picLocks noChangeAspect="1"/>
          </p:cNvPicPr>
          <p:nvPr userDrawn="1"/>
        </p:nvPicPr>
        <p:blipFill rotWithShape="1">
          <a:blip r:embed="rId2"/>
          <a:srcRect t="9053" b="6984"/>
          <a:stretch/>
        </p:blipFill>
        <p:spPr>
          <a:xfrm>
            <a:off x="111758" y="5147"/>
            <a:ext cx="951058" cy="803082"/>
          </a:xfrm>
          <a:prstGeom prst="rect">
            <a:avLst/>
          </a:prstGeom>
        </p:spPr>
      </p:pic>
      <p:cxnSp>
        <p:nvCxnSpPr>
          <p:cNvPr id="42" name="Connecteur droit 41">
            <a:extLst>
              <a:ext uri="{FF2B5EF4-FFF2-40B4-BE49-F238E27FC236}">
                <a16:creationId xmlns:a16="http://schemas.microsoft.com/office/drawing/2014/main" id="{A065291F-6531-4AE5-A69C-F3E64098A0A6}"/>
              </a:ext>
            </a:extLst>
          </p:cNvPr>
          <p:cNvCxnSpPr>
            <a:cxnSpLocks/>
          </p:cNvCxnSpPr>
          <p:nvPr userDrawn="1"/>
        </p:nvCxnSpPr>
        <p:spPr>
          <a:xfrm>
            <a:off x="4205018" y="1718304"/>
            <a:ext cx="5589224" cy="956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4" name="ZoneTexte 43">
            <a:extLst>
              <a:ext uri="{FF2B5EF4-FFF2-40B4-BE49-F238E27FC236}">
                <a16:creationId xmlns:a16="http://schemas.microsoft.com/office/drawing/2014/main" id="{DB2BC31B-535D-4F41-8A14-79D214ACCE01}"/>
              </a:ext>
            </a:extLst>
          </p:cNvPr>
          <p:cNvSpPr txBox="1"/>
          <p:nvPr userDrawn="1"/>
        </p:nvSpPr>
        <p:spPr>
          <a:xfrm>
            <a:off x="171523" y="1850336"/>
            <a:ext cx="3844666" cy="2631490"/>
          </a:xfrm>
          <a:prstGeom prst="rect">
            <a:avLst/>
          </a:prstGeom>
          <a:noFill/>
        </p:spPr>
        <p:txBody>
          <a:bodyPr wrap="square" rtlCol="0">
            <a:spAutoFit/>
          </a:bodyPr>
          <a:lstStyle/>
          <a:p>
            <a:pPr>
              <a:defRPr/>
            </a:pPr>
            <a:r>
              <a:rPr lang="fr-FR" sz="1100" dirty="0">
                <a:solidFill>
                  <a:prstClr val="black">
                    <a:lumMod val="85000"/>
                    <a:lumOff val="15000"/>
                  </a:prstClr>
                </a:solidFill>
                <a:latin typeface="Helvetica Light"/>
              </a:rPr>
              <a:t>Dans un système qualité, la traçabilité est une des composantes clefs pour garantir une surveillance des pratiques et permettre l’amélioration continue.</a:t>
            </a:r>
          </a:p>
          <a:p>
            <a:pPr>
              <a:defRPr/>
            </a:pPr>
            <a:endParaRPr lang="fr-FR" sz="1100" dirty="0">
              <a:solidFill>
                <a:prstClr val="black">
                  <a:lumMod val="85000"/>
                  <a:lumOff val="15000"/>
                </a:prstClr>
              </a:solidFill>
              <a:latin typeface="Helvetica Light"/>
            </a:endParaRPr>
          </a:p>
          <a:p>
            <a:r>
              <a:rPr lang="fr-FR" sz="1100" dirty="0">
                <a:solidFill>
                  <a:prstClr val="black">
                    <a:lumMod val="85000"/>
                    <a:lumOff val="15000"/>
                  </a:prstClr>
                </a:solidFill>
                <a:latin typeface="Helvetica Light"/>
              </a:rPr>
              <a:t>L’enregistrement est un document qui permet de conserver des données en lien avec les activités. Les données renseignées peuvent avoir plusieurs fonctions :</a:t>
            </a:r>
          </a:p>
          <a:p>
            <a:pPr marL="171450" indent="-171450">
              <a:buClr>
                <a:srgbClr val="258BA4"/>
              </a:buClr>
              <a:buFont typeface="Wingdings" panose="05000000000000000000" pitchFamily="2" charset="2"/>
              <a:buChar char="l"/>
            </a:pPr>
            <a:r>
              <a:rPr lang="fr-FR" sz="1100" dirty="0">
                <a:solidFill>
                  <a:prstClr val="black"/>
                </a:solidFill>
                <a:latin typeface="Helvetica Light"/>
              </a:rPr>
              <a:t>Permettre le suivi dans le temps d’éléments essentiels au bon fonctionnement de l’officine,</a:t>
            </a:r>
          </a:p>
          <a:p>
            <a:pPr marL="171450" indent="-171450">
              <a:buClr>
                <a:srgbClr val="258BA4"/>
              </a:buClr>
              <a:buFont typeface="Wingdings" panose="05000000000000000000" pitchFamily="2" charset="2"/>
              <a:buChar char="l"/>
            </a:pPr>
            <a:r>
              <a:rPr lang="fr-FR" sz="1100" dirty="0">
                <a:solidFill>
                  <a:prstClr val="black"/>
                </a:solidFill>
                <a:latin typeface="Helvetica Light"/>
              </a:rPr>
              <a:t>Vérifier la réalisation effective de certaines tâches,</a:t>
            </a:r>
          </a:p>
          <a:p>
            <a:pPr marL="171450" indent="-171450">
              <a:buClr>
                <a:srgbClr val="258BA4"/>
              </a:buClr>
              <a:buFont typeface="Wingdings" panose="05000000000000000000" pitchFamily="2" charset="2"/>
              <a:buChar char="l"/>
            </a:pPr>
            <a:r>
              <a:rPr lang="fr-FR" sz="1100" dirty="0">
                <a:solidFill>
                  <a:prstClr val="black"/>
                </a:solidFill>
                <a:latin typeface="Helvetica Light"/>
              </a:rPr>
              <a:t>Permettre le relevé des incidents,</a:t>
            </a:r>
          </a:p>
          <a:p>
            <a:pPr marL="171450" indent="-171450">
              <a:buClr>
                <a:srgbClr val="258BA4"/>
              </a:buClr>
              <a:buFont typeface="Wingdings" panose="05000000000000000000" pitchFamily="2" charset="2"/>
              <a:buChar char="l"/>
            </a:pPr>
            <a:r>
              <a:rPr lang="fr-FR" sz="1100" dirty="0">
                <a:solidFill>
                  <a:prstClr val="black"/>
                </a:solidFill>
                <a:latin typeface="Helvetica Light"/>
              </a:rPr>
              <a:t>Conserver un historique des activités,</a:t>
            </a:r>
          </a:p>
          <a:p>
            <a:pPr marL="171450" indent="-171450">
              <a:buClr>
                <a:srgbClr val="258BA4"/>
              </a:buClr>
              <a:buFont typeface="Wingdings" panose="05000000000000000000" pitchFamily="2" charset="2"/>
              <a:buChar char="l"/>
            </a:pPr>
            <a:r>
              <a:rPr lang="fr-FR" sz="1100" dirty="0">
                <a:solidFill>
                  <a:prstClr val="black"/>
                </a:solidFill>
                <a:latin typeface="Helvetica Light"/>
              </a:rPr>
              <a:t>Servir de preuves pour répondre à des exigences réglementaires.</a:t>
            </a:r>
          </a:p>
          <a:p>
            <a:endParaRPr lang="fr-FR" sz="1100" dirty="0">
              <a:solidFill>
                <a:prstClr val="black">
                  <a:lumMod val="85000"/>
                  <a:lumOff val="15000"/>
                </a:prstClr>
              </a:solidFill>
              <a:latin typeface="Helvetica Light"/>
            </a:endParaRPr>
          </a:p>
        </p:txBody>
      </p:sp>
      <p:sp>
        <p:nvSpPr>
          <p:cNvPr id="10" name="Titre 9">
            <a:extLst>
              <a:ext uri="{FF2B5EF4-FFF2-40B4-BE49-F238E27FC236}">
                <a16:creationId xmlns:a16="http://schemas.microsoft.com/office/drawing/2014/main" id="{9AFA2C0E-24D2-4456-B73A-8D71568227F0}"/>
              </a:ext>
            </a:extLst>
          </p:cNvPr>
          <p:cNvSpPr>
            <a:spLocks noGrp="1"/>
          </p:cNvSpPr>
          <p:nvPr userDrawn="1">
            <p:ph type="title"/>
          </p:nvPr>
        </p:nvSpPr>
        <p:spPr>
          <a:xfrm>
            <a:off x="1302591" y="844916"/>
            <a:ext cx="8543925" cy="341632"/>
          </a:xfrm>
          <a:noFill/>
        </p:spPr>
        <p:txBody>
          <a:bodyPr vert="horz" wrap="square" lIns="91440" tIns="45720" rIns="91440" bIns="45720" rtlCol="0" anchor="ctr">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sp>
        <p:nvSpPr>
          <p:cNvPr id="28" name="ZoneTexte 27">
            <a:extLst>
              <a:ext uri="{FF2B5EF4-FFF2-40B4-BE49-F238E27FC236}">
                <a16:creationId xmlns:a16="http://schemas.microsoft.com/office/drawing/2014/main" id="{0F098369-3F8F-4BCF-972E-63BA48728348}"/>
              </a:ext>
            </a:extLst>
          </p:cNvPr>
          <p:cNvSpPr txBox="1"/>
          <p:nvPr userDrawn="1"/>
        </p:nvSpPr>
        <p:spPr>
          <a:xfrm>
            <a:off x="4566077" y="194374"/>
            <a:ext cx="5339923" cy="769441"/>
          </a:xfrm>
          <a:prstGeom prst="rect">
            <a:avLst/>
          </a:prstGeom>
          <a:noFill/>
        </p:spPr>
        <p:txBody>
          <a:bodyPr wrap="none" rtlCol="0">
            <a:spAutoFit/>
          </a:bodyPr>
          <a:lstStyle/>
          <a:p>
            <a:pPr algn="r"/>
            <a:r>
              <a:rPr lang="fr-FR" sz="4400" cap="all" dirty="0">
                <a:solidFill>
                  <a:schemeClr val="bg1"/>
                </a:solidFill>
                <a:latin typeface="Helvetica Neue" panose="020B0604020202020204" pitchFamily="34" charset="0"/>
                <a:ea typeface="Helvetica Neue" panose="020B0604020202020204" pitchFamily="34" charset="0"/>
              </a:rPr>
              <a:t>ENREGISTREMENT</a:t>
            </a:r>
          </a:p>
        </p:txBody>
      </p:sp>
      <p:sp>
        <p:nvSpPr>
          <p:cNvPr id="24" name="Flèche : pentagone 25">
            <a:extLst>
              <a:ext uri="{FF2B5EF4-FFF2-40B4-BE49-F238E27FC236}">
                <a16:creationId xmlns:a16="http://schemas.microsoft.com/office/drawing/2014/main" id="{CF0BD66D-B37F-E345-A813-E18AB8715EC9}"/>
              </a:ext>
            </a:extLst>
          </p:cNvPr>
          <p:cNvSpPr/>
          <p:nvPr userDrawn="1"/>
        </p:nvSpPr>
        <p:spPr>
          <a:xfrm>
            <a:off x="0" y="6048689"/>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a:extLst>
              <a:ext uri="{FF2B5EF4-FFF2-40B4-BE49-F238E27FC236}">
                <a16:creationId xmlns:a16="http://schemas.microsoft.com/office/drawing/2014/main" id="{A3745B50-54AE-264C-BA1B-ECF806D99FA2}"/>
              </a:ext>
            </a:extLst>
          </p:cNvPr>
          <p:cNvSpPr/>
          <p:nvPr userDrawn="1"/>
        </p:nvSpPr>
        <p:spPr>
          <a:xfrm>
            <a:off x="677313" y="62926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27" name="Rectangle 26">
            <a:extLst>
              <a:ext uri="{FF2B5EF4-FFF2-40B4-BE49-F238E27FC236}">
                <a16:creationId xmlns:a16="http://schemas.microsoft.com/office/drawing/2014/main" id="{4438D503-EB22-694F-BA4C-8CC9AE080997}"/>
              </a:ext>
            </a:extLst>
          </p:cNvPr>
          <p:cNvSpPr/>
          <p:nvPr userDrawn="1"/>
        </p:nvSpPr>
        <p:spPr>
          <a:xfrm>
            <a:off x="677313" y="66271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2.01 – Novembre 2019</a:t>
            </a:r>
            <a:endParaRPr lang="fr-FR" sz="900" dirty="0">
              <a:solidFill>
                <a:schemeClr val="bg1"/>
              </a:solidFill>
            </a:endParaRPr>
          </a:p>
        </p:txBody>
      </p:sp>
      <p:pic>
        <p:nvPicPr>
          <p:cNvPr id="29" name="Image 28" descr="Une image contenant dessin&#10;&#10;Description générée automatiquement">
            <a:extLst>
              <a:ext uri="{FF2B5EF4-FFF2-40B4-BE49-F238E27FC236}">
                <a16:creationId xmlns:a16="http://schemas.microsoft.com/office/drawing/2014/main" id="{1C2B3B8F-352D-024A-A7C8-EAAE088F7F7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922" y="6115601"/>
            <a:ext cx="359277" cy="469335"/>
          </a:xfrm>
          <a:prstGeom prst="rect">
            <a:avLst/>
          </a:prstGeom>
        </p:spPr>
      </p:pic>
      <p:pic>
        <p:nvPicPr>
          <p:cNvPr id="30" name="Image 29">
            <a:extLst>
              <a:ext uri="{FF2B5EF4-FFF2-40B4-BE49-F238E27FC236}">
                <a16:creationId xmlns:a16="http://schemas.microsoft.com/office/drawing/2014/main" id="{133FEF50-D3D5-7442-A346-026F606BFA8F}"/>
              </a:ext>
            </a:extLst>
          </p:cNvPr>
          <p:cNvPicPr>
            <a:picLocks noChangeAspect="1"/>
          </p:cNvPicPr>
          <p:nvPr userDrawn="1"/>
        </p:nvPicPr>
        <p:blipFill>
          <a:blip r:embed="rId4"/>
          <a:stretch>
            <a:fillRect/>
          </a:stretch>
        </p:blipFill>
        <p:spPr>
          <a:xfrm>
            <a:off x="305320" y="86643"/>
            <a:ext cx="654747" cy="605735"/>
          </a:xfrm>
          <a:prstGeom prst="rect">
            <a:avLst/>
          </a:prstGeom>
        </p:spPr>
      </p:pic>
    </p:spTree>
    <p:extLst>
      <p:ext uri="{BB962C8B-B14F-4D97-AF65-F5344CB8AC3E}">
        <p14:creationId xmlns:p14="http://schemas.microsoft.com/office/powerpoint/2010/main" val="1972922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661511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063826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578445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2329" y="2505075"/>
            <a:ext cx="4190702"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14913" y="2505075"/>
            <a:ext cx="4211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19/12/2019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16168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19/12/2019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82585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19/12/2019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088629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329688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834907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latin typeface="Helvetica Light" panose="020B0403020202020204" pitchFamily="34" charset="0"/>
              </a:defRPr>
            </a:lvl1pPr>
          </a:lstStyle>
          <a:p>
            <a:fld id="{AFAF59C5-48D9-475B-9CF6-C1EC75048466}" type="datetimeFigureOut">
              <a:rPr lang="fr-FR" smtClean="0"/>
              <a:pPr/>
              <a:t>19/12/2019</a:t>
            </a:fld>
            <a:endParaRPr lang="fr-F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latin typeface="Helvetica Light" panose="020B0403020202020204" pitchFamily="34" charset="0"/>
              </a:defRPr>
            </a:lvl1pPr>
          </a:lstStyle>
          <a:p>
            <a:endParaRPr lang="fr-F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latin typeface="Helvetica Light" panose="020B0403020202020204" pitchFamily="34" charset="0"/>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28822688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xStyles>
    <p:titleStyle>
      <a:lvl1pPr algn="l" defTabSz="914400" rtl="0" eaLnBrk="1" latinLnBrk="0" hangingPunct="1">
        <a:lnSpc>
          <a:spcPct val="90000"/>
        </a:lnSpc>
        <a:spcBef>
          <a:spcPct val="0"/>
        </a:spcBef>
        <a:buNone/>
        <a:defRPr sz="4400" kern="1200">
          <a:solidFill>
            <a:schemeClr val="tx1"/>
          </a:solidFill>
          <a:latin typeface="Helvetica Light" panose="020B04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Light" panose="020B04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Light" panose="020B04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Light" panose="020B04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Light" panose="020B04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Light" panose="020B04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2">
            <a:extLst>
              <a:ext uri="{FF2B5EF4-FFF2-40B4-BE49-F238E27FC236}">
                <a16:creationId xmlns:a16="http://schemas.microsoft.com/office/drawing/2014/main" id="{116CA87B-F2A8-4050-81B8-745B149AEA7B}"/>
              </a:ext>
            </a:extLst>
          </p:cNvPr>
          <p:cNvSpPr txBox="1">
            <a:spLocks/>
          </p:cNvSpPr>
          <p:nvPr/>
        </p:nvSpPr>
        <p:spPr>
          <a:xfrm>
            <a:off x="319435" y="798545"/>
            <a:ext cx="9586565" cy="452432"/>
          </a:xfrm>
          <a:prstGeom prst="rect">
            <a:avLst/>
          </a:prstGeom>
          <a:noFill/>
        </p:spPr>
        <p:txBody>
          <a:bodyPr vert="horz" wrap="square" lIns="91440" tIns="45720" rIns="91440" bIns="45720" rtlCol="0" anchor="ctr">
            <a:normAutofit/>
          </a:bodyPr>
          <a:lstStyle>
            <a:lvl1pPr algn="l" defTabSz="914400" rtl="0" eaLnBrk="1" latinLnBrk="0" hangingPunct="1">
              <a:lnSpc>
                <a:spcPct val="90000"/>
              </a:lnSpc>
              <a:spcBef>
                <a:spcPct val="0"/>
              </a:spcBef>
              <a:buNone/>
              <a:defRPr lang="fr-FR" sz="1800" kern="1200" cap="all">
                <a:solidFill>
                  <a:schemeClr val="bg1"/>
                </a:solidFill>
                <a:latin typeface="Helvetica Neue" panose="020B0604020202020204" pitchFamily="34" charset="0"/>
                <a:ea typeface="Helvetica Neue" panose="020B0604020202020204" pitchFamily="34" charset="0"/>
                <a:cs typeface="+mn-cs"/>
              </a:defRPr>
            </a:lvl1pPr>
          </a:lstStyle>
          <a:p>
            <a:pPr algn="r"/>
            <a:endParaRPr lang="fr-FR" dirty="0"/>
          </a:p>
        </p:txBody>
      </p:sp>
      <p:sp>
        <p:nvSpPr>
          <p:cNvPr id="4" name="Titre 3">
            <a:extLst>
              <a:ext uri="{FF2B5EF4-FFF2-40B4-BE49-F238E27FC236}">
                <a16:creationId xmlns:a16="http://schemas.microsoft.com/office/drawing/2014/main" id="{E87CAECB-1F94-4922-B198-8AADA686B0E0}"/>
              </a:ext>
            </a:extLst>
          </p:cNvPr>
          <p:cNvSpPr>
            <a:spLocks noGrp="1"/>
          </p:cNvSpPr>
          <p:nvPr>
            <p:ph type="title"/>
          </p:nvPr>
        </p:nvSpPr>
        <p:spPr>
          <a:xfrm>
            <a:off x="3118376" y="847554"/>
            <a:ext cx="6636853" cy="341632"/>
          </a:xfrm>
        </p:spPr>
        <p:txBody>
          <a:bodyPr/>
          <a:lstStyle/>
          <a:p>
            <a:pPr algn="r"/>
            <a:r>
              <a:rPr lang="fr-FR" dirty="0"/>
              <a:t>E08. Plan de formation de l’équipe</a:t>
            </a:r>
          </a:p>
        </p:txBody>
      </p:sp>
      <p:graphicFrame>
        <p:nvGraphicFramePr>
          <p:cNvPr id="2" name="Tableau 1">
            <a:extLst>
              <a:ext uri="{FF2B5EF4-FFF2-40B4-BE49-F238E27FC236}">
                <a16:creationId xmlns:a16="http://schemas.microsoft.com/office/drawing/2014/main" id="{5C2D0664-75A8-E44D-932A-E5A1AF99803C}"/>
              </a:ext>
            </a:extLst>
          </p:cNvPr>
          <p:cNvGraphicFramePr>
            <a:graphicFrameLocks noGrp="1"/>
          </p:cNvGraphicFramePr>
          <p:nvPr>
            <p:extLst>
              <p:ext uri="{D42A27DB-BD31-4B8C-83A1-F6EECF244321}">
                <p14:modId xmlns:p14="http://schemas.microsoft.com/office/powerpoint/2010/main" val="957969177"/>
              </p:ext>
            </p:extLst>
          </p:nvPr>
        </p:nvGraphicFramePr>
        <p:xfrm>
          <a:off x="123986" y="1429871"/>
          <a:ext cx="9631242" cy="4620538"/>
        </p:xfrm>
        <a:graphic>
          <a:graphicData uri="http://schemas.openxmlformats.org/drawingml/2006/table">
            <a:tbl>
              <a:tblPr>
                <a:tableStyleId>{5C22544A-7EE6-4342-B048-85BDC9FD1C3A}</a:tableStyleId>
              </a:tblPr>
              <a:tblGrid>
                <a:gridCol w="1628823">
                  <a:extLst>
                    <a:ext uri="{9D8B030D-6E8A-4147-A177-3AD203B41FA5}">
                      <a16:colId xmlns:a16="http://schemas.microsoft.com/office/drawing/2014/main" val="2705861645"/>
                    </a:ext>
                  </a:extLst>
                </a:gridCol>
                <a:gridCol w="1086214">
                  <a:extLst>
                    <a:ext uri="{9D8B030D-6E8A-4147-A177-3AD203B41FA5}">
                      <a16:colId xmlns:a16="http://schemas.microsoft.com/office/drawing/2014/main" val="104372575"/>
                    </a:ext>
                  </a:extLst>
                </a:gridCol>
                <a:gridCol w="571692">
                  <a:extLst>
                    <a:ext uri="{9D8B030D-6E8A-4147-A177-3AD203B41FA5}">
                      <a16:colId xmlns:a16="http://schemas.microsoft.com/office/drawing/2014/main" val="2556677393"/>
                    </a:ext>
                  </a:extLst>
                </a:gridCol>
                <a:gridCol w="835821">
                  <a:extLst>
                    <a:ext uri="{9D8B030D-6E8A-4147-A177-3AD203B41FA5}">
                      <a16:colId xmlns:a16="http://schemas.microsoft.com/office/drawing/2014/main" val="3362505160"/>
                    </a:ext>
                  </a:extLst>
                </a:gridCol>
                <a:gridCol w="1374719">
                  <a:extLst>
                    <a:ext uri="{9D8B030D-6E8A-4147-A177-3AD203B41FA5}">
                      <a16:colId xmlns:a16="http://schemas.microsoft.com/office/drawing/2014/main" val="204198036"/>
                    </a:ext>
                  </a:extLst>
                </a:gridCol>
                <a:gridCol w="1354267">
                  <a:extLst>
                    <a:ext uri="{9D8B030D-6E8A-4147-A177-3AD203B41FA5}">
                      <a16:colId xmlns:a16="http://schemas.microsoft.com/office/drawing/2014/main" val="3193759352"/>
                    </a:ext>
                  </a:extLst>
                </a:gridCol>
                <a:gridCol w="1389853">
                  <a:extLst>
                    <a:ext uri="{9D8B030D-6E8A-4147-A177-3AD203B41FA5}">
                      <a16:colId xmlns:a16="http://schemas.microsoft.com/office/drawing/2014/main" val="3250975536"/>
                    </a:ext>
                  </a:extLst>
                </a:gridCol>
                <a:gridCol w="1389853">
                  <a:extLst>
                    <a:ext uri="{9D8B030D-6E8A-4147-A177-3AD203B41FA5}">
                      <a16:colId xmlns:a16="http://schemas.microsoft.com/office/drawing/2014/main" val="1257702728"/>
                    </a:ext>
                  </a:extLst>
                </a:gridCol>
              </a:tblGrid>
              <a:tr h="195715">
                <a:tc gridSpan="4">
                  <a:txBody>
                    <a:bodyPr/>
                    <a:lstStyle/>
                    <a:p>
                      <a:pPr algn="ctr" fontAlgn="t"/>
                      <a:r>
                        <a:rPr lang="fr-FR" sz="1600" b="1" u="none" strike="noStrike" dirty="0">
                          <a:solidFill>
                            <a:schemeClr val="bg1"/>
                          </a:solidFill>
                          <a:effectLst/>
                          <a:latin typeface="Helvetica Neue" panose="02000503000000020004" pitchFamily="2" charset="0"/>
                          <a:ea typeface="Helvetica Neue" panose="02000503000000020004" pitchFamily="2" charset="0"/>
                          <a:cs typeface="Helvetica Neue" panose="02000503000000020004" pitchFamily="2" charset="0"/>
                        </a:rPr>
                        <a:t>PLANIFICATION</a:t>
                      </a:r>
                      <a:endParaRPr lang="fr-FR" sz="1600" b="1" i="0" u="none" strike="noStrike" dirty="0">
                        <a:solidFill>
                          <a:schemeClr val="bg1"/>
                        </a:solidFill>
                        <a:effectLst/>
                        <a:latin typeface="Helvetica Neue" panose="02000503000000020004" pitchFamily="2" charset="0"/>
                        <a:ea typeface="Helvetica Neue" panose="02000503000000020004" pitchFamily="2" charset="0"/>
                        <a:cs typeface="Helvetica Neue" panose="02000503000000020004" pitchFamily="2" charset="0"/>
                      </a:endParaRPr>
                    </a:p>
                  </a:txBody>
                  <a:tcPr marL="7249" marR="7249" marT="72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58BA4"/>
                    </a:solidFill>
                  </a:tcPr>
                </a:tc>
                <a:tc hMerge="1">
                  <a:txBody>
                    <a:bodyPr/>
                    <a:lstStyle/>
                    <a:p>
                      <a:pPr algn="ctr" fontAlgn="b"/>
                      <a:endParaRPr lang="fr-FR" sz="2700" b="0" i="0" u="none" strike="noStrike">
                        <a:solidFill>
                          <a:srgbClr val="808080"/>
                        </a:solidFill>
                        <a:effectLst/>
                        <a:latin typeface="Helvetica Light" panose="020B0403020202020204" pitchFamily="34" charset="0"/>
                      </a:endParaRPr>
                    </a:p>
                  </a:txBody>
                  <a:tcPr marL="7249" marR="7249" marT="7249" marB="0" anchor="b"/>
                </a:tc>
                <a:tc hMerge="1">
                  <a:txBody>
                    <a:bodyPr/>
                    <a:lstStyle/>
                    <a:p>
                      <a:pPr algn="ctr" fontAlgn="b"/>
                      <a:endParaRPr lang="fr-FR" sz="2700" b="0" i="0" u="none" strike="noStrike">
                        <a:solidFill>
                          <a:srgbClr val="808080"/>
                        </a:solidFill>
                        <a:effectLst/>
                        <a:latin typeface="Helvetica Light" panose="020B0403020202020204" pitchFamily="34" charset="0"/>
                      </a:endParaRPr>
                    </a:p>
                  </a:txBody>
                  <a:tcPr marL="7249" marR="7249" marT="7249" marB="0" anchor="b"/>
                </a:tc>
                <a:tc hMerge="1">
                  <a:txBody>
                    <a:bodyPr/>
                    <a:lstStyle/>
                    <a:p>
                      <a:pPr algn="ctr" fontAlgn="t"/>
                      <a:endParaRPr lang="fr-FR" sz="1200" b="0" i="0" u="none" strike="noStrike" dirty="0">
                        <a:solidFill>
                          <a:srgbClr val="660033"/>
                        </a:solidFill>
                        <a:effectLst/>
                        <a:latin typeface="Helvetica Light" panose="020B0403020202020204" pitchFamily="34" charset="0"/>
                      </a:endParaRPr>
                    </a:p>
                  </a:txBody>
                  <a:tcPr marL="7249" marR="7249" marT="7249" marB="0"/>
                </a:tc>
                <a:tc gridSpan="3">
                  <a:txBody>
                    <a:bodyPr/>
                    <a:lstStyle/>
                    <a:p>
                      <a:pPr algn="ctr" fontAlgn="t"/>
                      <a:r>
                        <a:rPr lang="fr-FR" sz="1600" b="1" u="none" strike="noStrike" dirty="0">
                          <a:solidFill>
                            <a:schemeClr val="bg1"/>
                          </a:solidFill>
                          <a:effectLst/>
                          <a:latin typeface="Helvetica Neue" panose="02000503000000020004" pitchFamily="2" charset="0"/>
                          <a:ea typeface="Helvetica Neue" panose="02000503000000020004" pitchFamily="2" charset="0"/>
                          <a:cs typeface="Helvetica Neue" panose="02000503000000020004" pitchFamily="2" charset="0"/>
                        </a:rPr>
                        <a:t>REALISATION</a:t>
                      </a:r>
                      <a:endParaRPr lang="fr-FR" sz="1600" b="1" i="0" u="none" strike="noStrike" dirty="0">
                        <a:solidFill>
                          <a:schemeClr val="bg1"/>
                        </a:solidFill>
                        <a:effectLst/>
                        <a:latin typeface="Helvetica Neue" panose="02000503000000020004" pitchFamily="2" charset="0"/>
                        <a:ea typeface="Helvetica Neue" panose="02000503000000020004" pitchFamily="2" charset="0"/>
                        <a:cs typeface="Helvetica Neue" panose="02000503000000020004" pitchFamily="2" charset="0"/>
                      </a:endParaRPr>
                    </a:p>
                  </a:txBody>
                  <a:tcPr marL="7249" marR="7249" marT="72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58BA4"/>
                    </a:solidFill>
                  </a:tcPr>
                </a:tc>
                <a:tc hMerge="1">
                  <a:txBody>
                    <a:bodyPr/>
                    <a:lstStyle/>
                    <a:p>
                      <a:pPr algn="ctr" fontAlgn="t"/>
                      <a:endParaRPr lang="fr-FR" sz="1200" b="0" i="0" u="none" strike="noStrike" dirty="0">
                        <a:solidFill>
                          <a:srgbClr val="AE0000"/>
                        </a:solidFill>
                        <a:effectLst/>
                        <a:latin typeface="Helvetica Light" panose="020B0403020202020204" pitchFamily="34" charset="0"/>
                      </a:endParaRPr>
                    </a:p>
                  </a:txBody>
                  <a:tcPr marL="7249" marR="7249" marT="7249" marB="0"/>
                </a:tc>
                <a:tc hMerge="1">
                  <a:txBody>
                    <a:bodyPr/>
                    <a:lstStyle/>
                    <a:p>
                      <a:pPr algn="ctr" fontAlgn="t"/>
                      <a:endParaRPr lang="fr-FR" sz="1200" b="0" i="0" u="none" strike="noStrike" dirty="0">
                        <a:solidFill>
                          <a:srgbClr val="AE0000"/>
                        </a:solidFill>
                        <a:effectLst/>
                        <a:latin typeface="Helvetica Light" panose="020B0403020202020204" pitchFamily="34" charset="0"/>
                      </a:endParaRPr>
                    </a:p>
                  </a:txBody>
                  <a:tcPr marL="7249" marR="7249" marT="7249" marB="0"/>
                </a:tc>
                <a:tc>
                  <a:txBody>
                    <a:bodyPr/>
                    <a:lstStyle/>
                    <a:p>
                      <a:pPr algn="ctr" fontAlgn="t"/>
                      <a:endParaRPr lang="fr-FR" sz="1600" b="1" i="0" u="none" strike="noStrike" dirty="0">
                        <a:solidFill>
                          <a:schemeClr val="bg1"/>
                        </a:solidFill>
                        <a:effectLst/>
                        <a:latin typeface="Helvetica Neue" panose="02000503000000020004" pitchFamily="2" charset="0"/>
                        <a:ea typeface="Helvetica Neue" panose="02000503000000020004" pitchFamily="2" charset="0"/>
                        <a:cs typeface="Helvetica Neue" panose="02000503000000020004" pitchFamily="2" charset="0"/>
                      </a:endParaRPr>
                    </a:p>
                  </a:txBody>
                  <a:tcPr marL="7249" marR="7249" marT="72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58BA4"/>
                    </a:solidFill>
                  </a:tcPr>
                </a:tc>
                <a:extLst>
                  <a:ext uri="{0D108BD9-81ED-4DB2-BD59-A6C34878D82A}">
                    <a16:rowId xmlns:a16="http://schemas.microsoft.com/office/drawing/2014/main" val="3306389422"/>
                  </a:ext>
                </a:extLst>
              </a:tr>
              <a:tr h="285096">
                <a:tc>
                  <a:txBody>
                    <a:bodyPr/>
                    <a:lstStyle/>
                    <a:p>
                      <a:pPr algn="ctr" fontAlgn="ctr"/>
                      <a:r>
                        <a:rPr lang="fr-FR" sz="900" u="none" strike="noStrike" dirty="0">
                          <a:effectLst/>
                          <a:latin typeface="Helvetica Neue" panose="02000503000000020004" pitchFamily="2" charset="0"/>
                          <a:ea typeface="Helvetica Neue" panose="02000503000000020004" pitchFamily="2" charset="0"/>
                          <a:cs typeface="Helvetica Neue" panose="02000503000000020004" pitchFamily="2" charset="0"/>
                        </a:rPr>
                        <a:t>Collaborateur</a:t>
                      </a:r>
                      <a:endParaRPr lang="fr-FR" sz="900" b="1" i="0" u="none" strike="noStrike" dirty="0">
                        <a:solidFill>
                          <a:srgbClr val="FFFFFF"/>
                        </a:solidFill>
                        <a:effectLst/>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6EB"/>
                    </a:solidFill>
                  </a:tcPr>
                </a:tc>
                <a:tc>
                  <a:txBody>
                    <a:bodyPr/>
                    <a:lstStyle/>
                    <a:p>
                      <a:pPr algn="ctr" fontAlgn="ctr"/>
                      <a:r>
                        <a:rPr lang="fr-FR" sz="900" u="none" strike="noStrike" dirty="0">
                          <a:effectLst/>
                          <a:latin typeface="Helvetica Neue" panose="02000503000000020004" pitchFamily="2" charset="0"/>
                          <a:ea typeface="Helvetica Neue" panose="02000503000000020004" pitchFamily="2" charset="0"/>
                          <a:cs typeface="Helvetica Neue" panose="02000503000000020004" pitchFamily="2" charset="0"/>
                        </a:rPr>
                        <a:t>Thème</a:t>
                      </a:r>
                      <a:endParaRPr lang="fr-FR" sz="900" b="1" i="0" u="none" strike="noStrike" dirty="0">
                        <a:solidFill>
                          <a:srgbClr val="FFFFFF"/>
                        </a:solidFill>
                        <a:effectLst/>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6EB"/>
                    </a:solidFill>
                  </a:tcPr>
                </a:tc>
                <a:tc>
                  <a:txBody>
                    <a:bodyPr/>
                    <a:lstStyle/>
                    <a:p>
                      <a:pPr algn="ctr" fontAlgn="ctr"/>
                      <a:r>
                        <a:rPr lang="fr-FR" sz="900" u="none" strike="noStrike" dirty="0">
                          <a:effectLst/>
                          <a:latin typeface="Helvetica Neue" panose="02000503000000020004" pitchFamily="2" charset="0"/>
                          <a:ea typeface="Helvetica Neue" panose="02000503000000020004" pitchFamily="2" charset="0"/>
                          <a:cs typeface="Helvetica Neue" panose="02000503000000020004" pitchFamily="2" charset="0"/>
                        </a:rPr>
                        <a:t>DPC</a:t>
                      </a:r>
                      <a:endParaRPr lang="fr-FR" sz="900" b="1" i="0" u="none" strike="noStrike" dirty="0">
                        <a:solidFill>
                          <a:srgbClr val="FFFFFF"/>
                        </a:solidFill>
                        <a:effectLst/>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6EB"/>
                    </a:solidFill>
                  </a:tcPr>
                </a:tc>
                <a:tc>
                  <a:txBody>
                    <a:bodyPr/>
                    <a:lstStyle/>
                    <a:p>
                      <a:pPr algn="ctr" fontAlgn="ctr"/>
                      <a:r>
                        <a:rPr lang="fr-FR" sz="900" u="none" strike="noStrike" dirty="0">
                          <a:effectLst/>
                          <a:latin typeface="Helvetica Neue" panose="02000503000000020004" pitchFamily="2" charset="0"/>
                          <a:ea typeface="Helvetica Neue" panose="02000503000000020004" pitchFamily="2" charset="0"/>
                          <a:cs typeface="Helvetica Neue" panose="02000503000000020004" pitchFamily="2" charset="0"/>
                        </a:rPr>
                        <a:t>Période Envisagée</a:t>
                      </a:r>
                      <a:endParaRPr lang="fr-FR" sz="900" b="1" i="0" u="none" strike="noStrike" dirty="0">
                        <a:solidFill>
                          <a:srgbClr val="FFFFFF"/>
                        </a:solidFill>
                        <a:effectLst/>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6EB"/>
                    </a:solidFill>
                  </a:tcPr>
                </a:tc>
                <a:tc>
                  <a:txBody>
                    <a:bodyPr/>
                    <a:lstStyle/>
                    <a:p>
                      <a:pPr algn="ctr" fontAlgn="ctr"/>
                      <a:r>
                        <a:rPr lang="fr-FR" sz="900" u="none" strike="noStrike" dirty="0">
                          <a:effectLst/>
                          <a:latin typeface="Helvetica Neue" panose="02000503000000020004" pitchFamily="2" charset="0"/>
                          <a:ea typeface="Helvetica Neue" panose="02000503000000020004" pitchFamily="2" charset="0"/>
                          <a:cs typeface="Helvetica Neue" panose="02000503000000020004" pitchFamily="2" charset="0"/>
                        </a:rPr>
                        <a:t>Format</a:t>
                      </a:r>
                      <a:endParaRPr lang="fr-FR" sz="900" b="1" i="0" u="none" strike="noStrike" dirty="0">
                        <a:solidFill>
                          <a:srgbClr val="FFFFFF"/>
                        </a:solidFill>
                        <a:effectLst/>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6EB"/>
                    </a:solidFill>
                  </a:tcPr>
                </a:tc>
                <a:tc>
                  <a:txBody>
                    <a:bodyPr/>
                    <a:lstStyle/>
                    <a:p>
                      <a:pPr algn="ctr" fontAlgn="ctr"/>
                      <a:r>
                        <a:rPr lang="fr-FR" sz="900" u="none" strike="noStrike" dirty="0">
                          <a:effectLst/>
                          <a:latin typeface="Helvetica Neue" panose="02000503000000020004" pitchFamily="2" charset="0"/>
                          <a:ea typeface="Helvetica Neue" panose="02000503000000020004" pitchFamily="2" charset="0"/>
                          <a:cs typeface="Helvetica Neue" panose="02000503000000020004" pitchFamily="2" charset="0"/>
                        </a:rPr>
                        <a:t>Réalisation</a:t>
                      </a:r>
                      <a:endParaRPr lang="fr-FR" sz="900" b="1" i="0" u="none" strike="noStrike" dirty="0">
                        <a:solidFill>
                          <a:srgbClr val="FFFFFF"/>
                        </a:solidFill>
                        <a:effectLst/>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6EB"/>
                    </a:solidFill>
                  </a:tcPr>
                </a:tc>
                <a:tc>
                  <a:txBody>
                    <a:bodyPr/>
                    <a:lstStyle/>
                    <a:p>
                      <a:pPr algn="ctr" fontAlgn="ctr"/>
                      <a:r>
                        <a:rPr lang="fr-FR" sz="900" u="none" strike="noStrike" dirty="0">
                          <a:effectLst/>
                          <a:latin typeface="Helvetica Neue" panose="02000503000000020004" pitchFamily="2" charset="0"/>
                          <a:ea typeface="Helvetica Neue" panose="02000503000000020004" pitchFamily="2" charset="0"/>
                          <a:cs typeface="Helvetica Neue" panose="02000503000000020004" pitchFamily="2" charset="0"/>
                        </a:rPr>
                        <a:t>Ressources de Formation</a:t>
                      </a:r>
                      <a:endParaRPr lang="fr-FR" sz="900" b="1" i="0" u="none" strike="noStrike" dirty="0">
                        <a:solidFill>
                          <a:srgbClr val="FFFFFF"/>
                        </a:solidFill>
                        <a:effectLst/>
                        <a:latin typeface="Helvetica Neue" panose="02000503000000020004" pitchFamily="2" charset="0"/>
                        <a:ea typeface="Helvetica Neue" panose="02000503000000020004" pitchFamily="2" charset="0"/>
                        <a:cs typeface="Helvetica Neue" panose="02000503000000020004"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6EB"/>
                    </a:solidFill>
                  </a:tcPr>
                </a:tc>
                <a:tc>
                  <a:txBody>
                    <a:bodyPr/>
                    <a:lstStyle/>
                    <a:p>
                      <a:pPr marL="0" algn="ctr" defTabSz="914400" rtl="0" eaLnBrk="1" fontAlgn="ctr" latinLnBrk="0" hangingPunct="1"/>
                      <a:r>
                        <a:rPr lang="fr-FR" sz="900" u="none" strike="noStrike" kern="1200" dirty="0">
                          <a:solidFill>
                            <a:schemeClr val="dk1"/>
                          </a:solidFill>
                          <a:effectLst/>
                          <a:latin typeface="Helvetica Neue" panose="02000503000000020004" pitchFamily="2" charset="0"/>
                          <a:ea typeface="Helvetica Neue" panose="02000503000000020004" pitchFamily="2" charset="0"/>
                          <a:cs typeface="Helvetica Neue" panose="02000503000000020004" pitchFamily="2" charset="0"/>
                        </a:rPr>
                        <a:t>Appréciation de la Formation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6EB"/>
                    </a:solidFill>
                  </a:tcPr>
                </a:tc>
                <a:extLst>
                  <a:ext uri="{0D108BD9-81ED-4DB2-BD59-A6C34878D82A}">
                    <a16:rowId xmlns:a16="http://schemas.microsoft.com/office/drawing/2014/main" val="3078478058"/>
                  </a:ext>
                </a:extLst>
              </a:tr>
              <a:tr h="395281">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oui </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non</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interne (transmission)</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e-learning</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externe</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Réalisée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Reportée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Annulée</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fr-FR" sz="900" b="0" i="0" u="none" strike="noStrike" dirty="0">
                          <a:solidFill>
                            <a:srgbClr val="000000"/>
                          </a:solidFill>
                          <a:effectLst/>
                          <a:latin typeface="Helvetica Light" panose="020B0403020202020204" pitchFamily="34" charset="0"/>
                        </a:rPr>
                        <a:t>❍ </a:t>
                      </a:r>
                      <a:r>
                        <a:rPr lang="fr-FR" sz="2000" b="0" i="0" u="none" strike="noStrike" dirty="0">
                          <a:solidFill>
                            <a:srgbClr val="9BBA28"/>
                          </a:solidFill>
                          <a:effectLst/>
                          <a:latin typeface="Wingdings" pitchFamily="2" charset="2"/>
                        </a:rPr>
                        <a:t>J</a:t>
                      </a:r>
                      <a:r>
                        <a:rPr kumimoji="0" lang="fr-FR" sz="9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a:t>
                      </a:r>
                      <a:r>
                        <a:rPr lang="fr-FR" sz="2000" b="0" i="0" u="none" strike="noStrike" dirty="0">
                          <a:solidFill>
                            <a:srgbClr val="FFC000"/>
                          </a:solidFill>
                          <a:effectLst/>
                          <a:latin typeface="Wingdings" pitchFamily="2" charset="2"/>
                        </a:rPr>
                        <a:t>K</a:t>
                      </a:r>
                      <a:r>
                        <a:rPr lang="fr-FR" sz="900" b="0" i="0" u="none" strike="noStrike" dirty="0">
                          <a:solidFill>
                            <a:srgbClr val="000000"/>
                          </a:solidFill>
                          <a:effectLst/>
                          <a:latin typeface="Helvetica Light" panose="020B0403020202020204" pitchFamily="34" charset="0"/>
                        </a:rPr>
                        <a:t>❍ </a:t>
                      </a:r>
                      <a:r>
                        <a:rPr lang="fr-FR" sz="2000" b="0" i="0" u="none" strike="noStrike" dirty="0">
                          <a:solidFill>
                            <a:srgbClr val="FF0000"/>
                          </a:solidFill>
                          <a:effectLst/>
                          <a:latin typeface="Wingdings" panose="05000000000000000000" pitchFamily="2" charset="2"/>
                        </a:rPr>
                        <a:t>L</a:t>
                      </a:r>
                      <a:endParaRPr lang="fr-FR" sz="700" b="0" i="0" u="none" strike="noStrike" dirty="0">
                        <a:solidFill>
                          <a:srgbClr val="FF0000"/>
                        </a:solidFill>
                        <a:effectLst/>
                        <a:latin typeface="Wingdings" panose="05000000000000000000" pitchFamily="2" charset="2"/>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1512984"/>
                  </a:ext>
                </a:extLst>
              </a:tr>
              <a:tr h="395281">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oui </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non</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interne (transmission)</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e-learning</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externe</a:t>
                      </a:r>
                      <a:endParaRPr kumimoji="0" lang="fr-FR" sz="8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Réalisée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Reportée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Annulée</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9BBA28"/>
                          </a:solidFill>
                          <a:effectLst/>
                          <a:uLnTx/>
                          <a:uFillTx/>
                          <a:latin typeface="Wingdings" pitchFamily="2" charset="2"/>
                          <a:ea typeface="+mn-ea"/>
                          <a:cs typeface="+mn-cs"/>
                        </a:rPr>
                        <a:t>J</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a:t>
                      </a:r>
                      <a:r>
                        <a:rPr kumimoji="0" lang="fr-FR" sz="2000" b="0" i="0" u="none" strike="noStrike" kern="1200" cap="none" spc="0" normalizeH="0" baseline="0" noProof="0">
                          <a:ln>
                            <a:noFill/>
                          </a:ln>
                          <a:solidFill>
                            <a:srgbClr val="FFC000"/>
                          </a:solidFill>
                          <a:effectLst/>
                          <a:uLnTx/>
                          <a:uFillTx/>
                          <a:latin typeface="Wingdings" pitchFamily="2" charset="2"/>
                          <a:ea typeface="+mn-ea"/>
                          <a:cs typeface="+mn-cs"/>
                        </a:rPr>
                        <a:t>K</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FF0000"/>
                          </a:solidFill>
                          <a:effectLst/>
                          <a:uLnTx/>
                          <a:uFillTx/>
                          <a:latin typeface="Wingdings" panose="05000000000000000000" pitchFamily="2" charset="2"/>
                          <a:ea typeface="+mn-ea"/>
                          <a:cs typeface="+mn-cs"/>
                        </a:rPr>
                        <a:t>L</a:t>
                      </a:r>
                      <a:endParaRPr kumimoji="0" lang="fr-FR" sz="700" b="0" i="0" u="none" strike="noStrike" kern="1200" cap="none" spc="0" normalizeH="0" baseline="0" noProof="0" dirty="0">
                        <a:ln>
                          <a:noFill/>
                        </a:ln>
                        <a:solidFill>
                          <a:srgbClr val="FF0000"/>
                        </a:solidFill>
                        <a:effectLst/>
                        <a:uLnTx/>
                        <a:uFillTx/>
                        <a:latin typeface="Wingdings" panose="05000000000000000000" pitchFamily="2" charset="2"/>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2706734"/>
                  </a:ext>
                </a:extLst>
              </a:tr>
              <a:tr h="395281">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oui </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non</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interne (transmission)</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e-learning</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externe</a:t>
                      </a:r>
                      <a:endParaRPr kumimoji="0" lang="fr-FR" sz="8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Réalisée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Reportée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Annulée</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9BBA28"/>
                          </a:solidFill>
                          <a:effectLst/>
                          <a:uLnTx/>
                          <a:uFillTx/>
                          <a:latin typeface="Wingdings" pitchFamily="2" charset="2"/>
                          <a:ea typeface="+mn-ea"/>
                          <a:cs typeface="+mn-cs"/>
                        </a:rPr>
                        <a:t>J</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a:t>
                      </a:r>
                      <a:r>
                        <a:rPr kumimoji="0" lang="fr-FR" sz="2000" b="0" i="0" u="none" strike="noStrike" kern="1200" cap="none" spc="0" normalizeH="0" baseline="0" noProof="0">
                          <a:ln>
                            <a:noFill/>
                          </a:ln>
                          <a:solidFill>
                            <a:srgbClr val="FFC000"/>
                          </a:solidFill>
                          <a:effectLst/>
                          <a:uLnTx/>
                          <a:uFillTx/>
                          <a:latin typeface="Wingdings" pitchFamily="2" charset="2"/>
                          <a:ea typeface="+mn-ea"/>
                          <a:cs typeface="+mn-cs"/>
                        </a:rPr>
                        <a:t>K</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FF0000"/>
                          </a:solidFill>
                          <a:effectLst/>
                          <a:uLnTx/>
                          <a:uFillTx/>
                          <a:latin typeface="Wingdings" panose="05000000000000000000" pitchFamily="2" charset="2"/>
                          <a:ea typeface="+mn-ea"/>
                          <a:cs typeface="+mn-cs"/>
                        </a:rPr>
                        <a:t>L</a:t>
                      </a:r>
                      <a:endParaRPr kumimoji="0" lang="fr-FR" sz="700" b="0" i="0" u="none" strike="noStrike" kern="1200" cap="none" spc="0" normalizeH="0" baseline="0" noProof="0" dirty="0">
                        <a:ln>
                          <a:noFill/>
                        </a:ln>
                        <a:solidFill>
                          <a:srgbClr val="FF0000"/>
                        </a:solidFill>
                        <a:effectLst/>
                        <a:uLnTx/>
                        <a:uFillTx/>
                        <a:latin typeface="Wingdings" panose="05000000000000000000" pitchFamily="2" charset="2"/>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6356357"/>
                  </a:ext>
                </a:extLst>
              </a:tr>
              <a:tr h="395281">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oui </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non</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interne (transmission)</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e-learning</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externe</a:t>
                      </a:r>
                      <a:endParaRPr kumimoji="0" lang="fr-FR" sz="8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Réalisée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Reportée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Annulée</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9BBA28"/>
                          </a:solidFill>
                          <a:effectLst/>
                          <a:uLnTx/>
                          <a:uFillTx/>
                          <a:latin typeface="Wingdings" pitchFamily="2" charset="2"/>
                          <a:ea typeface="+mn-ea"/>
                          <a:cs typeface="+mn-cs"/>
                        </a:rPr>
                        <a:t>J</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a:t>
                      </a:r>
                      <a:r>
                        <a:rPr kumimoji="0" lang="fr-FR" sz="2000" b="0" i="0" u="none" strike="noStrike" kern="1200" cap="none" spc="0" normalizeH="0" baseline="0" noProof="0">
                          <a:ln>
                            <a:noFill/>
                          </a:ln>
                          <a:solidFill>
                            <a:srgbClr val="FFC000"/>
                          </a:solidFill>
                          <a:effectLst/>
                          <a:uLnTx/>
                          <a:uFillTx/>
                          <a:latin typeface="Wingdings" pitchFamily="2" charset="2"/>
                          <a:ea typeface="+mn-ea"/>
                          <a:cs typeface="+mn-cs"/>
                        </a:rPr>
                        <a:t>K</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FF0000"/>
                          </a:solidFill>
                          <a:effectLst/>
                          <a:uLnTx/>
                          <a:uFillTx/>
                          <a:latin typeface="Wingdings" panose="05000000000000000000" pitchFamily="2" charset="2"/>
                          <a:ea typeface="+mn-ea"/>
                          <a:cs typeface="+mn-cs"/>
                        </a:rPr>
                        <a:t>L</a:t>
                      </a:r>
                      <a:endParaRPr kumimoji="0" lang="fr-FR" sz="700" b="0" i="0" u="none" strike="noStrike" kern="1200" cap="none" spc="0" normalizeH="0" baseline="0" noProof="0" dirty="0">
                        <a:ln>
                          <a:noFill/>
                        </a:ln>
                        <a:solidFill>
                          <a:srgbClr val="FF0000"/>
                        </a:solidFill>
                        <a:effectLst/>
                        <a:uLnTx/>
                        <a:uFillTx/>
                        <a:latin typeface="Wingdings" panose="05000000000000000000" pitchFamily="2" charset="2"/>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5466641"/>
                  </a:ext>
                </a:extLst>
              </a:tr>
              <a:tr h="395281">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oui </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non</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interne (transmission)</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e-learning</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externe</a:t>
                      </a:r>
                      <a:endParaRPr kumimoji="0" lang="fr-FR" sz="8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Réalisée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Reportée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Annulée</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9BBA28"/>
                          </a:solidFill>
                          <a:effectLst/>
                          <a:uLnTx/>
                          <a:uFillTx/>
                          <a:latin typeface="Wingdings" pitchFamily="2" charset="2"/>
                          <a:ea typeface="+mn-ea"/>
                          <a:cs typeface="+mn-cs"/>
                        </a:rPr>
                        <a:t>J</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a:t>
                      </a:r>
                      <a:r>
                        <a:rPr kumimoji="0" lang="fr-FR" sz="2000" b="0" i="0" u="none" strike="noStrike" kern="1200" cap="none" spc="0" normalizeH="0" baseline="0" noProof="0">
                          <a:ln>
                            <a:noFill/>
                          </a:ln>
                          <a:solidFill>
                            <a:srgbClr val="FFC000"/>
                          </a:solidFill>
                          <a:effectLst/>
                          <a:uLnTx/>
                          <a:uFillTx/>
                          <a:latin typeface="Wingdings" pitchFamily="2" charset="2"/>
                          <a:ea typeface="+mn-ea"/>
                          <a:cs typeface="+mn-cs"/>
                        </a:rPr>
                        <a:t>K</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FF0000"/>
                          </a:solidFill>
                          <a:effectLst/>
                          <a:uLnTx/>
                          <a:uFillTx/>
                          <a:latin typeface="Wingdings" panose="05000000000000000000" pitchFamily="2" charset="2"/>
                          <a:ea typeface="+mn-ea"/>
                          <a:cs typeface="+mn-cs"/>
                        </a:rPr>
                        <a:t>L</a:t>
                      </a:r>
                      <a:endParaRPr kumimoji="0" lang="fr-FR" sz="700" b="0" i="0" u="none" strike="noStrike" kern="1200" cap="none" spc="0" normalizeH="0" baseline="0" noProof="0" dirty="0">
                        <a:ln>
                          <a:noFill/>
                        </a:ln>
                        <a:solidFill>
                          <a:srgbClr val="FF0000"/>
                        </a:solidFill>
                        <a:effectLst/>
                        <a:uLnTx/>
                        <a:uFillTx/>
                        <a:latin typeface="Wingdings" panose="05000000000000000000" pitchFamily="2" charset="2"/>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8189047"/>
                  </a:ext>
                </a:extLst>
              </a:tr>
              <a:tr h="395281">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oui </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non</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interne (transmission)</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e-learning</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externe</a:t>
                      </a:r>
                      <a:endParaRPr kumimoji="0" lang="fr-FR" sz="8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Réalisée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Reportée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Annulée</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9BBA28"/>
                          </a:solidFill>
                          <a:effectLst/>
                          <a:uLnTx/>
                          <a:uFillTx/>
                          <a:latin typeface="Wingdings" pitchFamily="2" charset="2"/>
                          <a:ea typeface="+mn-ea"/>
                          <a:cs typeface="+mn-cs"/>
                        </a:rPr>
                        <a:t>J</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a:t>
                      </a:r>
                      <a:r>
                        <a:rPr kumimoji="0" lang="fr-FR" sz="2000" b="0" i="0" u="none" strike="noStrike" kern="1200" cap="none" spc="0" normalizeH="0" baseline="0" noProof="0">
                          <a:ln>
                            <a:noFill/>
                          </a:ln>
                          <a:solidFill>
                            <a:srgbClr val="FFC000"/>
                          </a:solidFill>
                          <a:effectLst/>
                          <a:uLnTx/>
                          <a:uFillTx/>
                          <a:latin typeface="Wingdings" pitchFamily="2" charset="2"/>
                          <a:ea typeface="+mn-ea"/>
                          <a:cs typeface="+mn-cs"/>
                        </a:rPr>
                        <a:t>K</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FF0000"/>
                          </a:solidFill>
                          <a:effectLst/>
                          <a:uLnTx/>
                          <a:uFillTx/>
                          <a:latin typeface="Wingdings" panose="05000000000000000000" pitchFamily="2" charset="2"/>
                          <a:ea typeface="+mn-ea"/>
                          <a:cs typeface="+mn-cs"/>
                        </a:rPr>
                        <a:t>L</a:t>
                      </a:r>
                      <a:endParaRPr kumimoji="0" lang="fr-FR" sz="700" b="0" i="0" u="none" strike="noStrike" kern="1200" cap="none" spc="0" normalizeH="0" baseline="0" noProof="0" dirty="0">
                        <a:ln>
                          <a:noFill/>
                        </a:ln>
                        <a:solidFill>
                          <a:srgbClr val="FF0000"/>
                        </a:solidFill>
                        <a:effectLst/>
                        <a:uLnTx/>
                        <a:uFillTx/>
                        <a:latin typeface="Wingdings" panose="05000000000000000000" pitchFamily="2" charset="2"/>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3331810"/>
                  </a:ext>
                </a:extLst>
              </a:tr>
              <a:tr h="395281">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oui </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non</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interne (transmission)</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e-learning</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externe</a:t>
                      </a:r>
                      <a:endParaRPr kumimoji="0" lang="fr-FR" sz="8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Réalisée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Reportée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Annulée</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9BBA28"/>
                          </a:solidFill>
                          <a:effectLst/>
                          <a:uLnTx/>
                          <a:uFillTx/>
                          <a:latin typeface="Wingdings" pitchFamily="2" charset="2"/>
                          <a:ea typeface="+mn-ea"/>
                          <a:cs typeface="+mn-cs"/>
                        </a:rPr>
                        <a:t>J</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a:t>
                      </a:r>
                      <a:r>
                        <a:rPr kumimoji="0" lang="fr-FR" sz="2000" b="0" i="0" u="none" strike="noStrike" kern="1200" cap="none" spc="0" normalizeH="0" baseline="0" noProof="0">
                          <a:ln>
                            <a:noFill/>
                          </a:ln>
                          <a:solidFill>
                            <a:srgbClr val="FFC000"/>
                          </a:solidFill>
                          <a:effectLst/>
                          <a:uLnTx/>
                          <a:uFillTx/>
                          <a:latin typeface="Wingdings" pitchFamily="2" charset="2"/>
                          <a:ea typeface="+mn-ea"/>
                          <a:cs typeface="+mn-cs"/>
                        </a:rPr>
                        <a:t>K</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FF0000"/>
                          </a:solidFill>
                          <a:effectLst/>
                          <a:uLnTx/>
                          <a:uFillTx/>
                          <a:latin typeface="Wingdings" panose="05000000000000000000" pitchFamily="2" charset="2"/>
                          <a:ea typeface="+mn-ea"/>
                          <a:cs typeface="+mn-cs"/>
                        </a:rPr>
                        <a:t>L</a:t>
                      </a:r>
                      <a:endParaRPr kumimoji="0" lang="fr-FR" sz="700" b="0" i="0" u="none" strike="noStrike" kern="1200" cap="none" spc="0" normalizeH="0" baseline="0" noProof="0" dirty="0">
                        <a:ln>
                          <a:noFill/>
                        </a:ln>
                        <a:solidFill>
                          <a:srgbClr val="FF0000"/>
                        </a:solidFill>
                        <a:effectLst/>
                        <a:uLnTx/>
                        <a:uFillTx/>
                        <a:latin typeface="Wingdings" panose="05000000000000000000" pitchFamily="2" charset="2"/>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4972420"/>
                  </a:ext>
                </a:extLst>
              </a:tr>
              <a:tr h="395281">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oui </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non</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interne (transmission)</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e-learning</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externe</a:t>
                      </a:r>
                      <a:endParaRPr kumimoji="0" lang="fr-FR" sz="8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Réalisée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Reportée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Annulée</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9BBA28"/>
                          </a:solidFill>
                          <a:effectLst/>
                          <a:uLnTx/>
                          <a:uFillTx/>
                          <a:latin typeface="Wingdings" pitchFamily="2" charset="2"/>
                          <a:ea typeface="+mn-ea"/>
                          <a:cs typeface="+mn-cs"/>
                        </a:rPr>
                        <a:t>J</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a:t>
                      </a:r>
                      <a:r>
                        <a:rPr kumimoji="0" lang="fr-FR" sz="2000" b="0" i="0" u="none" strike="noStrike" kern="1200" cap="none" spc="0" normalizeH="0" baseline="0" noProof="0">
                          <a:ln>
                            <a:noFill/>
                          </a:ln>
                          <a:solidFill>
                            <a:srgbClr val="FFC000"/>
                          </a:solidFill>
                          <a:effectLst/>
                          <a:uLnTx/>
                          <a:uFillTx/>
                          <a:latin typeface="Wingdings" pitchFamily="2" charset="2"/>
                          <a:ea typeface="+mn-ea"/>
                          <a:cs typeface="+mn-cs"/>
                        </a:rPr>
                        <a:t>K</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FF0000"/>
                          </a:solidFill>
                          <a:effectLst/>
                          <a:uLnTx/>
                          <a:uFillTx/>
                          <a:latin typeface="Wingdings" panose="05000000000000000000" pitchFamily="2" charset="2"/>
                          <a:ea typeface="+mn-ea"/>
                          <a:cs typeface="+mn-cs"/>
                        </a:rPr>
                        <a:t>L</a:t>
                      </a:r>
                      <a:endParaRPr kumimoji="0" lang="fr-FR" sz="700" b="0" i="0" u="none" strike="noStrike" kern="1200" cap="none" spc="0" normalizeH="0" baseline="0" noProof="0" dirty="0">
                        <a:ln>
                          <a:noFill/>
                        </a:ln>
                        <a:solidFill>
                          <a:srgbClr val="FF0000"/>
                        </a:solidFill>
                        <a:effectLst/>
                        <a:uLnTx/>
                        <a:uFillTx/>
                        <a:latin typeface="Wingdings" panose="05000000000000000000" pitchFamily="2" charset="2"/>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5671422"/>
                  </a:ext>
                </a:extLst>
              </a:tr>
              <a:tr h="395281">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oui </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non</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interne (transmission)</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e-learning</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externe</a:t>
                      </a:r>
                      <a:endParaRPr kumimoji="0" lang="fr-FR" sz="8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Réalisée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Reportée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Annulée</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9BBA28"/>
                          </a:solidFill>
                          <a:effectLst/>
                          <a:uLnTx/>
                          <a:uFillTx/>
                          <a:latin typeface="Wingdings" pitchFamily="2" charset="2"/>
                          <a:ea typeface="+mn-ea"/>
                          <a:cs typeface="+mn-cs"/>
                        </a:rPr>
                        <a:t>J</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a:t>
                      </a:r>
                      <a:r>
                        <a:rPr kumimoji="0" lang="fr-FR" sz="2000" b="0" i="0" u="none" strike="noStrike" kern="1200" cap="none" spc="0" normalizeH="0" baseline="0" noProof="0">
                          <a:ln>
                            <a:noFill/>
                          </a:ln>
                          <a:solidFill>
                            <a:srgbClr val="FFC000"/>
                          </a:solidFill>
                          <a:effectLst/>
                          <a:uLnTx/>
                          <a:uFillTx/>
                          <a:latin typeface="Wingdings" pitchFamily="2" charset="2"/>
                          <a:ea typeface="+mn-ea"/>
                          <a:cs typeface="+mn-cs"/>
                        </a:rPr>
                        <a:t>K</a:t>
                      </a:r>
                      <a:r>
                        <a:rPr kumimoji="0" lang="fr-FR" sz="900" b="0" i="0" u="none" strike="noStrike" kern="1200" cap="none" spc="0" normalizeH="0" baseline="0" noProof="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a:ln>
                            <a:noFill/>
                          </a:ln>
                          <a:solidFill>
                            <a:srgbClr val="FF0000"/>
                          </a:solidFill>
                          <a:effectLst/>
                          <a:uLnTx/>
                          <a:uFillTx/>
                          <a:latin typeface="Wingdings" panose="05000000000000000000" pitchFamily="2" charset="2"/>
                          <a:ea typeface="+mn-ea"/>
                          <a:cs typeface="+mn-cs"/>
                        </a:rPr>
                        <a:t>L</a:t>
                      </a:r>
                      <a:endParaRPr kumimoji="0" lang="fr-FR" sz="700" b="0" i="0" u="none" strike="noStrike" kern="1200" cap="none" spc="0" normalizeH="0" baseline="0" noProof="0" dirty="0">
                        <a:ln>
                          <a:noFill/>
                        </a:ln>
                        <a:solidFill>
                          <a:srgbClr val="FF0000"/>
                        </a:solidFill>
                        <a:effectLst/>
                        <a:uLnTx/>
                        <a:uFillTx/>
                        <a:latin typeface="Wingdings" panose="05000000000000000000" pitchFamily="2" charset="2"/>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4835329"/>
                  </a:ext>
                </a:extLst>
              </a:tr>
              <a:tr h="395281">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oui </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non</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interne (transmission)</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e-learning</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externe</a:t>
                      </a: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Réalisée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dirty="0">
                          <a:solidFill>
                            <a:srgbClr val="000000"/>
                          </a:solidFill>
                          <a:effectLst/>
                          <a:latin typeface="Helvetica Light" panose="020B0403020202020204" pitchFamily="34" charset="0"/>
                        </a:rPr>
                        <a:t>❍ Reportée le ________</a:t>
                      </a:r>
                    </a:p>
                    <a:p>
                      <a:pPr marL="0" marR="0" lvl="0" indent="0" algn="l" defTabSz="914400" rtl="0" eaLnBrk="1" fontAlgn="b" latinLnBrk="0" hangingPunct="1">
                        <a:lnSpc>
                          <a:spcPct val="100000"/>
                        </a:lnSpc>
                        <a:spcBef>
                          <a:spcPts val="0"/>
                        </a:spcBef>
                        <a:spcAft>
                          <a:spcPts val="0"/>
                        </a:spcAft>
                        <a:buClrTx/>
                        <a:buSzTx/>
                        <a:buFontTx/>
                        <a:buNone/>
                        <a:tabLst/>
                        <a:defRPr/>
                      </a:pPr>
                      <a:r>
                        <a:rPr lang="fr-FR" sz="800" b="0" i="0" u="none" strike="noStrike">
                          <a:solidFill>
                            <a:srgbClr val="000000"/>
                          </a:solidFill>
                          <a:effectLst/>
                          <a:latin typeface="Helvetica Light" panose="020B0403020202020204" pitchFamily="34" charset="0"/>
                        </a:rPr>
                        <a:t>❍ Annulée</a:t>
                      </a:r>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fr-FR" sz="800" b="0" i="0" u="none" strike="noStrike" dirty="0">
                        <a:solidFill>
                          <a:srgbClr val="000000"/>
                        </a:solidFill>
                        <a:effectLst/>
                        <a:latin typeface="Helvetica Light" panose="020B0403020202020204" pitchFamily="34" charset="0"/>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dirty="0">
                          <a:ln>
                            <a:noFill/>
                          </a:ln>
                          <a:solidFill>
                            <a:srgbClr val="9BBA28"/>
                          </a:solidFill>
                          <a:effectLst/>
                          <a:uLnTx/>
                          <a:uFillTx/>
                          <a:latin typeface="Wingdings" pitchFamily="2" charset="2"/>
                          <a:ea typeface="+mn-ea"/>
                          <a:cs typeface="+mn-cs"/>
                        </a:rPr>
                        <a:t>J</a:t>
                      </a:r>
                      <a:r>
                        <a:rPr kumimoji="0" lang="fr-FR" sz="9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a:t>
                      </a:r>
                      <a:r>
                        <a:rPr kumimoji="0" lang="fr-FR" sz="2000" b="0" i="0" u="none" strike="noStrike" kern="1200" cap="none" spc="0" normalizeH="0" baseline="0" noProof="0" dirty="0">
                          <a:ln>
                            <a:noFill/>
                          </a:ln>
                          <a:solidFill>
                            <a:srgbClr val="FFC000"/>
                          </a:solidFill>
                          <a:effectLst/>
                          <a:uLnTx/>
                          <a:uFillTx/>
                          <a:latin typeface="Wingdings" pitchFamily="2" charset="2"/>
                          <a:ea typeface="+mn-ea"/>
                          <a:cs typeface="+mn-cs"/>
                        </a:rPr>
                        <a:t>K</a:t>
                      </a:r>
                      <a:r>
                        <a:rPr kumimoji="0" lang="fr-FR" sz="900" b="0" i="0" u="none" strike="noStrike" kern="1200" cap="none" spc="0" normalizeH="0" baseline="0" noProof="0" dirty="0">
                          <a:ln>
                            <a:noFill/>
                          </a:ln>
                          <a:solidFill>
                            <a:srgbClr val="000000"/>
                          </a:solidFill>
                          <a:effectLst/>
                          <a:uLnTx/>
                          <a:uFillTx/>
                          <a:latin typeface="Helvetica Light" panose="020B0403020202020204" pitchFamily="34" charset="0"/>
                          <a:ea typeface="+mn-ea"/>
                          <a:cs typeface="+mn-cs"/>
                        </a:rPr>
                        <a:t>❍ </a:t>
                      </a:r>
                      <a:r>
                        <a:rPr kumimoji="0" lang="fr-FR" sz="2000" b="0" i="0" u="none" strike="noStrike" kern="1200" cap="none" spc="0" normalizeH="0" baseline="0" noProof="0" dirty="0">
                          <a:ln>
                            <a:noFill/>
                          </a:ln>
                          <a:solidFill>
                            <a:srgbClr val="FF0000"/>
                          </a:solidFill>
                          <a:effectLst/>
                          <a:uLnTx/>
                          <a:uFillTx/>
                          <a:latin typeface="Wingdings" panose="05000000000000000000" pitchFamily="2" charset="2"/>
                          <a:ea typeface="+mn-ea"/>
                          <a:cs typeface="+mn-cs"/>
                        </a:rPr>
                        <a:t>L</a:t>
                      </a:r>
                      <a:endParaRPr kumimoji="0" lang="fr-FR" sz="700" b="0" i="0" u="none" strike="noStrike" kern="1200" cap="none" spc="0" normalizeH="0" baseline="0" noProof="0" dirty="0">
                        <a:ln>
                          <a:noFill/>
                        </a:ln>
                        <a:solidFill>
                          <a:srgbClr val="FF0000"/>
                        </a:solidFill>
                        <a:effectLst/>
                        <a:uLnTx/>
                        <a:uFillTx/>
                        <a:latin typeface="Wingdings" panose="05000000000000000000" pitchFamily="2" charset="2"/>
                        <a:ea typeface="+mn-ea"/>
                        <a:cs typeface="+mn-cs"/>
                      </a:endParaRPr>
                    </a:p>
                  </a:txBody>
                  <a:tcPr marT="9720" marB="9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0183144"/>
                  </a:ext>
                </a:extLst>
              </a:tr>
            </a:tbl>
          </a:graphicData>
        </a:graphic>
      </p:graphicFrame>
      <p:sp>
        <p:nvSpPr>
          <p:cNvPr id="3" name="Rectangle 2">
            <a:extLst>
              <a:ext uri="{FF2B5EF4-FFF2-40B4-BE49-F238E27FC236}">
                <a16:creationId xmlns:a16="http://schemas.microsoft.com/office/drawing/2014/main" id="{B8EF364B-934E-9842-BDA1-AD960A65F0AF}"/>
              </a:ext>
            </a:extLst>
          </p:cNvPr>
          <p:cNvSpPr/>
          <p:nvPr/>
        </p:nvSpPr>
        <p:spPr>
          <a:xfrm>
            <a:off x="354696" y="1204429"/>
            <a:ext cx="1505540" cy="230832"/>
          </a:xfrm>
          <a:prstGeom prst="rect">
            <a:avLst/>
          </a:prstGeom>
        </p:spPr>
        <p:txBody>
          <a:bodyPr wrap="none">
            <a:spAutoFit/>
          </a:bodyPr>
          <a:lstStyle/>
          <a:p>
            <a:r>
              <a:rPr lang="fr-FR" sz="900" dirty="0">
                <a:latin typeface="Helvetica Light" panose="020B0403020202020204" pitchFamily="34" charset="0"/>
              </a:rPr>
              <a:t>Année: ________________</a:t>
            </a:r>
          </a:p>
        </p:txBody>
      </p:sp>
    </p:spTree>
    <p:extLst>
      <p:ext uri="{BB962C8B-B14F-4D97-AF65-F5344CB8AC3E}">
        <p14:creationId xmlns:p14="http://schemas.microsoft.com/office/powerpoint/2010/main" val="113984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3182BC45-0983-42BB-80FB-B0486D23C87C}"/>
              </a:ext>
            </a:extLst>
          </p:cNvPr>
          <p:cNvSpPr>
            <a:spLocks noGrp="1"/>
          </p:cNvSpPr>
          <p:nvPr>
            <p:ph type="title"/>
          </p:nvPr>
        </p:nvSpPr>
        <p:spPr>
          <a:xfrm>
            <a:off x="319435" y="805950"/>
            <a:ext cx="9586565" cy="452432"/>
          </a:xfrm>
        </p:spPr>
        <p:txBody>
          <a:bodyPr>
            <a:normAutofit/>
          </a:bodyPr>
          <a:lstStyle/>
          <a:p>
            <a:pPr algn="r"/>
            <a:r>
              <a:rPr lang="fr-FR" dirty="0"/>
              <a:t>E08. Plan de formation de l’équipe</a:t>
            </a:r>
          </a:p>
        </p:txBody>
      </p:sp>
      <p:sp>
        <p:nvSpPr>
          <p:cNvPr id="5" name="Espace réservé du texte 4">
            <a:extLst>
              <a:ext uri="{FF2B5EF4-FFF2-40B4-BE49-F238E27FC236}">
                <a16:creationId xmlns:a16="http://schemas.microsoft.com/office/drawing/2014/main" id="{791FD9CE-D050-4E72-BA51-AC7B8E02A909}"/>
              </a:ext>
            </a:extLst>
          </p:cNvPr>
          <p:cNvSpPr>
            <a:spLocks noGrp="1"/>
          </p:cNvSpPr>
          <p:nvPr>
            <p:ph type="body" sz="quarter" idx="11"/>
          </p:nvPr>
        </p:nvSpPr>
        <p:spPr>
          <a:xfrm>
            <a:off x="4271985" y="1863441"/>
            <a:ext cx="5522257" cy="4014910"/>
          </a:xfrm>
        </p:spPr>
        <p:txBody>
          <a:bodyPr/>
          <a:lstStyle/>
          <a:p>
            <a:r>
              <a:rPr lang="fr-FR" sz="1400" b="1" dirty="0"/>
              <a:t>Finalité :</a:t>
            </a:r>
          </a:p>
          <a:p>
            <a:pPr>
              <a:buClr>
                <a:schemeClr val="accent1"/>
              </a:buClr>
            </a:pPr>
            <a:r>
              <a:rPr lang="fr-FR" dirty="0"/>
              <a:t>Le présent document sert à planifier annuellement les formations des collaborateurs de l’équipe. Il permet de :</a:t>
            </a:r>
          </a:p>
          <a:p>
            <a:pPr marL="171450" indent="-171450">
              <a:spcBef>
                <a:spcPts val="0"/>
              </a:spcBef>
              <a:buClr>
                <a:srgbClr val="258BA4"/>
              </a:buClr>
              <a:buFont typeface="Wingdings" panose="05000000000000000000" pitchFamily="2" charset="2"/>
              <a:buChar char="l"/>
            </a:pPr>
            <a:r>
              <a:rPr lang="fr-FR" dirty="0"/>
              <a:t>Recenser le besoin de formation de l’équipe</a:t>
            </a:r>
          </a:p>
          <a:p>
            <a:pPr marL="171450" indent="-171450">
              <a:spcBef>
                <a:spcPts val="0"/>
              </a:spcBef>
              <a:buClr>
                <a:srgbClr val="258BA4"/>
              </a:buClr>
              <a:buFont typeface="Wingdings" panose="05000000000000000000" pitchFamily="2" charset="2"/>
              <a:buChar char="l"/>
            </a:pPr>
            <a:r>
              <a:rPr lang="fr-FR" dirty="0"/>
              <a:t>S’assurer de la formation effective des collaborateurs</a:t>
            </a:r>
          </a:p>
          <a:p>
            <a:pPr>
              <a:spcBef>
                <a:spcPts val="0"/>
              </a:spcBef>
              <a:buClr>
                <a:schemeClr val="accent1"/>
              </a:buClr>
            </a:pPr>
            <a:endParaRPr lang="fr-FR" dirty="0"/>
          </a:p>
          <a:p>
            <a:pPr>
              <a:spcBef>
                <a:spcPts val="0"/>
              </a:spcBef>
              <a:buClr>
                <a:schemeClr val="accent1"/>
              </a:buClr>
            </a:pPr>
            <a:r>
              <a:rPr lang="fr-FR" dirty="0"/>
              <a:t>Il est généralement rédigé à la suite des entretiens annuels réalisés avec les salariés de l’officine. Le ou les titulaire(s) peuvent également y figurer.</a:t>
            </a:r>
            <a:endParaRPr lang="fr-FR" b="1" dirty="0"/>
          </a:p>
          <a:p>
            <a:pPr lvl="0"/>
            <a:r>
              <a:rPr lang="fr-FR" sz="1400" b="1" dirty="0">
                <a:solidFill>
                  <a:prstClr val="black">
                    <a:lumMod val="85000"/>
                    <a:lumOff val="15000"/>
                  </a:prstClr>
                </a:solidFill>
              </a:rPr>
              <a:t>Utilisation :</a:t>
            </a:r>
          </a:p>
          <a:p>
            <a:r>
              <a:rPr lang="fr-FR" dirty="0">
                <a:solidFill>
                  <a:srgbClr val="258BA4"/>
                </a:solidFill>
                <a:latin typeface="Helvetica Neue" panose="02000503000000020004" pitchFamily="2" charset="0"/>
                <a:ea typeface="Helvetica Neue" panose="02000503000000020004" pitchFamily="2" charset="0"/>
                <a:cs typeface="Helvetica Neue" panose="02000503000000020004" pitchFamily="2" charset="0"/>
              </a:rPr>
              <a:t>DPC : </a:t>
            </a:r>
            <a:r>
              <a:rPr lang="fr-FR" dirty="0">
                <a:ea typeface="Helvetica Neue" panose="02000503000000020004" pitchFamily="2" charset="0"/>
                <a:cs typeface="Helvetica Neue" panose="02000503000000020004" pitchFamily="2" charset="0"/>
              </a:rPr>
              <a:t>on vérifie si la formation s’intègre dans le développement professionnel continu du salarié. Si tel est le cas la formation devra avoir les agréments correspondants.</a:t>
            </a:r>
          </a:p>
          <a:p>
            <a:r>
              <a:rPr lang="fr-FR" dirty="0">
                <a:solidFill>
                  <a:srgbClr val="258BA4"/>
                </a:solidFill>
                <a:latin typeface="Helvetica Neue" panose="02000503000000020004" pitchFamily="2" charset="0"/>
                <a:ea typeface="Helvetica Neue" panose="02000503000000020004" pitchFamily="2" charset="0"/>
                <a:cs typeface="Helvetica Neue" panose="02000503000000020004" pitchFamily="2" charset="0"/>
              </a:rPr>
              <a:t>Période envisagée : </a:t>
            </a:r>
            <a:r>
              <a:rPr lang="fr-FR" dirty="0">
                <a:ea typeface="Helvetica Neue" panose="02000503000000020004" pitchFamily="2" charset="0"/>
                <a:cs typeface="Helvetica Neue" panose="02000503000000020004" pitchFamily="2" charset="0"/>
              </a:rPr>
              <a:t>il s’agit de la période pressentie pour la réalisation de la formation.</a:t>
            </a:r>
          </a:p>
          <a:p>
            <a:r>
              <a:rPr lang="fr-FR" dirty="0">
                <a:solidFill>
                  <a:srgbClr val="258BA4"/>
                </a:solidFill>
                <a:latin typeface="Helvetica Neue" panose="02000503000000020004" pitchFamily="2" charset="0"/>
                <a:ea typeface="Helvetica Neue" panose="02000503000000020004" pitchFamily="2" charset="0"/>
                <a:cs typeface="Helvetica Neue" panose="02000503000000020004" pitchFamily="2" charset="0"/>
              </a:rPr>
              <a:t>Format : </a:t>
            </a:r>
            <a:r>
              <a:rPr lang="fr-FR" dirty="0">
                <a:ea typeface="Helvetica Neue" panose="02000503000000020004" pitchFamily="2" charset="0"/>
                <a:cs typeface="Helvetica Neue" panose="02000503000000020004" pitchFamily="2" charset="0"/>
              </a:rPr>
              <a:t>il existe plusieurs manières de se former, la plus simple correspond à la transmission en interne des connaissances et des savoir-faire d’un collaborateur à un autre. Les formations par des organismes qualifiés peuvent se faire soit à distance en E-learning, soit en présentiel en dehors de l’officine.</a:t>
            </a:r>
          </a:p>
          <a:p>
            <a:r>
              <a:rPr lang="fr-FR" dirty="0">
                <a:solidFill>
                  <a:srgbClr val="258BA4"/>
                </a:solidFill>
                <a:latin typeface="Helvetica Neue" panose="02000503000000020004" pitchFamily="2" charset="0"/>
                <a:ea typeface="Helvetica Neue" panose="02000503000000020004" pitchFamily="2" charset="0"/>
                <a:cs typeface="Helvetica Neue" panose="02000503000000020004" pitchFamily="2" charset="0"/>
              </a:rPr>
              <a:t>Réalisation : </a:t>
            </a:r>
            <a:r>
              <a:rPr lang="fr-FR" dirty="0">
                <a:ea typeface="Helvetica Neue" panose="02000503000000020004" pitchFamily="2" charset="0"/>
                <a:cs typeface="Helvetica Neue" panose="02000503000000020004" pitchFamily="2" charset="0"/>
              </a:rPr>
              <a:t>les formations envisagées n’ont pas toujours lieu (annulation, difficultés à trouver un organisme, manque de personnel…). Il est de la responsabilité du titulaire de statuer sur une annulation ou un report éventuel. En cas de réalisation il convient de ne pas oublier d’archiver les attestations de formation.</a:t>
            </a:r>
          </a:p>
          <a:p>
            <a:endParaRPr lang="fr-FR" dirty="0">
              <a:ea typeface="Helvetica Neue" panose="02000503000000020004" pitchFamily="2" charset="0"/>
              <a:cs typeface="Helvetica Neue" panose="02000503000000020004" pitchFamily="2" charset="0"/>
            </a:endParaRPr>
          </a:p>
          <a:p>
            <a:endParaRPr lang="fr-FR" b="1" dirty="0">
              <a:solidFill>
                <a:srgbClr val="FFFFFF"/>
              </a:solidFill>
              <a:latin typeface="Helvetica Neue" panose="02000503000000020004" pitchFamily="2" charset="0"/>
              <a:ea typeface="Helvetica Neue" panose="02000503000000020004" pitchFamily="2" charset="0"/>
              <a:cs typeface="Helvetica Neue" panose="02000503000000020004" pitchFamily="2" charset="0"/>
            </a:endParaRPr>
          </a:p>
          <a:p>
            <a:endParaRPr lang="fr-FR" dirty="0"/>
          </a:p>
        </p:txBody>
      </p:sp>
    </p:spTree>
    <p:extLst>
      <p:ext uri="{BB962C8B-B14F-4D97-AF65-F5344CB8AC3E}">
        <p14:creationId xmlns:p14="http://schemas.microsoft.com/office/powerpoint/2010/main" val="2695093096"/>
      </p:ext>
    </p:extLst>
  </p:cSld>
  <p:clrMapOvr>
    <a:masterClrMapping/>
  </p:clrMapOvr>
</p:sld>
</file>

<file path=ppt/theme/theme1.xml><?xml version="1.0" encoding="utf-8"?>
<a:theme xmlns:a="http://schemas.openxmlformats.org/drawingml/2006/main" name="Thème Office">
  <a:themeElements>
    <a:clrScheme name="CNOP 3">
      <a:dk1>
        <a:sysClr val="windowText" lastClr="000000"/>
      </a:dk1>
      <a:lt1>
        <a:sysClr val="window" lastClr="FFFFFF"/>
      </a:lt1>
      <a:dk2>
        <a:srgbClr val="292929"/>
      </a:dk2>
      <a:lt2>
        <a:srgbClr val="E3DED1"/>
      </a:lt2>
      <a:accent1>
        <a:srgbClr val="3CADF2"/>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1016</TotalTime>
  <Words>542</Words>
  <Application>Microsoft Macintosh PowerPoint</Application>
  <PresentationFormat>Format A4 (210 x 297 mm)</PresentationFormat>
  <Paragraphs>116</Paragraphs>
  <Slides>2</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Helvetica Light</vt:lpstr>
      <vt:lpstr>Helvetica Neue</vt:lpstr>
      <vt:lpstr>Wingdings</vt:lpstr>
      <vt:lpstr>Thème Office</vt:lpstr>
      <vt:lpstr>E08. Plan de formation de l’équipe</vt:lpstr>
      <vt:lpstr>E08. Plan de formation de l’équipe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Conseil Caducée</cp:lastModifiedBy>
  <cp:revision>87</cp:revision>
  <cp:lastPrinted>2019-10-14T20:55:54Z</cp:lastPrinted>
  <dcterms:created xsi:type="dcterms:W3CDTF">2019-09-09T06:31:24Z</dcterms:created>
  <dcterms:modified xsi:type="dcterms:W3CDTF">2019-12-19T10:00:02Z</dcterms:modified>
</cp:coreProperties>
</file>