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7" r:id="rId2"/>
    <p:sldId id="258" r:id="rId3"/>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99" userDrawn="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28" autoAdjust="0"/>
    <p:restoredTop sz="94648"/>
  </p:normalViewPr>
  <p:slideViewPr>
    <p:cSldViewPr snapToGrid="0">
      <p:cViewPr varScale="1">
        <p:scale>
          <a:sx n="99" d="100"/>
          <a:sy n="99" d="100"/>
        </p:scale>
        <p:origin x="1386" y="90"/>
      </p:cViewPr>
      <p:guideLst>
        <p:guide orient="horz" pos="499"/>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0543146-8646-4440-8AE6-AAF59580FB8D}" type="slidenum">
              <a:rPr lang="fr-FR" smtClean="0"/>
              <a:t>2</a:t>
            </a:fld>
            <a:endParaRPr lang="fr-FR"/>
          </a:p>
        </p:txBody>
      </p:sp>
    </p:spTree>
    <p:extLst>
      <p:ext uri="{BB962C8B-B14F-4D97-AF65-F5344CB8AC3E}">
        <p14:creationId xmlns:p14="http://schemas.microsoft.com/office/powerpoint/2010/main" val="3593393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42001" y="396000"/>
            <a:ext cx="6959948" cy="428554"/>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Modifiez le style du titre</a:t>
            </a:r>
            <a:endParaRPr lang="en-US" dirty="0"/>
          </a:p>
        </p:txBody>
      </p:sp>
      <p:sp>
        <p:nvSpPr>
          <p:cNvPr id="3" name="Content Placeholder 2"/>
          <p:cNvSpPr>
            <a:spLocks noGrp="1"/>
          </p:cNvSpPr>
          <p:nvPr>
            <p:ph idx="1"/>
          </p:nvPr>
        </p:nvSpPr>
        <p:spPr>
          <a:xfrm>
            <a:off x="360000" y="900000"/>
            <a:ext cx="7966877" cy="702000"/>
          </a:xfrm>
          <a:ln>
            <a:solidFill>
              <a:schemeClr val="accent1"/>
            </a:solidFill>
          </a:ln>
        </p:spPr>
        <p:txBody>
          <a:bodyPr/>
          <a:lstStyle>
            <a:lvl1pPr>
              <a:defRPr>
                <a:solidFill>
                  <a:schemeClr val="accent1"/>
                </a:solidFill>
                <a:latin typeface="Arial" panose="020B0604020202020204" pitchFamily="34" charset="0"/>
                <a:cs typeface="Arial" panose="020B0604020202020204" pitchFamily="34" charset="0"/>
              </a:defRPr>
            </a:lvl1pPr>
          </a:lstStyle>
          <a:p>
            <a:pPr lvl="0"/>
            <a:r>
              <a:rPr lang="fr-FR" dirty="0"/>
              <a:t>Cliquez pour modifier les styles du texte du masque</a:t>
            </a:r>
          </a:p>
        </p:txBody>
      </p:sp>
      <p:sp>
        <p:nvSpPr>
          <p:cNvPr id="8" name="Espace réservé du texte 7">
            <a:extLst>
              <a:ext uri="{FF2B5EF4-FFF2-40B4-BE49-F238E27FC236}">
                <a16:creationId xmlns:a16="http://schemas.microsoft.com/office/drawing/2014/main" id="{51F93A09-15D3-C876-6637-495DD229701D}"/>
              </a:ext>
            </a:extLst>
          </p:cNvPr>
          <p:cNvSpPr>
            <a:spLocks noGrp="1"/>
          </p:cNvSpPr>
          <p:nvPr>
            <p:ph type="body" sz="quarter" idx="10"/>
          </p:nvPr>
        </p:nvSpPr>
        <p:spPr>
          <a:xfrm>
            <a:off x="757093" y="2193235"/>
            <a:ext cx="6487629" cy="4393303"/>
          </a:xfrm>
          <a:ln>
            <a:noFill/>
          </a:ln>
        </p:spPr>
        <p:txBody>
          <a:bodyPr lIns="0" anchor="t" anchorCtr="0"/>
          <a:lstStyle>
            <a:lvl1pPr>
              <a:lnSpc>
                <a:spcPts val="2700"/>
              </a:lnSpc>
              <a:spcBef>
                <a:spcPts val="0"/>
              </a:spcBef>
              <a:spcAft>
                <a:spcPts val="1800"/>
              </a:spcAft>
              <a:defRPr sz="2500" cap="none" baseline="0">
                <a:solidFill>
                  <a:schemeClr val="accent1"/>
                </a:solidFill>
                <a:latin typeface="Arial" panose="020B0604020202020204" pitchFamily="34" charset="0"/>
                <a:cs typeface="Arial" panose="020B0604020202020204" pitchFamily="34" charset="0"/>
              </a:defRPr>
            </a:lvl1pPr>
            <a:lvl2pPr marL="6350" indent="0">
              <a:spcBef>
                <a:spcPts val="0"/>
              </a:spcBef>
              <a:buNone/>
              <a:tabLst/>
              <a:defRPr sz="1100" b="0" i="0">
                <a:latin typeface="Arial" panose="020B0604020202020204" pitchFamily="34" charset="0"/>
                <a:cs typeface="Arial" panose="020B0604020202020204" pitchFamily="34" charset="0"/>
              </a:defRPr>
            </a:lvl2pPr>
            <a:lvl3pPr marL="184150" indent="-184150">
              <a:lnSpc>
                <a:spcPts val="1300"/>
              </a:lnSpc>
              <a:buClr>
                <a:schemeClr val="accent1"/>
              </a:buClr>
              <a:buFont typeface="Courier New" panose="02070309020205020404" pitchFamily="49" charset="0"/>
              <a:buChar char="o"/>
              <a:tabLst/>
              <a:defRPr sz="1100" b="0" i="0">
                <a:latin typeface="Arial" panose="020B0604020202020204" pitchFamily="34" charset="0"/>
                <a:cs typeface="Arial" panose="020B0604020202020204" pitchFamily="34" charset="0"/>
              </a:defRPr>
            </a:lvl3pPr>
            <a:lvl4pPr marL="6350" indent="0">
              <a:spcBef>
                <a:spcPts val="1800"/>
              </a:spcBef>
              <a:spcAft>
                <a:spcPts val="1200"/>
              </a:spcAft>
              <a:buNone/>
              <a:tabLst/>
              <a:defRPr sz="1500" b="1">
                <a:solidFill>
                  <a:schemeClr val="accent1"/>
                </a:solidFill>
                <a:latin typeface="Arial" panose="020B0604020202020204" pitchFamily="34" charset="0"/>
                <a:cs typeface="Arial" panose="020B0604020202020204" pitchFamily="34" charset="0"/>
              </a:defRPr>
            </a:lvl4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Slide Number Placeholder 5">
            <a:extLst>
              <a:ext uri="{FF2B5EF4-FFF2-40B4-BE49-F238E27FC236}">
                <a16:creationId xmlns:a16="http://schemas.microsoft.com/office/drawing/2014/main" id="{D7FD74DC-430D-CBBA-9E78-86071E11B49E}"/>
              </a:ext>
            </a:extLst>
          </p:cNvPr>
          <p:cNvSpPr>
            <a:spLocks noGrp="1"/>
          </p:cNvSpPr>
          <p:nvPr>
            <p:ph type="sldNum" sz="quarter" idx="4"/>
          </p:nvPr>
        </p:nvSpPr>
        <p:spPr>
          <a:xfrm>
            <a:off x="7889403" y="7292817"/>
            <a:ext cx="2405658" cy="141312"/>
          </a:xfrm>
          <a:prstGeom prst="rect">
            <a:avLst/>
          </a:prstGeom>
        </p:spPr>
        <p:txBody>
          <a:bodyPr vert="horz" lIns="0" tIns="0" rIns="0" bIns="0" rtlCol="0" anchor="t" anchorCtr="0"/>
          <a:lstStyle>
            <a:lvl1pPr algn="r">
              <a:defRPr sz="700" b="1" i="0">
                <a:solidFill>
                  <a:schemeClr val="tx1"/>
                </a:solidFill>
                <a:latin typeface="Azo Sans" panose="020B0603030303020204" pitchFamily="34" charset="77"/>
              </a:defRPr>
            </a:lvl1pPr>
          </a:lstStyle>
          <a:p>
            <a:fld id="{0CD46AB4-8697-344B-B099-9FF5630D42BB}" type="slidenum">
              <a:rPr lang="fr-FR" smtClean="0">
                <a:latin typeface="Arial" panose="020B0604020202020204" pitchFamily="34" charset="0"/>
              </a:rPr>
              <a:pPr/>
              <a:t>‹N°›</a:t>
            </a:fld>
            <a:r>
              <a:rPr lang="fr-FR" dirty="0"/>
              <a:t>/2</a:t>
            </a:r>
          </a:p>
        </p:txBody>
      </p:sp>
      <p:sp>
        <p:nvSpPr>
          <p:cNvPr id="10" name="Espace réservé du texte 7">
            <a:extLst>
              <a:ext uri="{FF2B5EF4-FFF2-40B4-BE49-F238E27FC236}">
                <a16:creationId xmlns:a16="http://schemas.microsoft.com/office/drawing/2014/main" id="{99889B29-ACB4-BA98-789E-72457BEFA6A6}"/>
              </a:ext>
            </a:extLst>
          </p:cNvPr>
          <p:cNvSpPr>
            <a:spLocks noGrp="1"/>
          </p:cNvSpPr>
          <p:nvPr>
            <p:ph type="body" sz="quarter" idx="11"/>
          </p:nvPr>
        </p:nvSpPr>
        <p:spPr>
          <a:xfrm>
            <a:off x="2981424" y="6848274"/>
            <a:ext cx="4119767" cy="419513"/>
          </a:xfrm>
          <a:ln>
            <a:noFill/>
          </a:ln>
        </p:spPr>
        <p:txBody>
          <a:bodyPr lIns="0" tIns="72000" anchor="t" anchorCtr="0"/>
          <a:lstStyle>
            <a:lvl1pPr>
              <a:lnSpc>
                <a:spcPts val="740"/>
              </a:lnSpc>
              <a:spcBef>
                <a:spcPts val="0"/>
              </a:spcBef>
              <a:spcAft>
                <a:spcPts val="0"/>
              </a:spcAft>
              <a:defRPr sz="700" b="1" cap="none" baseline="0">
                <a:solidFill>
                  <a:schemeClr val="tx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Cliquez pour modifier les styles du texte du masque</a:t>
            </a:r>
          </a:p>
          <a:p>
            <a:pPr lvl="1"/>
            <a:r>
              <a:rPr lang="fr-FR" dirty="0"/>
              <a:t>Deuxième niveau</a:t>
            </a:r>
          </a:p>
        </p:txBody>
      </p:sp>
      <p:cxnSp>
        <p:nvCxnSpPr>
          <p:cNvPr id="11" name="Connecteur droit 10">
            <a:extLst>
              <a:ext uri="{FF2B5EF4-FFF2-40B4-BE49-F238E27FC236}">
                <a16:creationId xmlns:a16="http://schemas.microsoft.com/office/drawing/2014/main" id="{6CC3275A-37A1-D675-8B0C-7653C0498656}"/>
              </a:ext>
            </a:extLst>
          </p:cNvPr>
          <p:cNvCxnSpPr>
            <a:cxnSpLocks/>
          </p:cNvCxnSpPr>
          <p:nvPr userDrawn="1"/>
        </p:nvCxnSpPr>
        <p:spPr>
          <a:xfrm>
            <a:off x="2851864" y="6907998"/>
            <a:ext cx="0" cy="316414"/>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4" name="Espace réservé du texte 7">
            <a:extLst>
              <a:ext uri="{FF2B5EF4-FFF2-40B4-BE49-F238E27FC236}">
                <a16:creationId xmlns:a16="http://schemas.microsoft.com/office/drawing/2014/main" id="{68A3CE89-70CE-18E6-70CD-D247C5920A3F}"/>
              </a:ext>
            </a:extLst>
          </p:cNvPr>
          <p:cNvSpPr>
            <a:spLocks noGrp="1"/>
          </p:cNvSpPr>
          <p:nvPr>
            <p:ph type="body" sz="quarter" idx="12" hasCustomPrompt="1"/>
          </p:nvPr>
        </p:nvSpPr>
        <p:spPr>
          <a:xfrm>
            <a:off x="624304" y="6848274"/>
            <a:ext cx="2227549" cy="419513"/>
          </a:xfrm>
          <a:ln>
            <a:noFill/>
          </a:ln>
        </p:spPr>
        <p:txBody>
          <a:bodyPr lIns="0" tIns="72000" anchor="t" anchorCtr="0"/>
          <a:lstStyle>
            <a:lvl1pPr>
              <a:lnSpc>
                <a:spcPts val="740"/>
              </a:lnSpc>
              <a:spcBef>
                <a:spcPts val="0"/>
              </a:spcBef>
              <a:spcAft>
                <a:spcPts val="0"/>
              </a:spcAft>
              <a:defRPr sz="700" b="0" cap="none" baseline="0">
                <a:solidFill>
                  <a:schemeClr val="tx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Moyens nécessaires au fonctionnement de l’officine</a:t>
            </a:r>
          </a:p>
        </p:txBody>
      </p:sp>
      <p:sp>
        <p:nvSpPr>
          <p:cNvPr id="9" name="Espace réservé du texte 7">
            <a:extLst>
              <a:ext uri="{FF2B5EF4-FFF2-40B4-BE49-F238E27FC236}">
                <a16:creationId xmlns:a16="http://schemas.microsoft.com/office/drawing/2014/main" id="{EB0DDAD1-E8EA-DC43-62FF-2C1AD7875F6C}"/>
              </a:ext>
            </a:extLst>
          </p:cNvPr>
          <p:cNvSpPr>
            <a:spLocks noGrp="1"/>
          </p:cNvSpPr>
          <p:nvPr>
            <p:ph type="body" sz="quarter" idx="15" hasCustomPrompt="1"/>
          </p:nvPr>
        </p:nvSpPr>
        <p:spPr>
          <a:xfrm>
            <a:off x="8330209" y="900000"/>
            <a:ext cx="1964852" cy="419513"/>
          </a:xfrm>
          <a:ln>
            <a:noFill/>
          </a:ln>
        </p:spPr>
        <p:txBody>
          <a:bodyPr lIns="72000" tIns="72000" anchor="t" anchorCtr="0"/>
          <a:lstStyle>
            <a:lvl1pPr>
              <a:lnSpc>
                <a:spcPts val="740"/>
              </a:lnSpc>
              <a:spcBef>
                <a:spcPts val="0"/>
              </a:spcBef>
              <a:spcAft>
                <a:spcPts val="0"/>
              </a:spcAft>
              <a:defRPr sz="700" b="0" cap="none" baseline="0">
                <a:solidFill>
                  <a:schemeClr val="accent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Pharmacie :</a:t>
            </a:r>
          </a:p>
        </p:txBody>
      </p:sp>
      <p:sp>
        <p:nvSpPr>
          <p:cNvPr id="12" name="Espace réservé du texte 7">
            <a:extLst>
              <a:ext uri="{FF2B5EF4-FFF2-40B4-BE49-F238E27FC236}">
                <a16:creationId xmlns:a16="http://schemas.microsoft.com/office/drawing/2014/main" id="{C7B818B4-51F7-ED9A-4E99-5B45FAFF6B82}"/>
              </a:ext>
            </a:extLst>
          </p:cNvPr>
          <p:cNvSpPr>
            <a:spLocks noGrp="1"/>
          </p:cNvSpPr>
          <p:nvPr>
            <p:ph type="body" sz="quarter" idx="16" hasCustomPrompt="1"/>
          </p:nvPr>
        </p:nvSpPr>
        <p:spPr>
          <a:xfrm>
            <a:off x="624304" y="7267034"/>
            <a:ext cx="2227547" cy="262489"/>
          </a:xfrm>
          <a:ln>
            <a:noFill/>
          </a:ln>
        </p:spPr>
        <p:txBody>
          <a:bodyPr lIns="0" tIns="72000" anchor="t" anchorCtr="0"/>
          <a:lstStyle>
            <a:lvl1pPr>
              <a:lnSpc>
                <a:spcPts val="740"/>
              </a:lnSpc>
              <a:spcBef>
                <a:spcPts val="0"/>
              </a:spcBef>
              <a:spcAft>
                <a:spcPts val="0"/>
              </a:spcAft>
              <a:defRPr sz="700" b="0" cap="none" baseline="0">
                <a:solidFill>
                  <a:schemeClr val="accent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Version 2.2 / Novembre 2024</a:t>
            </a:r>
          </a:p>
        </p:txBody>
      </p:sp>
    </p:spTree>
    <p:extLst>
      <p:ext uri="{BB962C8B-B14F-4D97-AF65-F5344CB8AC3E}">
        <p14:creationId xmlns:p14="http://schemas.microsoft.com/office/powerpoint/2010/main" val="3897847413"/>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1" y="396000"/>
            <a:ext cx="6959948" cy="428554"/>
          </a:xfrm>
          <a:prstGeom prst="rect">
            <a:avLst/>
          </a:prstGeom>
        </p:spPr>
        <p:txBody>
          <a:bodyPr vert="horz" lIns="0" tIns="0" rIns="0" bIns="0" rtlCol="0" anchor="t" anchorCtr="0">
            <a:normAutofit/>
          </a:bodyPr>
          <a:lstStyle/>
          <a:p>
            <a:r>
              <a:rPr lang="fr-FR" dirty="0"/>
              <a:t>Modifiez le style du titre</a:t>
            </a:r>
            <a:endParaRPr lang="en-US" dirty="0"/>
          </a:p>
        </p:txBody>
      </p:sp>
      <p:sp>
        <p:nvSpPr>
          <p:cNvPr id="3" name="Text Placeholder 2"/>
          <p:cNvSpPr>
            <a:spLocks noGrp="1"/>
          </p:cNvSpPr>
          <p:nvPr>
            <p:ph type="body" idx="1"/>
          </p:nvPr>
        </p:nvSpPr>
        <p:spPr>
          <a:xfrm>
            <a:off x="360001" y="900848"/>
            <a:ext cx="7965516" cy="702000"/>
          </a:xfrm>
          <a:prstGeom prst="rect">
            <a:avLst/>
          </a:prstGeom>
          <a:ln w="6350">
            <a:solidFill>
              <a:schemeClr val="accent1"/>
            </a:solidFill>
          </a:ln>
        </p:spPr>
        <p:txBody>
          <a:bodyPr vert="horz" lIns="108000" tIns="0" rIns="0" bIns="0" rtlCol="0" anchor="ctr" anchorCtr="0">
            <a:noAutofit/>
          </a:bodyPr>
          <a:lstStyle/>
          <a:p>
            <a:pPr lvl="0"/>
            <a:r>
              <a:rPr lang="fr-FR" dirty="0"/>
              <a:t>Cliquez pour modifier les styles du texte du masque</a:t>
            </a:r>
            <a:endParaRPr lang="en-US" dirty="0"/>
          </a:p>
        </p:txBody>
      </p:sp>
      <p:sp>
        <p:nvSpPr>
          <p:cNvPr id="6" name="Slide Number Placeholder 5"/>
          <p:cNvSpPr>
            <a:spLocks noGrp="1"/>
          </p:cNvSpPr>
          <p:nvPr>
            <p:ph type="sldNum" sz="quarter" idx="4"/>
          </p:nvPr>
        </p:nvSpPr>
        <p:spPr>
          <a:xfrm>
            <a:off x="7889335" y="7302360"/>
            <a:ext cx="2405658" cy="141312"/>
          </a:xfrm>
          <a:prstGeom prst="rect">
            <a:avLst/>
          </a:prstGeom>
        </p:spPr>
        <p:txBody>
          <a:bodyPr vert="horz" lIns="0" tIns="0" rIns="0" bIns="0" rtlCol="0" anchor="t" anchorCtr="0"/>
          <a:lstStyle>
            <a:lvl1pPr algn="r">
              <a:defRPr sz="700" b="1" i="0">
                <a:solidFill>
                  <a:schemeClr val="tx1"/>
                </a:solidFill>
                <a:latin typeface="Arial" panose="020B0604020202020204" pitchFamily="34" charset="0"/>
                <a:cs typeface="Arial" panose="020B0604020202020204" pitchFamily="34" charset="0"/>
              </a:defRPr>
            </a:lvl1pPr>
          </a:lstStyle>
          <a:p>
            <a:fld id="{0CD46AB4-8697-344B-B099-9FF5630D42BB}" type="slidenum">
              <a:rPr lang="fr-FR" smtClean="0"/>
              <a:pPr/>
              <a:t>‹N°›</a:t>
            </a:fld>
            <a:r>
              <a:rPr lang="fr-FR" dirty="0"/>
              <a:t>/2</a:t>
            </a:r>
            <a:endParaRPr lang="fr-FR" dirty="0">
              <a:latin typeface="Arial" panose="020B0604020202020204" pitchFamily="34" charset="0"/>
              <a:cs typeface="Arial" panose="020B0604020202020204" pitchFamily="34" charset="0"/>
            </a:endParaRPr>
          </a:p>
        </p:txBody>
      </p:sp>
      <p:pic>
        <p:nvPicPr>
          <p:cNvPr id="8" name="Image 7">
            <a:extLst>
              <a:ext uri="{FF2B5EF4-FFF2-40B4-BE49-F238E27FC236}">
                <a16:creationId xmlns:a16="http://schemas.microsoft.com/office/drawing/2014/main" id="{0C4F12FF-7836-E5E4-3603-17838E57A89F}"/>
              </a:ext>
            </a:extLst>
          </p:cNvPr>
          <p:cNvPicPr>
            <a:picLocks noChangeAspect="1"/>
          </p:cNvPicPr>
          <p:nvPr userDrawn="1"/>
        </p:nvPicPr>
        <p:blipFill>
          <a:blip r:embed="rId3"/>
          <a:stretch>
            <a:fillRect/>
          </a:stretch>
        </p:blipFill>
        <p:spPr>
          <a:xfrm>
            <a:off x="9228261" y="339514"/>
            <a:ext cx="1066800" cy="457200"/>
          </a:xfrm>
          <a:prstGeom prst="rect">
            <a:avLst/>
          </a:prstGeom>
        </p:spPr>
      </p:pic>
      <p:cxnSp>
        <p:nvCxnSpPr>
          <p:cNvPr id="10" name="Connecteur droit 9">
            <a:extLst>
              <a:ext uri="{FF2B5EF4-FFF2-40B4-BE49-F238E27FC236}">
                <a16:creationId xmlns:a16="http://schemas.microsoft.com/office/drawing/2014/main" id="{77554622-42A6-2BFA-0A07-6F2BC1D4E838}"/>
              </a:ext>
            </a:extLst>
          </p:cNvPr>
          <p:cNvCxnSpPr/>
          <p:nvPr userDrawn="1"/>
        </p:nvCxnSpPr>
        <p:spPr>
          <a:xfrm>
            <a:off x="638858" y="7272001"/>
            <a:ext cx="9935061"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1" name="Connecteur droit 10">
            <a:extLst>
              <a:ext uri="{FF2B5EF4-FFF2-40B4-BE49-F238E27FC236}">
                <a16:creationId xmlns:a16="http://schemas.microsoft.com/office/drawing/2014/main" id="{7C070E9E-35C0-DAE4-0785-17535A3F5D96}"/>
              </a:ext>
            </a:extLst>
          </p:cNvPr>
          <p:cNvCxnSpPr/>
          <p:nvPr userDrawn="1"/>
        </p:nvCxnSpPr>
        <p:spPr>
          <a:xfrm>
            <a:off x="638859" y="6852051"/>
            <a:ext cx="9935061"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id="{C58D4DB1-8366-A552-31C6-1225DC86CDDB}"/>
              </a:ext>
            </a:extLst>
          </p:cNvPr>
          <p:cNvSpPr txBox="1"/>
          <p:nvPr userDrawn="1"/>
        </p:nvSpPr>
        <p:spPr>
          <a:xfrm>
            <a:off x="638859" y="7302360"/>
            <a:ext cx="3021496" cy="102610"/>
          </a:xfrm>
          <a:prstGeom prst="rect">
            <a:avLst/>
          </a:prstGeom>
          <a:noFill/>
        </p:spPr>
        <p:txBody>
          <a:bodyPr wrap="square" lIns="0" tIns="0" rIns="0" bIns="0" rtlCol="0">
            <a:noAutofit/>
          </a:bodyPr>
          <a:lstStyle/>
          <a:p>
            <a:endParaRPr lang="fr-FR" sz="700" b="0" dirty="0">
              <a:solidFill>
                <a:schemeClr val="accent1"/>
              </a:solidFill>
              <a:latin typeface="Arial" panose="020B0604020202020204" pitchFamily="34" charset="0"/>
              <a:cs typeface="Arial" panose="020B0604020202020204" pitchFamily="34" charset="0"/>
            </a:endParaRPr>
          </a:p>
        </p:txBody>
      </p:sp>
      <p:sp>
        <p:nvSpPr>
          <p:cNvPr id="5" name="Text Placeholder 2">
            <a:extLst>
              <a:ext uri="{FF2B5EF4-FFF2-40B4-BE49-F238E27FC236}">
                <a16:creationId xmlns:a16="http://schemas.microsoft.com/office/drawing/2014/main" id="{68DAEFC5-1345-9EB0-FDD0-2E25802BCB12}"/>
              </a:ext>
            </a:extLst>
          </p:cNvPr>
          <p:cNvSpPr txBox="1">
            <a:spLocks/>
          </p:cNvSpPr>
          <p:nvPr userDrawn="1"/>
        </p:nvSpPr>
        <p:spPr>
          <a:xfrm>
            <a:off x="8325516" y="900848"/>
            <a:ext cx="1969477" cy="702000"/>
          </a:xfrm>
          <a:prstGeom prst="rect">
            <a:avLst/>
          </a:prstGeom>
          <a:ln w="6350">
            <a:solidFill>
              <a:schemeClr val="accent1"/>
            </a:solidFill>
          </a:ln>
        </p:spPr>
        <p:txBody>
          <a:bodyPr vert="horz" lIns="108000" tIns="72000" rIns="0" bIns="0" rtlCol="0" anchor="t" anchorCtr="0">
            <a:noAutofit/>
          </a:bodyPr>
          <a:lstStyle>
            <a:lvl1pPr marL="0" indent="0" algn="l" defTabSz="1007943" rtl="0" eaLnBrk="1" latinLnBrk="0" hangingPunct="1">
              <a:lnSpc>
                <a:spcPct val="90000"/>
              </a:lnSpc>
              <a:spcBef>
                <a:spcPts val="1102"/>
              </a:spcBef>
              <a:buFont typeface="Arial" panose="020B0604020202020204" pitchFamily="34" charset="0"/>
              <a:buNone/>
              <a:defRPr sz="1600" i="0" kern="1200" cap="all" baseline="0">
                <a:solidFill>
                  <a:schemeClr val="tx1"/>
                </a:solidFill>
                <a:latin typeface="Arial" panose="020B0604020202020204" pitchFamily="34" charset="0"/>
                <a:ea typeface="+mn-ea"/>
                <a:cs typeface="Arial" panose="020B0604020202020204" pitchFamily="34" charset="0"/>
              </a:defRPr>
            </a:lvl1pPr>
            <a:lvl2pPr marL="755957" indent="-251986" algn="l" defTabSz="1007943" rtl="0" eaLnBrk="1" latinLnBrk="0" hangingPunct="1">
              <a:lnSpc>
                <a:spcPct val="90000"/>
              </a:lnSpc>
              <a:spcBef>
                <a:spcPts val="551"/>
              </a:spcBef>
              <a:buFont typeface="Arial" panose="020B0604020202020204" pitchFamily="34" charset="0"/>
              <a:buChar char="•"/>
              <a:defRPr sz="2646" i="0" kern="1200">
                <a:solidFill>
                  <a:schemeClr val="tx1"/>
                </a:solidFill>
                <a:latin typeface="Azo Sans" panose="020B0603030503090204" pitchFamily="34" charset="77"/>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i="0" kern="1200">
                <a:solidFill>
                  <a:schemeClr val="tx1"/>
                </a:solidFill>
                <a:latin typeface="Azo Sans" panose="020B0603030503090204" pitchFamily="34" charset="77"/>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endParaRPr lang="en-US" sz="700" cap="none" baseline="0" dirty="0">
              <a:solidFill>
                <a:schemeClr val="accent1"/>
              </a:solidFill>
            </a:endParaRPr>
          </a:p>
        </p:txBody>
      </p:sp>
    </p:spTree>
    <p:extLst>
      <p:ext uri="{BB962C8B-B14F-4D97-AF65-F5344CB8AC3E}">
        <p14:creationId xmlns:p14="http://schemas.microsoft.com/office/powerpoint/2010/main" val="560441026"/>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1007943" rtl="0" eaLnBrk="1" latinLnBrk="0" hangingPunct="1">
        <a:lnSpc>
          <a:spcPct val="90000"/>
        </a:lnSpc>
        <a:spcBef>
          <a:spcPct val="0"/>
        </a:spcBef>
        <a:buNone/>
        <a:defRPr sz="36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1007943" rtl="0" eaLnBrk="1" latinLnBrk="0" hangingPunct="1">
        <a:lnSpc>
          <a:spcPct val="90000"/>
        </a:lnSpc>
        <a:spcBef>
          <a:spcPts val="1102"/>
        </a:spcBef>
        <a:buFont typeface="Arial" panose="020B0604020202020204" pitchFamily="34" charset="0"/>
        <a:buNone/>
        <a:defRPr sz="1600" i="0" kern="1200" cap="none" baseline="0">
          <a:solidFill>
            <a:schemeClr val="accent1"/>
          </a:solidFill>
          <a:latin typeface="Arial" panose="020B0604020202020204" pitchFamily="34" charset="0"/>
          <a:ea typeface="+mn-ea"/>
          <a:cs typeface="Arial" panose="020B0604020202020204" pitchFamily="34" charset="0"/>
        </a:defRPr>
      </a:lvl1pPr>
      <a:lvl2pPr marL="755957" indent="-251986" algn="l" defTabSz="1007943" rtl="0" eaLnBrk="1" latinLnBrk="0" hangingPunct="1">
        <a:lnSpc>
          <a:spcPct val="90000"/>
        </a:lnSpc>
        <a:spcBef>
          <a:spcPts val="551"/>
        </a:spcBef>
        <a:buFont typeface="Arial" panose="020B0604020202020204" pitchFamily="34" charset="0"/>
        <a:buChar char="•"/>
        <a:defRPr sz="2646" i="0" kern="1200">
          <a:solidFill>
            <a:schemeClr val="tx1"/>
          </a:solidFill>
          <a:latin typeface="Azo Sans" panose="020B0603030503090204" pitchFamily="34" charset="77"/>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i="0" kern="1200">
          <a:solidFill>
            <a:schemeClr val="tx1"/>
          </a:solidFill>
          <a:latin typeface="Azo Sans" panose="020B0603030503090204" pitchFamily="34" charset="77"/>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svg"/><Relationship Id="rId13" Type="http://schemas.openxmlformats.org/officeDocument/2006/relationships/hyperlink" Target="https://www.ordre.pharmacien.fr/je-suis/pharmacien/pharmacien/mon-parcours-et-mes-demarches/mes-obligations-de-formation/la-certification-periodique#titre6" TargetMode="External"/><Relationship Id="rId3" Type="http://schemas.openxmlformats.org/officeDocument/2006/relationships/image" Target="../media/image3.png"/><Relationship Id="rId12" Type="http://schemas.openxmlformats.org/officeDocument/2006/relationships/hyperlink" Target="https://bulletins-officiels.social.gouv.fr/sites/textes-officiels/files/2026-02/SFHH2605575A.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11" Type="http://schemas.openxmlformats.org/officeDocument/2006/relationships/hyperlink" Target="https://www.legifrance.gouv.fr/jorf/id/JORFTEXT000053587033" TargetMode="External"/><Relationship Id="rId5" Type="http://schemas.openxmlformats.org/officeDocument/2006/relationships/image" Target="../media/image2.png"/><Relationship Id="rId15" Type="http://schemas.openxmlformats.org/officeDocument/2006/relationships/image" Target="NULL"/><Relationship Id="rId10" Type="http://schemas.openxmlformats.org/officeDocument/2006/relationships/hyperlink" Target="https://www.ordre.pharmacien.fr/je-suis/pharmacien/pharmacien/mon-parcours-et-mes-demarches/mes-obligations-de-formation/le-developpement-professionnel-continu" TargetMode="External"/><Relationship Id="rId4" Type="http://schemas.openxmlformats.org/officeDocument/2006/relationships/image" Target="../media/image5.svg"/><Relationship Id="rId9" Type="http://schemas.openxmlformats.org/officeDocument/2006/relationships/hyperlink" Target="https://www.ordre.pharmacien.fr/l-ordre/le-code-de-deontologie2" TargetMode="External"/><Relationship Id="rId1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296FC-2859-D4E2-FE30-7A2ACD907DEE}"/>
              </a:ext>
            </a:extLst>
          </p:cNvPr>
          <p:cNvSpPr>
            <a:spLocks noGrp="1"/>
          </p:cNvSpPr>
          <p:nvPr>
            <p:ph type="title"/>
          </p:nvPr>
        </p:nvSpPr>
        <p:spPr>
          <a:xfrm>
            <a:off x="360000" y="396000"/>
            <a:ext cx="5372999"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0CE6AE76-9233-F0A6-06D3-053CC8F28E36}"/>
              </a:ext>
            </a:extLst>
          </p:cNvPr>
          <p:cNvSpPr>
            <a:spLocks noGrp="1"/>
          </p:cNvSpPr>
          <p:nvPr>
            <p:ph idx="1"/>
          </p:nvPr>
        </p:nvSpPr>
        <p:spPr/>
        <p:txBody>
          <a:bodyPr/>
          <a:lstStyle/>
          <a:p>
            <a:r>
              <a:rPr lang="fr-FR" b="1" dirty="0" smtClean="0"/>
              <a:t>E.08</a:t>
            </a:r>
            <a:r>
              <a:rPr lang="fr-FR" dirty="0" smtClean="0"/>
              <a:t> </a:t>
            </a:r>
            <a:r>
              <a:rPr lang="fr-FR" dirty="0"/>
              <a:t>Plan de formation de l'équipe</a:t>
            </a:r>
            <a:endParaRPr lang="fr-FR" b="1" dirty="0"/>
          </a:p>
        </p:txBody>
      </p:sp>
      <p:sp>
        <p:nvSpPr>
          <p:cNvPr id="5" name="Espace réservé du numéro de diapositive 4">
            <a:extLst>
              <a:ext uri="{FF2B5EF4-FFF2-40B4-BE49-F238E27FC236}">
                <a16:creationId xmlns:a16="http://schemas.microsoft.com/office/drawing/2014/main" id="{FDB34994-5806-7B4F-686A-F1B8F4F76F97}"/>
              </a:ext>
            </a:extLst>
          </p:cNvPr>
          <p:cNvSpPr>
            <a:spLocks noGrp="1"/>
          </p:cNvSpPr>
          <p:nvPr>
            <p:ph type="sldNum" sz="quarter" idx="4"/>
          </p:nvPr>
        </p:nvSpPr>
        <p:spPr/>
        <p:txBody>
          <a:bodyPr/>
          <a:lstStyle/>
          <a:p>
            <a:fld id="{0CD46AB4-8697-344B-B099-9FF5630D42BB}" type="slidenum">
              <a:rPr lang="fr-FR" smtClean="0"/>
              <a:pPr/>
              <a:t>1</a:t>
            </a:fld>
            <a:r>
              <a:rPr lang="fr-FR" dirty="0"/>
              <a:t>/2</a:t>
            </a:r>
            <a:endParaRPr lang="fr-FR" sz="700" dirty="0"/>
          </a:p>
        </p:txBody>
      </p:sp>
      <p:sp>
        <p:nvSpPr>
          <p:cNvPr id="16"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34 : Plan de formation et de </a:t>
            </a:r>
            <a:r>
              <a:rPr lang="en-US" dirty="0" err="1" smtClean="0">
                <a:latin typeface="Arial" panose="020B0604020202020204" pitchFamily="34" charset="0"/>
                <a:cs typeface="Arial" panose="020B0604020202020204" pitchFamily="34" charset="0"/>
              </a:rPr>
              <a:t>développement</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compétences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graphicFrame>
        <p:nvGraphicFramePr>
          <p:cNvPr id="7" name="Tableau 6">
            <a:extLst>
              <a:ext uri="{FF2B5EF4-FFF2-40B4-BE49-F238E27FC236}">
                <a16:creationId xmlns:a16="http://schemas.microsoft.com/office/drawing/2014/main" id="{65F2A8B4-12C1-F3D8-9D3C-03F00BD6DAAD}"/>
              </a:ext>
            </a:extLst>
          </p:cNvPr>
          <p:cNvGraphicFramePr>
            <a:graphicFrameLocks noGrp="1"/>
          </p:cNvGraphicFramePr>
          <p:nvPr>
            <p:extLst>
              <p:ext uri="{D42A27DB-BD31-4B8C-83A1-F6EECF244321}">
                <p14:modId xmlns:p14="http://schemas.microsoft.com/office/powerpoint/2010/main" val="4127155710"/>
              </p:ext>
            </p:extLst>
          </p:nvPr>
        </p:nvGraphicFramePr>
        <p:xfrm>
          <a:off x="227059" y="2162528"/>
          <a:ext cx="10328320" cy="4299285"/>
        </p:xfrm>
        <a:graphic>
          <a:graphicData uri="http://schemas.openxmlformats.org/drawingml/2006/table">
            <a:tbl>
              <a:tblPr firstRow="1" bandRow="1">
                <a:tableStyleId>{5C22544A-7EE6-4342-B048-85BDC9FD1C3A}</a:tableStyleId>
              </a:tblPr>
              <a:tblGrid>
                <a:gridCol w="967928">
                  <a:extLst>
                    <a:ext uri="{9D8B030D-6E8A-4147-A177-3AD203B41FA5}">
                      <a16:colId xmlns:a16="http://schemas.microsoft.com/office/drawing/2014/main" val="4212508841"/>
                    </a:ext>
                  </a:extLst>
                </a:gridCol>
                <a:gridCol w="765032">
                  <a:extLst>
                    <a:ext uri="{9D8B030D-6E8A-4147-A177-3AD203B41FA5}">
                      <a16:colId xmlns:a16="http://schemas.microsoft.com/office/drawing/2014/main" val="1344607330"/>
                    </a:ext>
                  </a:extLst>
                </a:gridCol>
                <a:gridCol w="447040">
                  <a:extLst>
                    <a:ext uri="{9D8B030D-6E8A-4147-A177-3AD203B41FA5}">
                      <a16:colId xmlns:a16="http://schemas.microsoft.com/office/drawing/2014/main" val="243711018"/>
                    </a:ext>
                  </a:extLst>
                </a:gridCol>
                <a:gridCol w="426720">
                  <a:extLst>
                    <a:ext uri="{9D8B030D-6E8A-4147-A177-3AD203B41FA5}">
                      <a16:colId xmlns:a16="http://schemas.microsoft.com/office/drawing/2014/main" val="2845167973"/>
                    </a:ext>
                  </a:extLst>
                </a:gridCol>
                <a:gridCol w="751840">
                  <a:extLst>
                    <a:ext uri="{9D8B030D-6E8A-4147-A177-3AD203B41FA5}">
                      <a16:colId xmlns:a16="http://schemas.microsoft.com/office/drawing/2014/main" val="4206306558"/>
                    </a:ext>
                  </a:extLst>
                </a:gridCol>
                <a:gridCol w="711200">
                  <a:extLst>
                    <a:ext uri="{9D8B030D-6E8A-4147-A177-3AD203B41FA5}">
                      <a16:colId xmlns:a16="http://schemas.microsoft.com/office/drawing/2014/main" val="4119974971"/>
                    </a:ext>
                  </a:extLst>
                </a:gridCol>
                <a:gridCol w="782320">
                  <a:extLst>
                    <a:ext uri="{9D8B030D-6E8A-4147-A177-3AD203B41FA5}">
                      <a16:colId xmlns:a16="http://schemas.microsoft.com/office/drawing/2014/main" val="818226892"/>
                    </a:ext>
                  </a:extLst>
                </a:gridCol>
                <a:gridCol w="1280160">
                  <a:extLst>
                    <a:ext uri="{9D8B030D-6E8A-4147-A177-3AD203B41FA5}">
                      <a16:colId xmlns:a16="http://schemas.microsoft.com/office/drawing/2014/main" val="1210284408"/>
                    </a:ext>
                  </a:extLst>
                </a:gridCol>
                <a:gridCol w="1270000">
                  <a:extLst>
                    <a:ext uri="{9D8B030D-6E8A-4147-A177-3AD203B41FA5}">
                      <a16:colId xmlns:a16="http://schemas.microsoft.com/office/drawing/2014/main" val="35174972"/>
                    </a:ext>
                  </a:extLst>
                </a:gridCol>
                <a:gridCol w="447040">
                  <a:extLst>
                    <a:ext uri="{9D8B030D-6E8A-4147-A177-3AD203B41FA5}">
                      <a16:colId xmlns:a16="http://schemas.microsoft.com/office/drawing/2014/main" val="1715502281"/>
                    </a:ext>
                  </a:extLst>
                </a:gridCol>
                <a:gridCol w="426720">
                  <a:extLst>
                    <a:ext uri="{9D8B030D-6E8A-4147-A177-3AD203B41FA5}">
                      <a16:colId xmlns:a16="http://schemas.microsoft.com/office/drawing/2014/main" val="1251379097"/>
                    </a:ext>
                  </a:extLst>
                </a:gridCol>
                <a:gridCol w="822960">
                  <a:extLst>
                    <a:ext uri="{9D8B030D-6E8A-4147-A177-3AD203B41FA5}">
                      <a16:colId xmlns:a16="http://schemas.microsoft.com/office/drawing/2014/main" val="1947544885"/>
                    </a:ext>
                  </a:extLst>
                </a:gridCol>
                <a:gridCol w="1229360">
                  <a:extLst>
                    <a:ext uri="{9D8B030D-6E8A-4147-A177-3AD203B41FA5}">
                      <a16:colId xmlns:a16="http://schemas.microsoft.com/office/drawing/2014/main" val="3172497245"/>
                    </a:ext>
                  </a:extLst>
                </a:gridCol>
              </a:tblGrid>
              <a:tr h="249988">
                <a:tc gridSpan="5">
                  <a:txBody>
                    <a:bodyPr/>
                    <a:lstStyle/>
                    <a:p>
                      <a:pPr algn="ctr"/>
                      <a:r>
                        <a:rPr lang="fr-FR" sz="1000" b="1" dirty="0" smtClean="0">
                          <a:solidFill>
                            <a:schemeClr val="bg1"/>
                          </a:solidFill>
                          <a:latin typeface="Arial" panose="020B0604020202020204" pitchFamily="34" charset="0"/>
                          <a:cs typeface="Arial" panose="020B0604020202020204" pitchFamily="34" charset="0"/>
                        </a:rPr>
                        <a:t>PLANIFICATION</a:t>
                      </a:r>
                      <a:endParaRPr lang="fr-FR" sz="1000" b="1" dirty="0">
                        <a:solidFill>
                          <a:schemeClr val="bg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pPr algn="ct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fr-FR"/>
                    </a:p>
                  </a:txBody>
                  <a:tcPr/>
                </a:tc>
                <a:tc hMerge="1">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lang="fr-FR" sz="800" b="0" dirty="0" smtClean="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endParaRPr lang="fr-FR" sz="1000" b="1" dirty="0">
                        <a:solidFill>
                          <a:schemeClr val="bg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endParaRPr lang="fr-FR" sz="1000" b="1" dirty="0">
                        <a:solidFill>
                          <a:schemeClr val="bg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solidFill>
                  </a:tcPr>
                </a:tc>
                <a:tc gridSpan="6">
                  <a:txBody>
                    <a:bodyPr/>
                    <a:lstStyle/>
                    <a:p>
                      <a:pPr algn="ctr"/>
                      <a:r>
                        <a:rPr lang="fr-FR" sz="1000" b="1" dirty="0" smtClean="0">
                          <a:solidFill>
                            <a:schemeClr val="bg1"/>
                          </a:solidFill>
                          <a:latin typeface="Arial" panose="020B0604020202020204" pitchFamily="34" charset="0"/>
                          <a:cs typeface="Arial" panose="020B0604020202020204" pitchFamily="34" charset="0"/>
                        </a:rPr>
                        <a:t>REALISATION</a:t>
                      </a:r>
                      <a:endParaRPr lang="fr-FR" sz="1000" b="1" dirty="0">
                        <a:solidFill>
                          <a:schemeClr val="bg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fr-FR"/>
                    </a:p>
                  </a:txBody>
                  <a:tcPr/>
                </a:tc>
                <a:tc hMerge="1">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endParaRPr lang="fr-FR" sz="800" b="0" dirty="0" smtClean="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fr-FR"/>
                    </a:p>
                  </a:txBody>
                  <a:tcPr/>
                </a:tc>
                <a:tc hMerge="1">
                  <a:txBody>
                    <a:bodyPr/>
                    <a:lstStyle/>
                    <a:p>
                      <a:pPr algn="ct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67040038"/>
                  </a:ext>
                </a:extLst>
              </a:tr>
              <a:tr h="371197">
                <a:tc>
                  <a:txBody>
                    <a:bodyPr/>
                    <a:lstStyle/>
                    <a:p>
                      <a:pPr algn="ctr"/>
                      <a:r>
                        <a:rPr lang="fr-FR" sz="800" b="0" dirty="0" smtClean="0">
                          <a:solidFill>
                            <a:schemeClr val="tx1"/>
                          </a:solidFill>
                          <a:latin typeface="Arial" panose="020B0604020202020204" pitchFamily="34" charset="0"/>
                          <a:cs typeface="Arial" panose="020B0604020202020204" pitchFamily="34" charset="0"/>
                        </a:rPr>
                        <a:t>Collaborateur</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0" dirty="0" smtClean="0">
                          <a:solidFill>
                            <a:schemeClr val="tx1"/>
                          </a:solidFill>
                          <a:latin typeface="Arial" panose="020B0604020202020204" pitchFamily="34" charset="0"/>
                          <a:cs typeface="Arial" panose="020B0604020202020204" pitchFamily="34" charset="0"/>
                        </a:rPr>
                        <a:t>Thème</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lang="fr-FR" sz="800" b="0" dirty="0" smtClean="0">
                          <a:solidFill>
                            <a:schemeClr val="tx1"/>
                          </a:solidFill>
                          <a:latin typeface="Arial" panose="020B0604020202020204" pitchFamily="34" charset="0"/>
                          <a:cs typeface="Arial" panose="020B0604020202020204" pitchFamily="34" charset="0"/>
                        </a:rPr>
                        <a:t>DPC / Certification</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fr-FR" sz="800" dirty="0">
                        <a:latin typeface="Arial" panose="020B0604020202020204" pitchFamily="34" charset="0"/>
                        <a:cs typeface="Arial" panose="020B0604020202020204" pitchFamily="34" charset="0"/>
                      </a:endParaRPr>
                    </a:p>
                  </a:txBody>
                  <a:tcPr marL="0" marR="0" marT="0" marB="0">
                    <a:lnB w="635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fr-FR" sz="800" b="0" dirty="0" smtClean="0">
                          <a:solidFill>
                            <a:schemeClr val="tx1"/>
                          </a:solidFill>
                          <a:latin typeface="Arial" panose="020B0604020202020204" pitchFamily="34" charset="0"/>
                          <a:cs typeface="Arial" panose="020B0604020202020204" pitchFamily="34" charset="0"/>
                        </a:rPr>
                        <a:t>Période envisagée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1" dirty="0" smtClean="0">
                          <a:solidFill>
                            <a:schemeClr val="tx1"/>
                          </a:solidFill>
                          <a:latin typeface="Arial" panose="020B0604020202020204" pitchFamily="34" charset="0"/>
                          <a:cs typeface="Arial" panose="020B0604020202020204" pitchFamily="34" charset="0"/>
                        </a:rPr>
                        <a:t>Suivi de la prise en charge</a:t>
                      </a:r>
                      <a:endParaRPr lang="fr-FR" sz="800" b="1"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1" dirty="0" smtClean="0">
                          <a:solidFill>
                            <a:schemeClr val="tx1"/>
                          </a:solidFill>
                          <a:latin typeface="Arial" panose="020B0604020202020204" pitchFamily="34" charset="0"/>
                          <a:cs typeface="Arial" panose="020B0604020202020204" pitchFamily="34" charset="0"/>
                        </a:rPr>
                        <a:t>Nom de l’organisme</a:t>
                      </a:r>
                      <a:r>
                        <a:rPr lang="fr-FR" sz="800" b="1" baseline="0" dirty="0" smtClean="0">
                          <a:solidFill>
                            <a:schemeClr val="tx1"/>
                          </a:solidFill>
                          <a:latin typeface="Arial" panose="020B0604020202020204" pitchFamily="34" charset="0"/>
                          <a:cs typeface="Arial" panose="020B0604020202020204" pitchFamily="34" charset="0"/>
                        </a:rPr>
                        <a:t> de formation</a:t>
                      </a:r>
                      <a:endParaRPr lang="fr-FR" sz="800" b="1"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0" dirty="0" smtClean="0">
                          <a:solidFill>
                            <a:schemeClr val="tx1"/>
                          </a:solidFill>
                          <a:latin typeface="Arial" panose="020B0604020202020204" pitchFamily="34" charset="0"/>
                          <a:cs typeface="Arial" panose="020B0604020202020204" pitchFamily="34" charset="0"/>
                        </a:rPr>
                        <a:t>Format </a:t>
                      </a:r>
                      <a:r>
                        <a:rPr lang="fr-FR" sz="800" b="0" i="1" dirty="0" smtClean="0">
                          <a:solidFill>
                            <a:schemeClr val="tx1"/>
                          </a:solidFill>
                          <a:latin typeface="Arial" panose="020B0604020202020204" pitchFamily="34" charset="0"/>
                          <a:cs typeface="Arial" panose="020B0604020202020204" pitchFamily="34" charset="0"/>
                        </a:rPr>
                        <a:t>(interne, externe, e-learning,</a:t>
                      </a:r>
                      <a:r>
                        <a:rPr lang="fr-FR" sz="800" b="0" i="1" baseline="0" dirty="0" smtClean="0">
                          <a:solidFill>
                            <a:schemeClr val="tx1"/>
                          </a:solidFill>
                          <a:latin typeface="Arial" panose="020B0604020202020204" pitchFamily="34" charset="0"/>
                          <a:cs typeface="Arial" panose="020B0604020202020204" pitchFamily="34" charset="0"/>
                        </a:rPr>
                        <a:t> </a:t>
                      </a:r>
                      <a:r>
                        <a:rPr lang="fr-FR" sz="800" b="0" i="1" baseline="0" dirty="0" err="1" smtClean="0">
                          <a:solidFill>
                            <a:schemeClr val="tx1"/>
                          </a:solidFill>
                          <a:latin typeface="Arial" panose="020B0604020202020204" pitchFamily="34" charset="0"/>
                          <a:cs typeface="Arial" panose="020B0604020202020204" pitchFamily="34" charset="0"/>
                        </a:rPr>
                        <a:t>distanciel</a:t>
                      </a:r>
                      <a:r>
                        <a:rPr lang="fr-FR" sz="800" b="0" i="1" baseline="0" dirty="0" smtClean="0">
                          <a:solidFill>
                            <a:schemeClr val="tx1"/>
                          </a:solidFill>
                          <a:latin typeface="Arial" panose="020B0604020202020204" pitchFamily="34" charset="0"/>
                          <a:cs typeface="Arial" panose="020B0604020202020204" pitchFamily="34" charset="0"/>
                        </a:rPr>
                        <a:t>, présentiel…)</a:t>
                      </a:r>
                      <a:r>
                        <a:rPr lang="fr-FR" sz="800" b="0" i="1" dirty="0" smtClean="0">
                          <a:solidFill>
                            <a:schemeClr val="tx1"/>
                          </a:solidFill>
                          <a:latin typeface="Arial" panose="020B0604020202020204" pitchFamily="34" charset="0"/>
                          <a:cs typeface="Arial" panose="020B0604020202020204" pitchFamily="34" charset="0"/>
                        </a:rPr>
                        <a:t> </a:t>
                      </a:r>
                      <a:endParaRPr lang="fr-FR" sz="800" b="0" i="1"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0" dirty="0" smtClean="0">
                          <a:solidFill>
                            <a:schemeClr val="tx1"/>
                          </a:solidFill>
                          <a:latin typeface="Arial" panose="020B0604020202020204" pitchFamily="34" charset="0"/>
                          <a:cs typeface="Arial" panose="020B0604020202020204" pitchFamily="34" charset="0"/>
                        </a:rPr>
                        <a:t>Réalisation</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p>
                      <a:pPr algn="ctr"/>
                      <a:r>
                        <a:rPr lang="fr-FR" sz="800" b="0" dirty="0" smtClean="0">
                          <a:solidFill>
                            <a:schemeClr val="tx1"/>
                          </a:solidFill>
                          <a:latin typeface="Arial" panose="020B0604020202020204" pitchFamily="34" charset="0"/>
                          <a:cs typeface="Arial" panose="020B0604020202020204" pitchFamily="34" charset="0"/>
                        </a:rPr>
                        <a:t>Attestation</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fr-FR" sz="800" dirty="0">
                        <a:latin typeface="Arial" panose="020B0604020202020204" pitchFamily="34" charset="0"/>
                        <a:cs typeface="Arial" panose="020B0604020202020204" pitchFamily="34" charset="0"/>
                      </a:endParaRPr>
                    </a:p>
                  </a:txBody>
                  <a:tcPr marL="0" marR="0" marT="0" marB="0">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0" kern="1200" dirty="0" smtClean="0">
                          <a:solidFill>
                            <a:schemeClr val="tx1"/>
                          </a:solidFill>
                          <a:latin typeface="Arial" panose="020B0604020202020204" pitchFamily="34" charset="0"/>
                          <a:ea typeface="+mn-ea"/>
                          <a:cs typeface="Arial" panose="020B0604020202020204" pitchFamily="34" charset="0"/>
                        </a:rPr>
                        <a:t>Date d’enregistrement ANDPC le cas échéant</a:t>
                      </a:r>
                      <a:endParaRPr lang="fr-FR" sz="800" b="0" kern="1200" dirty="0">
                        <a:solidFill>
                          <a:schemeClr val="tx1"/>
                        </a:solidFill>
                        <a:latin typeface="Arial" panose="020B0604020202020204" pitchFamily="34" charset="0"/>
                        <a:ea typeface="+mn-ea"/>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lang="fr-FR" sz="800" b="0" baseline="0" dirty="0" smtClean="0">
                          <a:solidFill>
                            <a:schemeClr val="tx1"/>
                          </a:solidFill>
                          <a:latin typeface="Arial" panose="020B0604020202020204" pitchFamily="34" charset="0"/>
                          <a:cs typeface="Arial" panose="020B0604020202020204" pitchFamily="34" charset="0"/>
                        </a:rPr>
                        <a:t>Appréciation de la formation</a:t>
                      </a:r>
                      <a:endParaRPr lang="fr-FR" sz="800" b="0" dirty="0">
                        <a:solidFill>
                          <a:schemeClr val="tx1"/>
                        </a:solidFill>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12700" cmpd="sng">
                      <a:noFill/>
                    </a:lnT>
                    <a:lnB w="6350" cap="flat" cmpd="sng" algn="ctr">
                      <a:noFill/>
                      <a:prstDash val="dot"/>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163059054"/>
                  </a:ext>
                </a:extLst>
              </a:tr>
              <a:tr h="394905">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6350" cap="flat" cmpd="sng" algn="ctr">
                      <a:no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1507026064"/>
                  </a:ext>
                </a:extLst>
              </a:tr>
              <a:tr h="385011">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2173156304"/>
                  </a:ext>
                </a:extLst>
              </a:tr>
              <a:tr h="452387">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270652603"/>
                  </a:ext>
                </a:extLst>
              </a:tr>
              <a:tr h="394636">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3192902690"/>
                  </a:ext>
                </a:extLst>
              </a:tr>
              <a:tr h="394636">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2482519771"/>
                  </a:ext>
                </a:extLst>
              </a:tr>
              <a:tr h="404261">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3600144491"/>
                  </a:ext>
                </a:extLst>
              </a:tr>
              <a:tr h="413886">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2443345850"/>
                  </a:ext>
                </a:extLst>
              </a:tr>
              <a:tr h="375385">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273531166"/>
                  </a:ext>
                </a:extLst>
              </a:tr>
              <a:tr h="346510">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endParaRPr lang="fr-FR" sz="800" dirty="0">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a:buClr>
                          <a:schemeClr val="accent1"/>
                        </a:buClr>
                      </a:pPr>
                      <a:endParaRPr lang="fr-FR" sz="700" dirty="0">
                        <a:latin typeface="Arial" panose="020B0604020202020204" pitchFamily="34" charset="0"/>
                        <a:cs typeface="Arial" panose="020B0604020202020204" pitchFamily="34" charset="0"/>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endParaRPr lang="fr-FR" sz="700" b="0" i="0" u="none" strike="sngStrike" dirty="0" smtClean="0">
                        <a:solidFill>
                          <a:srgbClr val="FF0000"/>
                        </a:solidFill>
                        <a:effectLst/>
                        <a:latin typeface="Arial" panose="020B0604020202020204" pitchFamily="34" charset="0"/>
                        <a:cs typeface="Arial" panose="020B0604020202020204" pitchFamily="34" charset="0"/>
                      </a:endParaRP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Réalisée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Reportée le ________</a:t>
                      </a:r>
                    </a:p>
                    <a:p>
                      <a:pPr marL="180000" marR="0" lvl="0" indent="0" algn="l" defTabSz="914400" rtl="0" eaLnBrk="1" fontAlgn="b" latinLnBrk="0" hangingPunct="1">
                        <a:lnSpc>
                          <a:spcPct val="100000"/>
                        </a:lnSpc>
                        <a:spcBef>
                          <a:spcPts val="0"/>
                        </a:spcBef>
                        <a:spcAft>
                          <a:spcPts val="0"/>
                        </a:spcAft>
                        <a:buClrTx/>
                        <a:buSzTx/>
                        <a:buFontTx/>
                        <a:buNone/>
                        <a:tabLst/>
                        <a:defRPr/>
                      </a:pPr>
                      <a:r>
                        <a:rPr lang="fr-FR" sz="700" b="0" i="0" u="none" strike="noStrike" kern="1200" dirty="0" smtClean="0">
                          <a:solidFill>
                            <a:srgbClr val="000000"/>
                          </a:solidFill>
                          <a:effectLst/>
                          <a:latin typeface="Arial" panose="020B0604020202020204" pitchFamily="34" charset="0"/>
                          <a:ea typeface="+mn-ea"/>
                          <a:cs typeface="Arial" panose="020B0604020202020204" pitchFamily="34" charset="0"/>
                        </a:rPr>
                        <a:t>❍ Annulée</a:t>
                      </a:r>
                    </a:p>
                  </a:txBody>
                  <a:tcPr marL="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Oui</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r>
                        <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Non</a:t>
                      </a: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99450" marR="0" lvl="0" indent="-135450" algn="l" defTabSz="1007943" rtl="0" eaLnBrk="1" fontAlgn="auto" latinLnBrk="0" hangingPunct="1">
                        <a:lnSpc>
                          <a:spcPct val="100000"/>
                        </a:lnSpc>
                        <a:spcBef>
                          <a:spcPts val="0"/>
                        </a:spcBef>
                        <a:spcAft>
                          <a:spcPts val="0"/>
                        </a:spcAft>
                        <a:buClr>
                          <a:schemeClr val="accent1"/>
                        </a:buClr>
                        <a:buSzPct val="100000"/>
                        <a:buFont typeface="Police système Courant"/>
                        <a:buChar char="◯"/>
                        <a:tabLst/>
                        <a:defRPr/>
                      </a:pPr>
                      <a:endParaRPr kumimoji="0" lang="fr-FR"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72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9BBA28"/>
                          </a:solidFill>
                          <a:effectLst/>
                          <a:latin typeface="Wingdings" pitchFamily="2" charset="2"/>
                        </a:rPr>
                        <a:t>J</a:t>
                      </a:r>
                      <a:r>
                        <a:rPr kumimoji="0" lang="fr-FR" sz="800" b="0" i="0" u="none" strike="noStrike" kern="1200" cap="none" spc="0" normalizeH="0" baseline="0" noProof="0" dirty="0" smtClean="0">
                          <a:ln>
                            <a:noFill/>
                          </a:ln>
                          <a:solidFill>
                            <a:srgbClr val="000000"/>
                          </a:solidFill>
                          <a:effectLst/>
                          <a:uLnTx/>
                          <a:uFillTx/>
                          <a:latin typeface="Helvetica Light" panose="020B0403020202020204" pitchFamily="34" charset="0"/>
                          <a:ea typeface="+mn-ea"/>
                          <a:cs typeface="+mn-cs"/>
                        </a:rPr>
                        <a:t>❍</a:t>
                      </a:r>
                      <a:r>
                        <a:rPr lang="fr-FR" sz="1800" b="0" i="0" u="none" strike="noStrike" dirty="0" smtClean="0">
                          <a:solidFill>
                            <a:srgbClr val="FFC000"/>
                          </a:solidFill>
                          <a:effectLst/>
                          <a:latin typeface="Wingdings" pitchFamily="2" charset="2"/>
                        </a:rPr>
                        <a:t>K</a:t>
                      </a:r>
                      <a:r>
                        <a:rPr lang="fr-FR" sz="800" b="0" i="0" u="none" strike="noStrike" dirty="0" smtClean="0">
                          <a:solidFill>
                            <a:srgbClr val="000000"/>
                          </a:solidFill>
                          <a:effectLst/>
                          <a:latin typeface="Helvetica Light" panose="020B0403020202020204" pitchFamily="34" charset="0"/>
                        </a:rPr>
                        <a:t>❍ </a:t>
                      </a:r>
                      <a:r>
                        <a:rPr lang="fr-FR" sz="1800" b="0" i="0" u="none" strike="noStrike" dirty="0" smtClean="0">
                          <a:solidFill>
                            <a:srgbClr val="FF0000"/>
                          </a:solidFill>
                          <a:effectLst/>
                          <a:latin typeface="Wingdings" panose="05000000000000000000" pitchFamily="2" charset="2"/>
                        </a:rPr>
                        <a:t>L</a:t>
                      </a:r>
                      <a:endParaRPr lang="fr-FR" sz="600" b="0" i="0" u="none" strike="noStrike" dirty="0" smtClean="0">
                        <a:solidFill>
                          <a:srgbClr val="FF0000"/>
                        </a:solidFill>
                        <a:effectLst/>
                        <a:latin typeface="Wingdings" panose="05000000000000000000" pitchFamily="2" charset="2"/>
                      </a:endParaRPr>
                    </a:p>
                  </a:txBody>
                  <a:tcPr marL="216000" marR="0" marT="0" marB="0" anchor="ctr">
                    <a:lnL w="6350" cap="flat" cmpd="sng" algn="ctr">
                      <a:solidFill>
                        <a:schemeClr val="accent1"/>
                      </a:solidFill>
                      <a:prstDash val="solid"/>
                      <a:round/>
                      <a:headEnd type="none" w="med" len="med"/>
                      <a:tailEnd type="none" w="med" len="med"/>
                    </a:lnL>
                    <a:lnR w="6350" cap="flat" cmpd="sng" algn="ctr">
                      <a:solidFill>
                        <a:schemeClr val="accent1"/>
                      </a:solidFill>
                      <a:prstDash val="solid"/>
                      <a:round/>
                      <a:headEnd type="none" w="med" len="med"/>
                      <a:tailEnd type="none" w="med" len="med"/>
                    </a:lnR>
                    <a:lnT w="3175" cap="flat" cmpd="sng" algn="ctr">
                      <a:solidFill>
                        <a:schemeClr val="accent2"/>
                      </a:solidFill>
                      <a:prstDash val="dot"/>
                      <a:round/>
                      <a:headEnd type="none" w="med" len="med"/>
                      <a:tailEnd type="none" w="med" len="med"/>
                    </a:lnT>
                    <a:lnB w="3175" cap="flat" cmpd="sng" algn="ctr">
                      <a:solidFill>
                        <a:schemeClr val="accent2"/>
                      </a:solidFill>
                      <a:prstDash val="dot"/>
                      <a:round/>
                      <a:headEnd type="none" w="med" len="med"/>
                      <a:tailEnd type="none" w="med" len="med"/>
                    </a:lnB>
                    <a:noFill/>
                  </a:tcPr>
                </a:tc>
                <a:extLst>
                  <a:ext uri="{0D108BD9-81ED-4DB2-BD59-A6C34878D82A}">
                    <a16:rowId xmlns:a16="http://schemas.microsoft.com/office/drawing/2014/main" val="841347133"/>
                  </a:ext>
                </a:extLst>
              </a:tr>
            </a:tbl>
          </a:graphicData>
        </a:graphic>
      </p:graphicFrame>
      <p:sp>
        <p:nvSpPr>
          <p:cNvPr id="4"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6" name="Espace réservé du texte 7">
            <a:extLst>
              <a:ext uri="{FF2B5EF4-FFF2-40B4-BE49-F238E27FC236}">
                <a16:creationId xmlns:a16="http://schemas.microsoft.com/office/drawing/2014/main" id="{54D19565-EA16-8FC8-87CC-2ECD1819D43B}"/>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a:t>
            </a:r>
            <a:r>
              <a:rPr lang="fr-FR" dirty="0" smtClean="0">
                <a:solidFill>
                  <a:schemeClr val="accent1"/>
                </a:solidFill>
              </a:rPr>
              <a:t>2.10 </a:t>
            </a:r>
            <a:r>
              <a:rPr lang="fr-FR" dirty="0">
                <a:solidFill>
                  <a:schemeClr val="accent1"/>
                </a:solidFill>
              </a:rPr>
              <a:t>/ </a:t>
            </a:r>
            <a:r>
              <a:rPr lang="fr-FR" dirty="0" smtClean="0">
                <a:solidFill>
                  <a:schemeClr val="accent1"/>
                </a:solidFill>
              </a:rPr>
              <a:t>Avril </a:t>
            </a:r>
            <a:r>
              <a:rPr lang="fr-FR" dirty="0" smtClean="0">
                <a:solidFill>
                  <a:schemeClr val="accent1"/>
                </a:solidFill>
              </a:rPr>
              <a:t>2026</a:t>
            </a:r>
            <a:endParaRPr lang="fr-FR" dirty="0">
              <a:solidFill>
                <a:schemeClr val="accent1"/>
              </a:solidFill>
            </a:endParaRPr>
          </a:p>
        </p:txBody>
      </p:sp>
      <p:sp>
        <p:nvSpPr>
          <p:cNvPr id="9" name="ZoneTexte 8">
            <a:extLst>
              <a:ext uri="{FF2B5EF4-FFF2-40B4-BE49-F238E27FC236}">
                <a16:creationId xmlns:a16="http://schemas.microsoft.com/office/drawing/2014/main" id="{A2065929-7FC7-042A-99D8-96AF1D3DAB8D}"/>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 :</a:t>
            </a:r>
          </a:p>
        </p:txBody>
      </p:sp>
      <p:pic>
        <p:nvPicPr>
          <p:cNvPr id="10" name="Graphique 9">
            <a:extLst>
              <a:ext uri="{FF2B5EF4-FFF2-40B4-BE49-F238E27FC236}">
                <a16:creationId xmlns:a16="http://schemas.microsoft.com/office/drawing/2014/main" id="{E1E83D9A-7CD8-904E-BBCB-4183AD9EC12A}"/>
              </a:ext>
            </a:extLst>
          </p:cNvPr>
          <p:cNvPicPr>
            <a:picLocks noChangeAspect="1"/>
          </p:cNvPicPr>
          <p:nvPr/>
        </p:nvPicPr>
        <p:blipFill>
          <a:blip r:embed="rId2">
            <a:extLst>
              <a:ext uri="{96DAC541-7B7A-43D3-8B79-37D633B846F1}">
                <asvg:svgBlip xmlns:asvg="http://schemas.microsoft.com/office/drawing/2016/SVG/main" xmlns="" r:embed="rId3"/>
              </a:ext>
            </a:extLst>
          </a:blip>
          <a:srcRect/>
          <a:stretch/>
        </p:blipFill>
        <p:spPr>
          <a:xfrm>
            <a:off x="167976" y="6841298"/>
            <a:ext cx="354876" cy="490067"/>
          </a:xfrm>
          <a:prstGeom prst="rect">
            <a:avLst/>
          </a:prstGeom>
        </p:spPr>
      </p:pic>
      <p:sp>
        <p:nvSpPr>
          <p:cNvPr id="11" name="Espace réservé du texte 3">
            <a:extLst>
              <a:ext uri="{FF2B5EF4-FFF2-40B4-BE49-F238E27FC236}">
                <a16:creationId xmlns:a16="http://schemas.microsoft.com/office/drawing/2014/main" id="{C0DF0CC3-7D49-FB7B-6F28-0DB6B4CF02C4}"/>
              </a:ext>
            </a:extLst>
          </p:cNvPr>
          <p:cNvSpPr txBox="1">
            <a:spLocks/>
          </p:cNvSpPr>
          <p:nvPr/>
        </p:nvSpPr>
        <p:spPr>
          <a:xfrm>
            <a:off x="377537" y="1622530"/>
            <a:ext cx="5013682" cy="365931"/>
          </a:xfrm>
          <a:prstGeom prst="rect">
            <a:avLst/>
          </a:prstGeom>
          <a:ln w="6350">
            <a:noFill/>
          </a:ln>
        </p:spPr>
        <p:txBody>
          <a:bodyPr vert="horz" lIns="0" tIns="0" rIns="0" bIns="0" rtlCol="0" anchor="t" anchorCtr="0">
            <a:noAutofit/>
          </a:bodyPr>
          <a:lstStyle>
            <a:lvl1pPr marL="0" indent="0" algn="l" defTabSz="1007943" rtl="0" eaLnBrk="1" latinLnBrk="0" hangingPunct="1">
              <a:lnSpc>
                <a:spcPts val="2700"/>
              </a:lnSpc>
              <a:spcBef>
                <a:spcPts val="0"/>
              </a:spcBef>
              <a:spcAft>
                <a:spcPts val="1800"/>
              </a:spcAft>
              <a:buFont typeface="Arial" panose="020B0604020202020204" pitchFamily="34" charset="0"/>
              <a:buNone/>
              <a:defRPr sz="2500" i="0" kern="1200" cap="none" baseline="0">
                <a:solidFill>
                  <a:schemeClr val="accent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ct val="90000"/>
              </a:lnSpc>
              <a:spcBef>
                <a:spcPts val="0"/>
              </a:spcBef>
              <a:buFont typeface="Arial" panose="020B0604020202020204" pitchFamily="34" charset="0"/>
              <a:buNone/>
              <a:tabLst/>
              <a:defRPr sz="11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sz="1400" dirty="0" smtClean="0"/>
              <a:t>Année :_________________ </a:t>
            </a:r>
            <a:endParaRPr lang="fr-FR" sz="1400" dirty="0"/>
          </a:p>
        </p:txBody>
      </p:sp>
    </p:spTree>
    <p:extLst>
      <p:ext uri="{BB962C8B-B14F-4D97-AF65-F5344CB8AC3E}">
        <p14:creationId xmlns:p14="http://schemas.microsoft.com/office/powerpoint/2010/main" val="3032252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E998F-6040-C189-3E78-E263CDCF2D9D}"/>
            </a:ext>
          </a:extLst>
        </p:cNvPr>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BDAF26D8-400E-5779-1385-2AA0A29E9C20}"/>
              </a:ext>
            </a:extLst>
          </p:cNvPr>
          <p:cNvSpPr>
            <a:spLocks noGrp="1"/>
          </p:cNvSpPr>
          <p:nvPr>
            <p:ph type="body" sz="quarter" idx="10"/>
          </p:nvPr>
        </p:nvSpPr>
        <p:spPr>
          <a:xfrm>
            <a:off x="762501" y="1707182"/>
            <a:ext cx="4125263" cy="329109"/>
          </a:xfrm>
        </p:spPr>
        <p:txBody>
          <a:bodyPr/>
          <a:lstStyle/>
          <a:p>
            <a:r>
              <a:rPr lang="fr-FR" dirty="0" smtClean="0"/>
              <a:t>Finalité</a:t>
            </a:r>
            <a:endParaRPr lang="fr-FR" dirty="0"/>
          </a:p>
        </p:txBody>
      </p:sp>
      <p:sp>
        <p:nvSpPr>
          <p:cNvPr id="2" name="Titre 1">
            <a:extLst>
              <a:ext uri="{FF2B5EF4-FFF2-40B4-BE49-F238E27FC236}">
                <a16:creationId xmlns:a16="http://schemas.microsoft.com/office/drawing/2014/main" id="{5199D5E9-35F0-4501-CB6B-C11403054D03}"/>
              </a:ext>
            </a:extLst>
          </p:cNvPr>
          <p:cNvSpPr>
            <a:spLocks noGrp="1"/>
          </p:cNvSpPr>
          <p:nvPr>
            <p:ph type="title"/>
          </p:nvPr>
        </p:nvSpPr>
        <p:spPr>
          <a:xfrm>
            <a:off x="360000" y="396000"/>
            <a:ext cx="6959948"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93CD9434-3D99-29E2-EB9F-02D9698A3821}"/>
              </a:ext>
            </a:extLst>
          </p:cNvPr>
          <p:cNvSpPr>
            <a:spLocks noGrp="1"/>
          </p:cNvSpPr>
          <p:nvPr>
            <p:ph idx="1"/>
          </p:nvPr>
        </p:nvSpPr>
        <p:spPr>
          <a:xfrm>
            <a:off x="360000" y="900000"/>
            <a:ext cx="7966877" cy="702000"/>
          </a:xfrm>
        </p:spPr>
        <p:txBody>
          <a:bodyPr/>
          <a:lstStyle/>
          <a:p>
            <a:r>
              <a:rPr lang="fr-FR" b="1" dirty="0"/>
              <a:t>E.08</a:t>
            </a:r>
            <a:r>
              <a:rPr lang="fr-FR" dirty="0"/>
              <a:t> Plan de formation de l'équipe</a:t>
            </a:r>
            <a:endParaRPr lang="fr-FR" b="1" dirty="0"/>
          </a:p>
        </p:txBody>
      </p:sp>
      <p:sp>
        <p:nvSpPr>
          <p:cNvPr id="7" name="Espace réservé du numéro de diapositive 6">
            <a:extLst>
              <a:ext uri="{FF2B5EF4-FFF2-40B4-BE49-F238E27FC236}">
                <a16:creationId xmlns:a16="http://schemas.microsoft.com/office/drawing/2014/main" id="{3C0E9B2B-2B6C-87AB-151E-B127D10F3578}"/>
              </a:ext>
            </a:extLst>
          </p:cNvPr>
          <p:cNvSpPr>
            <a:spLocks noGrp="1"/>
          </p:cNvSpPr>
          <p:nvPr>
            <p:ph type="sldNum" sz="quarter" idx="4"/>
          </p:nvPr>
        </p:nvSpPr>
        <p:spPr/>
        <p:txBody>
          <a:bodyPr/>
          <a:lstStyle/>
          <a:p>
            <a:fld id="{0CD46AB4-8697-344B-B099-9FF5630D42BB}" type="slidenum">
              <a:rPr lang="fr-FR" smtClean="0"/>
              <a:pPr/>
              <a:t>2</a:t>
            </a:fld>
            <a:r>
              <a:rPr lang="fr-FR" dirty="0"/>
              <a:t>/2</a:t>
            </a:r>
            <a:endParaRPr lang="fr-FR" sz="700" dirty="0"/>
          </a:p>
        </p:txBody>
      </p:sp>
      <p:pic>
        <p:nvPicPr>
          <p:cNvPr id="11" name="Graphique 10">
            <a:extLst>
              <a:ext uri="{FF2B5EF4-FFF2-40B4-BE49-F238E27FC236}">
                <a16:creationId xmlns:a16="http://schemas.microsoft.com/office/drawing/2014/main" id="{5AA584DC-F336-6890-3930-75437C33711A}"/>
              </a:ext>
            </a:extLst>
          </p:cNvPr>
          <p:cNvPicPr>
            <a:picLocks noChangeAspect="1"/>
          </p:cNvPicPr>
          <p:nvPr/>
        </p:nvPicPr>
        <p:blipFill>
          <a:blip r:embed="rId3">
            <a:extLst>
              <a:ext uri="{96DAC541-7B7A-43D3-8B79-37D633B846F1}">
                <asvg:svgBlip xmlns:asvg="http://schemas.microsoft.com/office/drawing/2016/SVG/main" xmlns="" r:embed="rId4"/>
              </a:ext>
            </a:extLst>
          </a:blip>
          <a:srcRect l="43211" t="48197" r="45260" b="44049"/>
          <a:stretch>
            <a:fillRect/>
          </a:stretch>
        </p:blipFill>
        <p:spPr>
          <a:xfrm>
            <a:off x="167101" y="1508432"/>
            <a:ext cx="738882" cy="702001"/>
          </a:xfrm>
          <a:prstGeom prst="rect">
            <a:avLst/>
          </a:prstGeom>
        </p:spPr>
      </p:pic>
      <p:sp>
        <p:nvSpPr>
          <p:cNvPr id="64" name="Espace réservé du texte 3">
            <a:extLst>
              <a:ext uri="{FF2B5EF4-FFF2-40B4-BE49-F238E27FC236}">
                <a16:creationId xmlns:a16="http://schemas.microsoft.com/office/drawing/2014/main" id="{C0DF0CC3-7D49-FB7B-6F28-0DB6B4CF02C4}"/>
              </a:ext>
            </a:extLst>
          </p:cNvPr>
          <p:cNvSpPr txBox="1">
            <a:spLocks/>
          </p:cNvSpPr>
          <p:nvPr/>
        </p:nvSpPr>
        <p:spPr>
          <a:xfrm>
            <a:off x="782228" y="5084799"/>
            <a:ext cx="5013682" cy="503252"/>
          </a:xfrm>
          <a:prstGeom prst="rect">
            <a:avLst/>
          </a:prstGeom>
          <a:ln w="6350">
            <a:noFill/>
          </a:ln>
        </p:spPr>
        <p:txBody>
          <a:bodyPr vert="horz" lIns="0" tIns="0" rIns="0" bIns="0" rtlCol="0" anchor="t" anchorCtr="0">
            <a:noAutofit/>
          </a:bodyPr>
          <a:lstStyle>
            <a:lvl1pPr marL="0" indent="0" algn="l" defTabSz="1007943" rtl="0" eaLnBrk="1" latinLnBrk="0" hangingPunct="1">
              <a:lnSpc>
                <a:spcPts val="2700"/>
              </a:lnSpc>
              <a:spcBef>
                <a:spcPts val="0"/>
              </a:spcBef>
              <a:spcAft>
                <a:spcPts val="1800"/>
              </a:spcAft>
              <a:buFont typeface="Arial" panose="020B0604020202020204" pitchFamily="34" charset="0"/>
              <a:buNone/>
              <a:defRPr sz="2500" i="0" kern="1200" cap="none" baseline="0">
                <a:solidFill>
                  <a:schemeClr val="accent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ct val="90000"/>
              </a:lnSpc>
              <a:spcBef>
                <a:spcPts val="0"/>
              </a:spcBef>
              <a:buFont typeface="Arial" panose="020B0604020202020204" pitchFamily="34" charset="0"/>
              <a:buNone/>
              <a:tabLst/>
              <a:defRPr sz="11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smtClean="0"/>
              <a:t>Utilisation</a:t>
            </a:r>
            <a:endParaRPr lang="fr-FR" dirty="0">
              <a:latin typeface="Arial" panose="020B0604020202020204" pitchFamily="34" charset="0"/>
              <a:cs typeface="Arial" panose="020B0604020202020204" pitchFamily="34" charset="0"/>
            </a:endParaRPr>
          </a:p>
        </p:txBody>
      </p:sp>
      <p:pic>
        <p:nvPicPr>
          <p:cNvPr id="65" name="Graphique 64">
            <a:extLst>
              <a:ext uri="{FF2B5EF4-FFF2-40B4-BE49-F238E27FC236}">
                <a16:creationId xmlns:a16="http://schemas.microsoft.com/office/drawing/2014/main" id="{6871F985-BC9D-64E4-EB53-56D1DCFB905C}"/>
              </a:ext>
            </a:extLst>
          </p:cNvPr>
          <p:cNvPicPr>
            <a:picLocks noChangeAspect="1"/>
          </p:cNvPicPr>
          <p:nvPr/>
        </p:nvPicPr>
        <p:blipFill>
          <a:blip r:embed="rId3">
            <a:extLst>
              <a:ext uri="{96DAC541-7B7A-43D3-8B79-37D633B846F1}">
                <asvg:svgBlip xmlns:asvg="http://schemas.microsoft.com/office/drawing/2016/SVG/main" xmlns="" r:embed="rId4"/>
              </a:ext>
            </a:extLst>
          </a:blip>
          <a:srcRect l="43211" t="48197" r="45260" b="44049"/>
          <a:stretch>
            <a:fillRect/>
          </a:stretch>
        </p:blipFill>
        <p:spPr>
          <a:xfrm>
            <a:off x="167101" y="4886049"/>
            <a:ext cx="738882" cy="702001"/>
          </a:xfrm>
          <a:prstGeom prst="rect">
            <a:avLst/>
          </a:prstGeom>
        </p:spPr>
      </p:pic>
      <p:sp>
        <p:nvSpPr>
          <p:cNvPr id="6" name="Espace réservé du texte 7">
            <a:extLst>
              <a:ext uri="{FF2B5EF4-FFF2-40B4-BE49-F238E27FC236}">
                <a16:creationId xmlns:a16="http://schemas.microsoft.com/office/drawing/2014/main" id="{98ED7B24-56F4-E068-33C6-72DA67D6DB2A}"/>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2.10 / Avril 2026</a:t>
            </a:r>
            <a:endParaRPr lang="fr-FR" dirty="0">
              <a:solidFill>
                <a:schemeClr val="accent1"/>
              </a:solidFill>
            </a:endParaRPr>
          </a:p>
        </p:txBody>
      </p:sp>
      <p:sp>
        <p:nvSpPr>
          <p:cNvPr id="8" name="ZoneTexte 7">
            <a:extLst>
              <a:ext uri="{FF2B5EF4-FFF2-40B4-BE49-F238E27FC236}">
                <a16:creationId xmlns:a16="http://schemas.microsoft.com/office/drawing/2014/main" id="{1A9C7BB4-6475-8C75-A307-92A0D8818A32}"/>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a:t>
            </a:r>
            <a:r>
              <a:rPr lang="en-US" sz="800" cap="none" baseline="0" dirty="0">
                <a:solidFill>
                  <a:schemeClr val="accent2"/>
                </a:solidFill>
                <a:latin typeface="Arial" panose="020B0604020202020204" pitchFamily="34" charset="0"/>
                <a:cs typeface="Arial" panose="020B0604020202020204" pitchFamily="34" charset="0"/>
              </a:rPr>
              <a:t> :</a:t>
            </a:r>
          </a:p>
        </p:txBody>
      </p:sp>
      <p:pic>
        <p:nvPicPr>
          <p:cNvPr id="20" name="Graphique 19">
            <a:extLst>
              <a:ext uri="{FF2B5EF4-FFF2-40B4-BE49-F238E27FC236}">
                <a16:creationId xmlns:a16="http://schemas.microsoft.com/office/drawing/2014/main" id="{220D6074-75A8-1F86-C1AB-F702AB8FCBE3}"/>
              </a:ext>
            </a:extLst>
          </p:cNvPr>
          <p:cNvPicPr>
            <a:picLocks noChangeAspect="1"/>
          </p:cNvPicPr>
          <p:nvPr/>
        </p:nvPicPr>
        <p:blipFill>
          <a:blip r:embed="rId5">
            <a:extLst>
              <a:ext uri="{96DAC541-7B7A-43D3-8B79-37D633B846F1}">
                <asvg:svgBlip xmlns:asvg="http://schemas.microsoft.com/office/drawing/2016/SVG/main" xmlns="" r:embed="rId8"/>
              </a:ext>
            </a:extLst>
          </a:blip>
          <a:srcRect/>
          <a:stretch/>
        </p:blipFill>
        <p:spPr>
          <a:xfrm>
            <a:off x="167976" y="6841298"/>
            <a:ext cx="354876" cy="490067"/>
          </a:xfrm>
          <a:prstGeom prst="rect">
            <a:avLst/>
          </a:prstGeom>
        </p:spPr>
      </p:pic>
      <p:sp>
        <p:nvSpPr>
          <p:cNvPr id="140" name="Espace réservé du contenu 2">
            <a:extLst>
              <a:ext uri="{FF2B5EF4-FFF2-40B4-BE49-F238E27FC236}">
                <a16:creationId xmlns:a16="http://schemas.microsoft.com/office/drawing/2014/main" id="{0F42AA74-ED70-C0B6-225D-96AB187005B8}"/>
              </a:ext>
            </a:extLst>
          </p:cNvPr>
          <p:cNvSpPr txBox="1">
            <a:spLocks/>
          </p:cNvSpPr>
          <p:nvPr/>
        </p:nvSpPr>
        <p:spPr>
          <a:xfrm>
            <a:off x="522852" y="2236992"/>
            <a:ext cx="9772209" cy="1891400"/>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tx1"/>
                </a:solidFill>
              </a:rPr>
              <a:t>« Le </a:t>
            </a:r>
            <a:r>
              <a:rPr lang="fr-FR" dirty="0">
                <a:solidFill>
                  <a:schemeClr val="tx1"/>
                </a:solidFill>
              </a:rPr>
              <a:t>pharmacien entretient et perfectionne </a:t>
            </a:r>
            <a:r>
              <a:rPr lang="fr-FR" dirty="0" smtClean="0">
                <a:solidFill>
                  <a:schemeClr val="tx1"/>
                </a:solidFill>
              </a:rPr>
              <a:t>ses connaissances </a:t>
            </a:r>
            <a:r>
              <a:rPr lang="fr-FR" dirty="0">
                <a:solidFill>
                  <a:schemeClr val="tx1"/>
                </a:solidFill>
              </a:rPr>
              <a:t>et compétences professionnelles</a:t>
            </a:r>
            <a:r>
              <a:rPr lang="fr-FR" dirty="0" smtClean="0">
                <a:solidFill>
                  <a:schemeClr val="tx1"/>
                </a:solidFill>
              </a:rPr>
              <a:t>, en </a:t>
            </a:r>
            <a:r>
              <a:rPr lang="fr-FR" dirty="0">
                <a:solidFill>
                  <a:schemeClr val="tx1"/>
                </a:solidFill>
              </a:rPr>
              <a:t>se conformant notamment à ses </a:t>
            </a:r>
            <a:r>
              <a:rPr lang="fr-FR" dirty="0" smtClean="0">
                <a:solidFill>
                  <a:schemeClr val="tx1"/>
                </a:solidFill>
              </a:rPr>
              <a:t>obligations en </a:t>
            </a:r>
            <a:r>
              <a:rPr lang="fr-FR" dirty="0">
                <a:solidFill>
                  <a:schemeClr val="tx1"/>
                </a:solidFill>
              </a:rPr>
              <a:t>matière de développement </a:t>
            </a:r>
            <a:r>
              <a:rPr lang="fr-FR" dirty="0" smtClean="0">
                <a:solidFill>
                  <a:schemeClr val="tx1"/>
                </a:solidFill>
              </a:rPr>
              <a:t>professionnel continu </a:t>
            </a:r>
            <a:r>
              <a:rPr lang="fr-FR" dirty="0">
                <a:solidFill>
                  <a:schemeClr val="tx1"/>
                </a:solidFill>
              </a:rPr>
              <a:t>et de certification périodique </a:t>
            </a:r>
            <a:r>
              <a:rPr lang="fr-FR" dirty="0" smtClean="0">
                <a:solidFill>
                  <a:schemeClr val="tx1"/>
                </a:solidFill>
              </a:rPr>
              <a:t>prévues aux </a:t>
            </a:r>
            <a:r>
              <a:rPr lang="fr-FR" dirty="0">
                <a:solidFill>
                  <a:schemeClr val="tx1"/>
                </a:solidFill>
              </a:rPr>
              <a:t>articles L. 4021-1 </a:t>
            </a:r>
            <a:r>
              <a:rPr lang="fr-FR" dirty="0" smtClean="0">
                <a:solidFill>
                  <a:schemeClr val="tx1"/>
                </a:solidFill>
              </a:rPr>
              <a:t>du code de la santé publique et </a:t>
            </a:r>
            <a:r>
              <a:rPr lang="fr-FR" dirty="0">
                <a:solidFill>
                  <a:schemeClr val="tx1"/>
                </a:solidFill>
              </a:rPr>
              <a:t>suivants</a:t>
            </a:r>
            <a:r>
              <a:rPr lang="fr-FR" dirty="0" smtClean="0">
                <a:solidFill>
                  <a:schemeClr val="tx1"/>
                </a:solidFill>
              </a:rPr>
              <a:t>. Il </a:t>
            </a:r>
            <a:r>
              <a:rPr lang="fr-FR" dirty="0">
                <a:solidFill>
                  <a:schemeClr val="tx1"/>
                </a:solidFill>
              </a:rPr>
              <a:t>ne fait pas obstacle à la satisfaction de </a:t>
            </a:r>
            <a:r>
              <a:rPr lang="fr-FR" dirty="0" smtClean="0">
                <a:solidFill>
                  <a:schemeClr val="tx1"/>
                </a:solidFill>
              </a:rPr>
              <a:t>ces obligations </a:t>
            </a:r>
            <a:r>
              <a:rPr lang="fr-FR" dirty="0">
                <a:solidFill>
                  <a:schemeClr val="tx1"/>
                </a:solidFill>
              </a:rPr>
              <a:t>par les personnes </a:t>
            </a:r>
            <a:r>
              <a:rPr lang="fr-FR" dirty="0" smtClean="0">
                <a:solidFill>
                  <a:schemeClr val="tx1"/>
                </a:solidFill>
              </a:rPr>
              <a:t>concernées placées </a:t>
            </a:r>
            <a:r>
              <a:rPr lang="fr-FR" dirty="0">
                <a:solidFill>
                  <a:schemeClr val="tx1"/>
                </a:solidFill>
              </a:rPr>
              <a:t>sous son autorité</a:t>
            </a:r>
            <a:r>
              <a:rPr lang="fr-FR" dirty="0" smtClean="0">
                <a:solidFill>
                  <a:schemeClr val="tx1"/>
                </a:solidFill>
              </a:rPr>
              <a:t>. » (</a:t>
            </a:r>
            <a:r>
              <a:rPr lang="fr-FR" dirty="0" smtClean="0">
                <a:solidFill>
                  <a:schemeClr val="tx1"/>
                </a:solidFill>
                <a:hlinkClick r:id="rId9"/>
              </a:rPr>
              <a:t>Code de déontologie</a:t>
            </a:r>
            <a:r>
              <a:rPr lang="fr-FR" dirty="0" smtClean="0">
                <a:solidFill>
                  <a:schemeClr val="tx1"/>
                </a:solidFill>
              </a:rPr>
              <a:t> – Mars 2026)</a:t>
            </a:r>
          </a:p>
          <a:p>
            <a:pPr algn="just"/>
            <a:r>
              <a:rPr lang="fr-FR" dirty="0" smtClean="0">
                <a:solidFill>
                  <a:schemeClr val="tx1"/>
                </a:solidFill>
                <a:latin typeface="Arial" panose="020B0604020202020204" pitchFamily="34" charset="0"/>
                <a:cs typeface="Arial" panose="020B0604020202020204" pitchFamily="34" charset="0"/>
              </a:rPr>
              <a:t>Ainsi, </a:t>
            </a:r>
            <a:r>
              <a:rPr lang="fr-FR" dirty="0" smtClean="0">
                <a:solidFill>
                  <a:schemeClr val="accent1"/>
                </a:solidFill>
                <a:latin typeface="Arial" panose="020B0604020202020204" pitchFamily="34" charset="0"/>
                <a:cs typeface="Arial" panose="020B0604020202020204" pitchFamily="34" charset="0"/>
              </a:rPr>
              <a:t>le </a:t>
            </a:r>
            <a:r>
              <a:rPr lang="fr-FR" dirty="0">
                <a:solidFill>
                  <a:schemeClr val="accent1"/>
                </a:solidFill>
                <a:latin typeface="Arial" panose="020B0604020202020204" pitchFamily="34" charset="0"/>
                <a:cs typeface="Arial" panose="020B0604020202020204" pitchFamily="34" charset="0"/>
              </a:rPr>
              <a:t>présent document sert à planifier annuellement les formations des collaborateurs de </a:t>
            </a:r>
            <a:r>
              <a:rPr lang="fr-FR" dirty="0" smtClean="0">
                <a:solidFill>
                  <a:schemeClr val="accent1"/>
                </a:solidFill>
                <a:latin typeface="Arial" panose="020B0604020202020204" pitchFamily="34" charset="0"/>
                <a:cs typeface="Arial" panose="020B0604020202020204" pitchFamily="34" charset="0"/>
              </a:rPr>
              <a:t>l’équipe afin de s’assurer qu’ils sont conformes à leur obligation de formation continue, et ce tout au long de leur parcours professionnel</a:t>
            </a:r>
            <a:r>
              <a:rPr lang="fr-FR" dirty="0" smtClean="0">
                <a:solidFill>
                  <a:schemeClr val="tx1"/>
                </a:solidFill>
                <a:latin typeface="Arial" panose="020B0604020202020204" pitchFamily="34" charset="0"/>
                <a:cs typeface="Arial" panose="020B0604020202020204" pitchFamily="34" charset="0"/>
              </a:rPr>
              <a:t>. </a:t>
            </a:r>
            <a:r>
              <a:rPr lang="fr-FR" dirty="0">
                <a:solidFill>
                  <a:schemeClr val="tx1"/>
                </a:solidFill>
                <a:latin typeface="Arial" panose="020B0604020202020204" pitchFamily="34" charset="0"/>
                <a:cs typeface="Arial" panose="020B0604020202020204" pitchFamily="34" charset="0"/>
              </a:rPr>
              <a:t>Il permet de :</a:t>
            </a:r>
          </a:p>
          <a:p>
            <a:pPr marL="0" lvl="2" algn="just">
              <a:lnSpc>
                <a:spcPts val="1220"/>
              </a:lnSpc>
              <a:buClr>
                <a:srgbClr val="258BA4"/>
              </a:buClr>
            </a:pPr>
            <a:r>
              <a:rPr lang="fr-FR" dirty="0">
                <a:latin typeface="Arial" panose="020B0604020202020204" pitchFamily="34" charset="0"/>
                <a:cs typeface="Arial" panose="020B0604020202020204" pitchFamily="34" charset="0"/>
              </a:rPr>
              <a:t>Recenser le besoin de formation de l’équipe</a:t>
            </a:r>
          </a:p>
          <a:p>
            <a:pPr marL="0" lvl="2" algn="just">
              <a:lnSpc>
                <a:spcPts val="1220"/>
              </a:lnSpc>
              <a:buClr>
                <a:srgbClr val="258BA4"/>
              </a:buClr>
            </a:pPr>
            <a:r>
              <a:rPr lang="fr-FR" dirty="0">
                <a:latin typeface="Arial" panose="020B0604020202020204" pitchFamily="34" charset="0"/>
                <a:cs typeface="Arial" panose="020B0604020202020204" pitchFamily="34" charset="0"/>
              </a:rPr>
              <a:t>S’assurer de la formation effective des </a:t>
            </a:r>
            <a:r>
              <a:rPr lang="fr-FR" dirty="0" smtClean="0">
                <a:latin typeface="Arial" panose="020B0604020202020204" pitchFamily="34" charset="0"/>
                <a:cs typeface="Arial" panose="020B0604020202020204" pitchFamily="34" charset="0"/>
              </a:rPr>
              <a:t>collaborateurs</a:t>
            </a:r>
          </a:p>
          <a:p>
            <a:pPr marL="0" lvl="2" algn="just">
              <a:lnSpc>
                <a:spcPts val="1220"/>
              </a:lnSpc>
              <a:buClr>
                <a:srgbClr val="258BA4"/>
              </a:buClr>
            </a:pPr>
            <a:r>
              <a:rPr lang="fr-FR" dirty="0" smtClean="0">
                <a:latin typeface="Arial" panose="020B0604020202020204" pitchFamily="34" charset="0"/>
                <a:cs typeface="Arial" panose="020B0604020202020204" pitchFamily="34" charset="0"/>
              </a:rPr>
              <a:t>Il </a:t>
            </a:r>
            <a:r>
              <a:rPr lang="fr-FR" dirty="0">
                <a:latin typeface="Arial" panose="020B0604020202020204" pitchFamily="34" charset="0"/>
                <a:cs typeface="Arial" panose="020B0604020202020204" pitchFamily="34" charset="0"/>
              </a:rPr>
              <a:t>est généralement rédigé à la suite des entretiens annuels réalisés avec les salariés de l’officine. Le ou les titulaire(s) peuvent également y </a:t>
            </a:r>
            <a:r>
              <a:rPr lang="fr-FR" dirty="0" smtClean="0">
                <a:latin typeface="Arial" panose="020B0604020202020204" pitchFamily="34" charset="0"/>
                <a:cs typeface="Arial" panose="020B0604020202020204" pitchFamily="34" charset="0"/>
              </a:rPr>
              <a:t>figurer.</a:t>
            </a:r>
          </a:p>
          <a:p>
            <a:pPr marL="0" lvl="2" algn="just">
              <a:lnSpc>
                <a:spcPts val="1220"/>
              </a:lnSpc>
              <a:buClr>
                <a:srgbClr val="258BA4"/>
              </a:buClr>
            </a:pPr>
            <a:endParaRPr lang="fr-FR" dirty="0">
              <a:latin typeface="Arial" panose="020B0604020202020204" pitchFamily="34" charset="0"/>
              <a:cs typeface="Arial" panose="020B0604020202020204" pitchFamily="34" charset="0"/>
            </a:endParaRPr>
          </a:p>
          <a:p>
            <a:pPr marL="0" lvl="2" indent="0" algn="just">
              <a:lnSpc>
                <a:spcPts val="1220"/>
              </a:lnSpc>
              <a:buClr>
                <a:srgbClr val="258BA4"/>
              </a:buClr>
              <a:buNone/>
            </a:pPr>
            <a:r>
              <a:rPr lang="fr-FR" dirty="0" smtClean="0">
                <a:latin typeface="Arial" panose="020B0604020202020204" pitchFamily="34" charset="0"/>
                <a:cs typeface="Arial" panose="020B0604020202020204" pitchFamily="34" charset="0"/>
              </a:rPr>
              <a:t>La formation </a:t>
            </a:r>
            <a:r>
              <a:rPr lang="fr-FR" dirty="0">
                <a:latin typeface="Arial" panose="020B0604020202020204" pitchFamily="34" charset="0"/>
                <a:cs typeface="Arial" panose="020B0604020202020204" pitchFamily="34" charset="0"/>
              </a:rPr>
              <a:t>est </a:t>
            </a:r>
            <a:r>
              <a:rPr lang="fr-FR" dirty="0" smtClean="0">
                <a:latin typeface="Arial" panose="020B0604020202020204" pitchFamily="34" charset="0"/>
                <a:cs typeface="Arial" panose="020B0604020202020204" pitchFamily="34" charset="0"/>
              </a:rPr>
              <a:t>avant tout une </a:t>
            </a:r>
            <a:r>
              <a:rPr lang="fr-FR" dirty="0">
                <a:latin typeface="Arial" panose="020B0604020202020204" pitchFamily="34" charset="0"/>
                <a:cs typeface="Arial" panose="020B0604020202020204" pitchFamily="34" charset="0"/>
              </a:rPr>
              <a:t>démarche personnelle et individuelle </a:t>
            </a:r>
            <a:r>
              <a:rPr lang="fr-FR" dirty="0" smtClean="0">
                <a:latin typeface="Arial" panose="020B0604020202020204" pitchFamily="34" charset="0"/>
                <a:cs typeface="Arial" panose="020B0604020202020204" pitchFamily="34" charset="0"/>
              </a:rPr>
              <a:t>mais, </a:t>
            </a:r>
            <a:r>
              <a:rPr lang="fr-FR" dirty="0">
                <a:latin typeface="Arial" panose="020B0604020202020204" pitchFamily="34" charset="0"/>
                <a:cs typeface="Arial" panose="020B0604020202020204" pitchFamily="34" charset="0"/>
              </a:rPr>
              <a:t>suivant les thèmes choisis lors de la </a:t>
            </a:r>
            <a:r>
              <a:rPr lang="fr-FR" dirty="0" smtClean="0">
                <a:latin typeface="Arial" panose="020B0604020202020204" pitchFamily="34" charset="0"/>
                <a:cs typeface="Arial" panose="020B0604020202020204" pitchFamily="34" charset="0"/>
              </a:rPr>
              <a:t>formation, </a:t>
            </a:r>
            <a:r>
              <a:rPr lang="fr-FR" dirty="0">
                <a:latin typeface="Arial" panose="020B0604020202020204" pitchFamily="34" charset="0"/>
                <a:cs typeface="Arial" panose="020B0604020202020204" pitchFamily="34" charset="0"/>
              </a:rPr>
              <a:t>celle-ci </a:t>
            </a:r>
            <a:r>
              <a:rPr lang="fr-FR" dirty="0" smtClean="0">
                <a:latin typeface="Arial" panose="020B0604020202020204" pitchFamily="34" charset="0"/>
                <a:cs typeface="Arial" panose="020B0604020202020204" pitchFamily="34" charset="0"/>
              </a:rPr>
              <a:t>peut faire </a:t>
            </a:r>
            <a:r>
              <a:rPr lang="fr-FR" dirty="0">
                <a:latin typeface="Arial" panose="020B0604020202020204" pitchFamily="34" charset="0"/>
                <a:cs typeface="Arial" panose="020B0604020202020204" pitchFamily="34" charset="0"/>
              </a:rPr>
              <a:t>l’objet d’un partage </a:t>
            </a:r>
            <a:r>
              <a:rPr lang="fr-FR" dirty="0" smtClean="0">
                <a:latin typeface="Arial" panose="020B0604020202020204" pitchFamily="34" charset="0"/>
                <a:cs typeface="Arial" panose="020B0604020202020204" pitchFamily="34" charset="0"/>
              </a:rPr>
              <a:t>des connaissances et des expériences au sein </a:t>
            </a:r>
            <a:r>
              <a:rPr lang="fr-FR" dirty="0">
                <a:latin typeface="Arial" panose="020B0604020202020204" pitchFamily="34" charset="0"/>
                <a:cs typeface="Arial" panose="020B0604020202020204" pitchFamily="34" charset="0"/>
              </a:rPr>
              <a:t>de l’équipe </a:t>
            </a:r>
            <a:r>
              <a:rPr lang="fr-FR" dirty="0" smtClean="0">
                <a:latin typeface="Arial" panose="020B0604020202020204" pitchFamily="34" charset="0"/>
                <a:cs typeface="Arial" panose="020B0604020202020204" pitchFamily="34" charset="0"/>
              </a:rPr>
              <a:t>(sous </a:t>
            </a:r>
            <a:r>
              <a:rPr lang="fr-FR" dirty="0">
                <a:latin typeface="Arial" panose="020B0604020202020204" pitchFamily="34" charset="0"/>
                <a:cs typeface="Arial" panose="020B0604020202020204" pitchFamily="34" charset="0"/>
              </a:rPr>
              <a:t>forme d’une </a:t>
            </a:r>
            <a:r>
              <a:rPr lang="fr-FR" dirty="0" smtClean="0">
                <a:latin typeface="Arial" panose="020B0604020202020204" pitchFamily="34" charset="0"/>
                <a:cs typeface="Arial" panose="020B0604020202020204" pitchFamily="34" charset="0"/>
              </a:rPr>
              <a:t>réunion par exemple). </a:t>
            </a:r>
            <a:r>
              <a:rPr lang="fr-FR" dirty="0">
                <a:latin typeface="Arial" panose="020B0604020202020204" pitchFamily="34" charset="0"/>
                <a:cs typeface="Arial" panose="020B0604020202020204" pitchFamily="34" charset="0"/>
              </a:rPr>
              <a:t>Tout cela ayant pour but l’amélioration de la qualité au sein de l’officine tant d’un point de vue pédagogique mais aussi avec un objectif d’amélioration des performances de l’équipe</a:t>
            </a:r>
            <a:r>
              <a:rPr lang="fr-FR" dirty="0" smtClean="0">
                <a:latin typeface="Arial" panose="020B0604020202020204" pitchFamily="34" charset="0"/>
                <a:cs typeface="Arial" panose="020B0604020202020204" pitchFamily="34" charset="0"/>
              </a:rPr>
              <a:t>.</a:t>
            </a:r>
          </a:p>
          <a:p>
            <a:pPr marL="0" lvl="2" indent="0" algn="just">
              <a:lnSpc>
                <a:spcPts val="1220"/>
              </a:lnSpc>
              <a:buClr>
                <a:srgbClr val="258BA4"/>
              </a:buClr>
              <a:buNone/>
            </a:pPr>
            <a:r>
              <a:rPr lang="fr-FR" sz="1000" dirty="0" smtClean="0">
                <a:solidFill>
                  <a:schemeClr val="bg1"/>
                </a:solidFill>
                <a:latin typeface="Arial" panose="020B0604020202020204" pitchFamily="34" charset="0"/>
                <a:cs typeface="Arial" panose="020B0604020202020204" pitchFamily="34" charset="0"/>
              </a:rPr>
              <a:t>les </a:t>
            </a:r>
            <a:r>
              <a:rPr lang="fr-FR" sz="1000" dirty="0">
                <a:solidFill>
                  <a:schemeClr val="bg1"/>
                </a:solidFill>
                <a:latin typeface="Arial" panose="020B0604020202020204" pitchFamily="34" charset="0"/>
                <a:cs typeface="Arial" panose="020B0604020202020204" pitchFamily="34" charset="0"/>
              </a:rPr>
              <a:t>pharmaciens titulaires sont responsables, en tant qu’employeurs, du contrôle du DPC de leurs salariés dont le contrôle ne dépend expressément ni de l’Ordre ni des ARS. </a:t>
            </a:r>
            <a:r>
              <a:rPr lang="fr-FR" sz="1000" dirty="0">
                <a:solidFill>
                  <a:schemeClr val="bg1"/>
                </a:solidFill>
                <a:latin typeface="Arial" panose="020B0604020202020204" pitchFamily="34" charset="0"/>
                <a:cs typeface="Arial" panose="020B0604020202020204" pitchFamily="34" charset="0"/>
              </a:rPr>
              <a:t>Il en est ainsi par exemple du pharmacien titulaire d’officine vis-à-vis de ses préparateurs.</a:t>
            </a:r>
            <a:endParaRPr lang="fr-FR" sz="1000" dirty="0">
              <a:solidFill>
                <a:schemeClr val="bg1"/>
              </a:solidFill>
              <a:latin typeface="Arial" panose="020B0604020202020204" pitchFamily="34" charset="0"/>
              <a:cs typeface="Arial" panose="020B0604020202020204" pitchFamily="34" charset="0"/>
            </a:endParaRPr>
          </a:p>
        </p:txBody>
      </p:sp>
      <p:sp>
        <p:nvSpPr>
          <p:cNvPr id="141" name="Espace réservé du contenu 2">
            <a:extLst>
              <a:ext uri="{FF2B5EF4-FFF2-40B4-BE49-F238E27FC236}">
                <a16:creationId xmlns:a16="http://schemas.microsoft.com/office/drawing/2014/main" id="{0F42AA74-ED70-C0B6-225D-96AB187005B8}"/>
              </a:ext>
            </a:extLst>
          </p:cNvPr>
          <p:cNvSpPr txBox="1">
            <a:spLocks/>
          </p:cNvSpPr>
          <p:nvPr/>
        </p:nvSpPr>
        <p:spPr>
          <a:xfrm>
            <a:off x="522852" y="5588051"/>
            <a:ext cx="9772209" cy="1110498"/>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171450" indent="-171450" algn="just">
              <a:buFont typeface="Arial" panose="020B0604020202020204" pitchFamily="34" charset="0"/>
              <a:buChar char="•"/>
            </a:pPr>
            <a:r>
              <a:rPr lang="fr-FR" b="1" dirty="0" smtClean="0">
                <a:solidFill>
                  <a:schemeClr val="accent1"/>
                </a:solidFill>
                <a:latin typeface="Arial" panose="020B0604020202020204" pitchFamily="34" charset="0"/>
                <a:ea typeface="Helvetica Neue" panose="02000503000000020004" pitchFamily="2" charset="0"/>
                <a:cs typeface="Arial" panose="020B0604020202020204" pitchFamily="34" charset="0"/>
              </a:rPr>
              <a:t>Colonne DPC / Certification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 invite à vérifier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si la formation s’intègre dans le développement professionnel continu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ou dans la certification périodique du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salarié. Si tel est le cas la formation devra avoir les agréments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correspondants</a:t>
            </a:r>
          </a:p>
          <a:p>
            <a:pPr marL="322650" lvl="1" indent="-171450" algn="just">
              <a:buFontTx/>
              <a:buChar char="-"/>
            </a:pP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Pour en savoir plus sur le DPC &gt;</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hlinkClick r:id="rId10"/>
              </a:rPr>
              <a:t>Le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hlinkClick r:id="rId10"/>
              </a:rPr>
              <a:t>développement professionnel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hlinkClick r:id="rId10"/>
              </a:rPr>
              <a:t>continu</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 – Ordre des pharmaciens</a:t>
            </a:r>
          </a:p>
          <a:p>
            <a:pPr marL="322650" lvl="1" indent="-171450" algn="just">
              <a:buFontTx/>
              <a:buChar char="-"/>
            </a:pP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Pour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en savoir plus sur</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 la certification &gt;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hlinkClick r:id="rId11"/>
              </a:rPr>
              <a:t>Arrêté du 26 février 2026</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 relatif aux référentiels de certification périodique des professions de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santé</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relevant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d'un ordre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professionnel et ses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hlinkClick r:id="rId12"/>
              </a:rPr>
              <a:t>annexes</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 / </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hlinkClick r:id="rId13"/>
              </a:rPr>
              <a:t>La certification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hlinkClick r:id="rId13"/>
              </a:rPr>
              <a:t>périodique</a:t>
            </a: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 – Ordre des pharmaciens</a:t>
            </a:r>
          </a:p>
          <a:p>
            <a:pPr marL="171450" indent="-171450" algn="just">
              <a:buFont typeface="Arial" panose="020B0604020202020204" pitchFamily="34" charset="0"/>
              <a:buChar char="•"/>
            </a:pPr>
            <a:r>
              <a:rPr lang="fr-FR" b="1" dirty="0">
                <a:solidFill>
                  <a:schemeClr val="accent1"/>
                </a:solidFill>
                <a:latin typeface="Arial" panose="020B0604020202020204" pitchFamily="34" charset="0"/>
                <a:ea typeface="Helvetica Neue" panose="02000503000000020004" pitchFamily="2" charset="0"/>
                <a:cs typeface="Arial" panose="020B0604020202020204" pitchFamily="34" charset="0"/>
              </a:rPr>
              <a:t>A noter </a:t>
            </a:r>
            <a:r>
              <a:rPr lang="fr-FR" b="1" dirty="0">
                <a:solidFill>
                  <a:schemeClr val="tx1"/>
                </a:solidFill>
                <a:latin typeface="Arial" panose="020B0604020202020204" pitchFamily="34" charset="0"/>
                <a:ea typeface="Helvetica Neue" panose="02000503000000020004" pitchFamily="2" charset="0"/>
                <a:cs typeface="Arial" panose="020B0604020202020204" pitchFamily="34" charset="0"/>
              </a:rPr>
              <a:t>: cet outil sera amené à évoluer </a:t>
            </a:r>
            <a:r>
              <a:rPr lang="fr-FR" b="1"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selon les modalités de </a:t>
            </a:r>
            <a:r>
              <a:rPr lang="fr-FR" b="1" dirty="0">
                <a:solidFill>
                  <a:schemeClr val="tx1"/>
                </a:solidFill>
                <a:latin typeface="Arial" panose="020B0604020202020204" pitchFamily="34" charset="0"/>
                <a:ea typeface="Helvetica Neue" panose="02000503000000020004" pitchFamily="2" charset="0"/>
                <a:cs typeface="Arial" panose="020B0604020202020204" pitchFamily="34" charset="0"/>
              </a:rPr>
              <a:t>mise en place de la certification périodique des professionnels de </a:t>
            </a:r>
            <a:r>
              <a:rPr lang="fr-FR" b="1"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santé</a:t>
            </a:r>
            <a:endParaRPr lang="fr-FR" b="1" dirty="0">
              <a:solidFill>
                <a:schemeClr val="tx1"/>
              </a:solidFill>
              <a:latin typeface="Arial" panose="020B0604020202020204" pitchFamily="34" charset="0"/>
              <a:ea typeface="Helvetica Neue" panose="02000503000000020004" pitchFamily="2" charset="0"/>
              <a:cs typeface="Arial" panose="020B0604020202020204" pitchFamily="34" charset="0"/>
            </a:endParaRPr>
          </a:p>
        </p:txBody>
      </p:sp>
      <p:sp>
        <p:nvSpPr>
          <p:cNvPr id="142"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34 : Plan de formation et de </a:t>
            </a:r>
            <a:r>
              <a:rPr lang="en-US" dirty="0" err="1" smtClean="0">
                <a:latin typeface="Arial" panose="020B0604020202020204" pitchFamily="34" charset="0"/>
                <a:cs typeface="Arial" panose="020B0604020202020204" pitchFamily="34" charset="0"/>
              </a:rPr>
              <a:t>développement</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compétences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143"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16" name="ZoneTexte 15">
            <a:extLst>
              <a:ext uri="{FF2B5EF4-FFF2-40B4-BE49-F238E27FC236}">
                <a16:creationId xmlns:a16="http://schemas.microsoft.com/office/drawing/2014/main" id="{B614A210-FFC7-7DF4-ED27-3D7F1B532CF3}"/>
              </a:ext>
            </a:extLst>
          </p:cNvPr>
          <p:cNvSpPr txBox="1"/>
          <p:nvPr/>
        </p:nvSpPr>
        <p:spPr>
          <a:xfrm>
            <a:off x="2199752" y="4376695"/>
            <a:ext cx="7502168" cy="515457"/>
          </a:xfrm>
          <a:prstGeom prst="rect">
            <a:avLst/>
          </a:prstGeom>
          <a:solidFill>
            <a:schemeClr val="accent1"/>
          </a:solidFill>
        </p:spPr>
        <p:txBody>
          <a:bodyPr wrap="square" lIns="0" tIns="0" rIns="0" bIns="0" anchor="ctr">
            <a:noAutofit/>
          </a:bodyPr>
          <a:lstStyle/>
          <a:p>
            <a:pPr marL="0" lvl="2" indent="0" algn="just">
              <a:lnSpc>
                <a:spcPts val="1220"/>
              </a:lnSpc>
              <a:buClr>
                <a:srgbClr val="258BA4"/>
              </a:buClr>
              <a:buNone/>
            </a:pPr>
            <a:r>
              <a:rPr lang="fr-FR" sz="1000" dirty="0" smtClean="0">
                <a:solidFill>
                  <a:schemeClr val="bg1"/>
                </a:solidFill>
                <a:latin typeface="Arial" panose="020B0604020202020204" pitchFamily="34" charset="0"/>
                <a:cs typeface="Arial" panose="020B0604020202020204" pitchFamily="34" charset="0"/>
              </a:rPr>
              <a:t>Les </a:t>
            </a:r>
            <a:r>
              <a:rPr lang="fr-FR" sz="1000" dirty="0">
                <a:solidFill>
                  <a:schemeClr val="bg1"/>
                </a:solidFill>
                <a:latin typeface="Arial" panose="020B0604020202020204" pitchFamily="34" charset="0"/>
                <a:cs typeface="Arial" panose="020B0604020202020204" pitchFamily="34" charset="0"/>
              </a:rPr>
              <a:t>pharmaciens titulaires sont responsables, en tant qu’employeurs, du contrôle du DPC de leurs salariés dont le contrôle ne dépend expressément ni de l’Ordre ni des ARS. Il en est ainsi par exemple du pharmacien titulaire d’officine vis-à-vis de ses préparateurs.</a:t>
            </a:r>
            <a:endParaRPr lang="fr-FR" sz="1000" dirty="0">
              <a:solidFill>
                <a:schemeClr val="bg1"/>
              </a:solidFill>
              <a:latin typeface="Arial" panose="020B0604020202020204" pitchFamily="34" charset="0"/>
              <a:cs typeface="Arial" panose="020B0604020202020204" pitchFamily="34" charset="0"/>
            </a:endParaRPr>
          </a:p>
        </p:txBody>
      </p:sp>
      <p:sp>
        <p:nvSpPr>
          <p:cNvPr id="17" name="ZoneTexte 16">
            <a:extLst>
              <a:ext uri="{FF2B5EF4-FFF2-40B4-BE49-F238E27FC236}">
                <a16:creationId xmlns:a16="http://schemas.microsoft.com/office/drawing/2014/main" id="{0C13C82D-8739-597E-7153-A3F1349FBAA4}"/>
              </a:ext>
            </a:extLst>
          </p:cNvPr>
          <p:cNvSpPr txBox="1"/>
          <p:nvPr/>
        </p:nvSpPr>
        <p:spPr>
          <a:xfrm>
            <a:off x="1367650" y="4496073"/>
            <a:ext cx="911996" cy="231953"/>
          </a:xfrm>
          <a:prstGeom prst="rect">
            <a:avLst/>
          </a:prstGeom>
          <a:noFill/>
        </p:spPr>
        <p:txBody>
          <a:bodyPr wrap="square" lIns="0" tIns="0" rIns="0" bIns="0">
            <a:noAutofit/>
          </a:bodyPr>
          <a:lstStyle/>
          <a:p>
            <a:pPr>
              <a:buNone/>
            </a:pPr>
            <a:r>
              <a:rPr lang="fr-FR" sz="1400" b="1" dirty="0">
                <a:solidFill>
                  <a:schemeClr val="accent1"/>
                </a:solidFill>
                <a:effectLst/>
                <a:latin typeface="Arial" panose="020B0604020202020204" pitchFamily="34" charset="0"/>
                <a:cs typeface="Arial" panose="020B0604020202020204" pitchFamily="34" charset="0"/>
              </a:rPr>
              <a:t>Attention</a:t>
            </a:r>
          </a:p>
        </p:txBody>
      </p:sp>
      <p:pic>
        <p:nvPicPr>
          <p:cNvPr id="18" name="Graphique 74">
            <a:extLst>
              <a:ext uri="{FF2B5EF4-FFF2-40B4-BE49-F238E27FC236}">
                <a16:creationId xmlns:a16="http://schemas.microsoft.com/office/drawing/2014/main" id="{43DC5C8A-D372-95D3-757D-905858562E19}"/>
              </a:ext>
            </a:extLst>
          </p:cNvPr>
          <p:cNvPicPr>
            <a:picLocks noChangeAspect="1"/>
          </p:cNvPicPr>
          <p:nvPr/>
        </p:nvPicPr>
        <p:blipFill>
          <a:blip r:embed="rId14">
            <a:extLst>
              <a:ext uri="{96DAC541-7B7A-43D3-8B79-37D633B846F1}">
                <asvg:svgBlip xmlns="" xmlns:asvg="http://schemas.microsoft.com/office/drawing/2016/SVG/main" r:embed="rId15"/>
              </a:ext>
            </a:extLst>
          </a:blip>
          <a:stretch>
            <a:fillRect/>
          </a:stretch>
        </p:blipFill>
        <p:spPr>
          <a:xfrm flipH="1">
            <a:off x="905983" y="4392046"/>
            <a:ext cx="372037" cy="318889"/>
          </a:xfrm>
          <a:prstGeom prst="rect">
            <a:avLst/>
          </a:prstGeom>
        </p:spPr>
      </p:pic>
    </p:spTree>
    <p:extLst>
      <p:ext uri="{BB962C8B-B14F-4D97-AF65-F5344CB8AC3E}">
        <p14:creationId xmlns:p14="http://schemas.microsoft.com/office/powerpoint/2010/main" val="3026420606"/>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776</TotalTime>
  <Words>737</Words>
  <Application>Microsoft Office PowerPoint</Application>
  <PresentationFormat>Personnalisé</PresentationFormat>
  <Paragraphs>121</Paragraphs>
  <Slides>2</Slides>
  <Notes>1</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vt:i4>
      </vt:variant>
    </vt:vector>
  </HeadingPairs>
  <TitlesOfParts>
    <vt:vector size="13" baseType="lpstr">
      <vt:lpstr>Aptos</vt:lpstr>
      <vt:lpstr>Arial</vt:lpstr>
      <vt:lpstr>Azo Sans</vt:lpstr>
      <vt:lpstr>Azo Sans Light</vt:lpstr>
      <vt:lpstr>Azo Sans Medium</vt:lpstr>
      <vt:lpstr>Courier New</vt:lpstr>
      <vt:lpstr>Helvetica Light</vt:lpstr>
      <vt:lpstr>Helvetica Neue</vt:lpstr>
      <vt:lpstr>Police système Courant</vt:lpstr>
      <vt:lpstr>Wingdings</vt:lpstr>
      <vt:lpstr>Thème Office</vt:lpstr>
      <vt:lpstr>enregistrement</vt:lpstr>
      <vt:lpstr>enregistrement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enregistrement</dc:title>
  <dc:creator>Sébastien QUESSON</dc:creator>
  <cp:lastModifiedBy>Cécile LUGAND</cp:lastModifiedBy>
  <cp:revision>144</cp:revision>
  <dcterms:created xsi:type="dcterms:W3CDTF">2025-12-16T10:16:15Z</dcterms:created>
  <dcterms:modified xsi:type="dcterms:W3CDTF">2026-04-07T09:17:32Z</dcterms:modified>
</cp:coreProperties>
</file>