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8"/>
  </p:notesMasterIdLst>
  <p:sldIdLst>
    <p:sldId id="259" r:id="rId2"/>
    <p:sldId id="258" r:id="rId3"/>
    <p:sldId id="257" r:id="rId4"/>
    <p:sldId id="271" r:id="rId5"/>
    <p:sldId id="272" r:id="rId6"/>
    <p:sldId id="273" r:id="rId7"/>
  </p:sldIdLst>
  <p:sldSz cx="9906000" cy="6858000" type="A4"/>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CADF2"/>
    <a:srgbClr val="0F95E7"/>
    <a:srgbClr val="595959"/>
    <a:srgbClr val="455F51"/>
    <a:srgbClr val="2C6672"/>
    <a:srgbClr val="4AB5C4"/>
    <a:srgbClr val="9BBA28"/>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81" autoAdjust="0"/>
    <p:restoredTop sz="94660"/>
  </p:normalViewPr>
  <p:slideViewPr>
    <p:cSldViewPr snapToGrid="0">
      <p:cViewPr varScale="1">
        <p:scale>
          <a:sx n="101" d="100"/>
          <a:sy n="101" d="100"/>
        </p:scale>
        <p:origin x="1064" y="192"/>
      </p:cViewPr>
      <p:guideLst/>
    </p:cSldViewPr>
  </p:slideViewPr>
  <p:notesTextViewPr>
    <p:cViewPr>
      <p:scale>
        <a:sx n="1" d="1"/>
        <a:sy n="1" d="1"/>
      </p:scale>
      <p:origin x="0" y="0"/>
    </p:cViewPr>
  </p:notesTextViewPr>
  <p:notesViewPr>
    <p:cSldViewPr snapToGrid="0">
      <p:cViewPr varScale="1">
        <p:scale>
          <a:sx n="65" d="100"/>
          <a:sy n="65" d="100"/>
        </p:scale>
        <p:origin x="2811" y="45"/>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7557D3CD-F430-44A6-86A4-3B623AFF0A78}" type="datetimeFigureOut">
              <a:rPr lang="fr-FR" smtClean="0"/>
              <a:t>18/12/2019</a:t>
            </a:fld>
            <a:endParaRPr lang="fr-FR"/>
          </a:p>
        </p:txBody>
      </p:sp>
      <p:sp>
        <p:nvSpPr>
          <p:cNvPr id="4" name="Espace réservé de l'image des diapositives 3"/>
          <p:cNvSpPr>
            <a:spLocks noGrp="1" noRot="1" noChangeAspect="1"/>
          </p:cNvSpPr>
          <p:nvPr>
            <p:ph type="sldImg" idx="2"/>
          </p:nvPr>
        </p:nvSpPr>
        <p:spPr>
          <a:xfrm>
            <a:off x="2900363" y="857250"/>
            <a:ext cx="3343275" cy="231457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2B067B43-7F57-412C-B436-8CCBCB3770F0}" type="slidenum">
              <a:rPr lang="fr-FR" smtClean="0"/>
              <a:t>‹N°›</a:t>
            </a:fld>
            <a:endParaRPr lang="fr-FR"/>
          </a:p>
        </p:txBody>
      </p:sp>
    </p:spTree>
    <p:extLst>
      <p:ext uri="{BB962C8B-B14F-4D97-AF65-F5344CB8AC3E}">
        <p14:creationId xmlns:p14="http://schemas.microsoft.com/office/powerpoint/2010/main" val="496939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900363" y="857250"/>
            <a:ext cx="3343275" cy="2314575"/>
          </a:xfrm>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2B067B43-7F57-412C-B436-8CCBCB3770F0}" type="slidenum">
              <a:rPr lang="fr-FR" smtClean="0"/>
              <a:t>3</a:t>
            </a:fld>
            <a:endParaRPr lang="fr-FR"/>
          </a:p>
        </p:txBody>
      </p:sp>
    </p:spTree>
    <p:extLst>
      <p:ext uri="{BB962C8B-B14F-4D97-AF65-F5344CB8AC3E}">
        <p14:creationId xmlns:p14="http://schemas.microsoft.com/office/powerpoint/2010/main" val="14530308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900363" y="857250"/>
            <a:ext cx="3343275" cy="2314575"/>
          </a:xfrm>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2B067B43-7F57-412C-B436-8CCBCB3770F0}" type="slidenum">
              <a:rPr lang="fr-FR" smtClean="0"/>
              <a:t>4</a:t>
            </a:fld>
            <a:endParaRPr lang="fr-FR"/>
          </a:p>
        </p:txBody>
      </p:sp>
    </p:spTree>
    <p:extLst>
      <p:ext uri="{BB962C8B-B14F-4D97-AF65-F5344CB8AC3E}">
        <p14:creationId xmlns:p14="http://schemas.microsoft.com/office/powerpoint/2010/main" val="4642806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900363" y="857250"/>
            <a:ext cx="3343275" cy="2314575"/>
          </a:xfrm>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2B067B43-7F57-412C-B436-8CCBCB3770F0}" type="slidenum">
              <a:rPr lang="fr-FR" smtClean="0"/>
              <a:t>5</a:t>
            </a:fld>
            <a:endParaRPr lang="fr-FR"/>
          </a:p>
        </p:txBody>
      </p:sp>
    </p:spTree>
    <p:extLst>
      <p:ext uri="{BB962C8B-B14F-4D97-AF65-F5344CB8AC3E}">
        <p14:creationId xmlns:p14="http://schemas.microsoft.com/office/powerpoint/2010/main" val="10512158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900363" y="857250"/>
            <a:ext cx="3343275" cy="2314575"/>
          </a:xfrm>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2B067B43-7F57-412C-B436-8CCBCB3770F0}" type="slidenum">
              <a:rPr lang="fr-FR" smtClean="0"/>
              <a:t>6</a:t>
            </a:fld>
            <a:endParaRPr lang="fr-FR"/>
          </a:p>
        </p:txBody>
      </p:sp>
    </p:spTree>
    <p:extLst>
      <p:ext uri="{BB962C8B-B14F-4D97-AF65-F5344CB8AC3E}">
        <p14:creationId xmlns:p14="http://schemas.microsoft.com/office/powerpoint/2010/main" val="4117424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 Id="rId4" Type="http://schemas.microsoft.com/office/2007/relationships/hdphoto" Target="../media/hdphoto1.wdp"/></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18/12/2019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892577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18/12/2019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422799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18/12/2019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4646756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isposition personnalisée">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EB672F28-F3A8-4CCA-AC10-A90799F257AE}"/>
              </a:ext>
            </a:extLst>
          </p:cNvPr>
          <p:cNvSpPr/>
          <p:nvPr userDrawn="1"/>
        </p:nvSpPr>
        <p:spPr>
          <a:xfrm>
            <a:off x="1" y="6328611"/>
            <a:ext cx="9906000" cy="529389"/>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 coins arrondis 14">
            <a:extLst>
              <a:ext uri="{FF2B5EF4-FFF2-40B4-BE49-F238E27FC236}">
                <a16:creationId xmlns:a16="http://schemas.microsoft.com/office/drawing/2014/main" id="{F7B5D053-24CD-432C-BE53-F8405933D2B9}"/>
              </a:ext>
            </a:extLst>
          </p:cNvPr>
          <p:cNvSpPr/>
          <p:nvPr userDrawn="1"/>
        </p:nvSpPr>
        <p:spPr>
          <a:xfrm>
            <a:off x="6926505" y="6191784"/>
            <a:ext cx="2771905" cy="301412"/>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fr-FR" sz="1200" dirty="0">
                <a:solidFill>
                  <a:srgbClr val="595959"/>
                </a:solidFill>
                <a:latin typeface="Helvetica Light" panose="020B0403020202020204" pitchFamily="34" charset="0"/>
              </a:rPr>
              <a:t>Pharmacie :</a:t>
            </a:r>
          </a:p>
        </p:txBody>
      </p:sp>
      <p:sp>
        <p:nvSpPr>
          <p:cNvPr id="20" name="Rectangle 19">
            <a:extLst>
              <a:ext uri="{FF2B5EF4-FFF2-40B4-BE49-F238E27FC236}">
                <a16:creationId xmlns:a16="http://schemas.microsoft.com/office/drawing/2014/main" id="{09B9272D-56D0-4E83-B378-37C69F3ECEB3}"/>
              </a:ext>
            </a:extLst>
          </p:cNvPr>
          <p:cNvSpPr/>
          <p:nvPr userDrawn="1"/>
        </p:nvSpPr>
        <p:spPr>
          <a:xfrm>
            <a:off x="0" y="2"/>
            <a:ext cx="9906000" cy="803080"/>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ZoneTexte 20">
            <a:extLst>
              <a:ext uri="{FF2B5EF4-FFF2-40B4-BE49-F238E27FC236}">
                <a16:creationId xmlns:a16="http://schemas.microsoft.com/office/drawing/2014/main" id="{3197E0E0-BA84-467F-8E93-EF46D0B501E5}"/>
              </a:ext>
            </a:extLst>
          </p:cNvPr>
          <p:cNvSpPr txBox="1"/>
          <p:nvPr userDrawn="1"/>
        </p:nvSpPr>
        <p:spPr>
          <a:xfrm>
            <a:off x="4566077" y="194374"/>
            <a:ext cx="5339923" cy="769441"/>
          </a:xfrm>
          <a:prstGeom prst="rect">
            <a:avLst/>
          </a:prstGeom>
          <a:noFill/>
        </p:spPr>
        <p:txBody>
          <a:bodyPr wrap="none" rtlCol="0">
            <a:spAutoFit/>
          </a:bodyPr>
          <a:lstStyle/>
          <a:p>
            <a:pPr algn="r"/>
            <a:r>
              <a:rPr lang="fr-FR" sz="4400" cap="all" dirty="0">
                <a:solidFill>
                  <a:schemeClr val="bg1"/>
                </a:solidFill>
                <a:latin typeface="Helvetica Neue" panose="020B0604020202020204" pitchFamily="34" charset="0"/>
                <a:ea typeface="Helvetica Neue" panose="020B0604020202020204" pitchFamily="34" charset="0"/>
              </a:rPr>
              <a:t>ENREGISTREMENT</a:t>
            </a:r>
          </a:p>
        </p:txBody>
      </p:sp>
      <p:sp>
        <p:nvSpPr>
          <p:cNvPr id="22" name="Rectangle 21">
            <a:extLst>
              <a:ext uri="{FF2B5EF4-FFF2-40B4-BE49-F238E27FC236}">
                <a16:creationId xmlns:a16="http://schemas.microsoft.com/office/drawing/2014/main" id="{6F4F2B52-C723-49C1-9A32-3E9E84C036B6}"/>
              </a:ext>
            </a:extLst>
          </p:cNvPr>
          <p:cNvSpPr/>
          <p:nvPr userDrawn="1"/>
        </p:nvSpPr>
        <p:spPr>
          <a:xfrm>
            <a:off x="0" y="803082"/>
            <a:ext cx="9906000" cy="3975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Titre 1">
            <a:extLst>
              <a:ext uri="{FF2B5EF4-FFF2-40B4-BE49-F238E27FC236}">
                <a16:creationId xmlns:a16="http://schemas.microsoft.com/office/drawing/2014/main" id="{318E1B5D-355A-49E1-950C-3C4718C5FEFA}"/>
              </a:ext>
            </a:extLst>
          </p:cNvPr>
          <p:cNvSpPr>
            <a:spLocks noGrp="1"/>
          </p:cNvSpPr>
          <p:nvPr>
            <p:ph type="title"/>
          </p:nvPr>
        </p:nvSpPr>
        <p:spPr>
          <a:xfrm>
            <a:off x="3118376" y="847554"/>
            <a:ext cx="6636853" cy="341632"/>
          </a:xfrm>
          <a:noFill/>
        </p:spPr>
        <p:txBody>
          <a:bodyPr wrap="square" rtlCol="0">
            <a:spAutoFit/>
          </a:bodyPr>
          <a:lstStyle>
            <a:lvl1pPr>
              <a:defRPr lang="fr-FR" sz="1800" cap="all">
                <a:solidFill>
                  <a:schemeClr val="bg1"/>
                </a:solidFill>
                <a:latin typeface="Helvetica Neue" panose="020B0604020202020204" pitchFamily="34" charset="0"/>
                <a:ea typeface="Helvetica Neue" panose="020B0604020202020204" pitchFamily="34" charset="0"/>
                <a:cs typeface="+mn-cs"/>
              </a:defRPr>
            </a:lvl1pPr>
          </a:lstStyle>
          <a:p>
            <a:pPr marL="0" lvl="0" algn="r" defTabSz="457200"/>
            <a:r>
              <a:rPr lang="fr-FR" dirty="0"/>
              <a:t>Modifiez le style du titre</a:t>
            </a:r>
          </a:p>
        </p:txBody>
      </p:sp>
      <p:pic>
        <p:nvPicPr>
          <p:cNvPr id="24" name="Image 23">
            <a:extLst>
              <a:ext uri="{FF2B5EF4-FFF2-40B4-BE49-F238E27FC236}">
                <a16:creationId xmlns:a16="http://schemas.microsoft.com/office/drawing/2014/main" id="{E9EC5C04-A45A-409A-8510-9FE6601A2065}"/>
              </a:ext>
            </a:extLst>
          </p:cNvPr>
          <p:cNvPicPr>
            <a:picLocks noChangeAspect="1"/>
          </p:cNvPicPr>
          <p:nvPr userDrawn="1"/>
        </p:nvPicPr>
        <p:blipFill rotWithShape="1">
          <a:blip r:embed="rId2"/>
          <a:srcRect t="9053" b="6984"/>
          <a:stretch/>
        </p:blipFill>
        <p:spPr>
          <a:xfrm>
            <a:off x="111758" y="13239"/>
            <a:ext cx="951058" cy="803082"/>
          </a:xfrm>
          <a:prstGeom prst="rect">
            <a:avLst/>
          </a:prstGeom>
        </p:spPr>
      </p:pic>
      <p:pic>
        <p:nvPicPr>
          <p:cNvPr id="25" name="Image 24">
            <a:extLst>
              <a:ext uri="{FF2B5EF4-FFF2-40B4-BE49-F238E27FC236}">
                <a16:creationId xmlns:a16="http://schemas.microsoft.com/office/drawing/2014/main" id="{26244463-4964-49EB-892D-500BFB267E81}"/>
              </a:ext>
            </a:extLst>
          </p:cNvPr>
          <p:cNvPicPr>
            <a:picLocks noChangeAspect="1"/>
          </p:cNvPicPr>
          <p:nvPr userDrawn="1"/>
        </p:nvPicPr>
        <p:blipFill>
          <a:blip r:embed="rId3"/>
          <a:stretch>
            <a:fillRect/>
          </a:stretch>
        </p:blipFill>
        <p:spPr>
          <a:xfrm>
            <a:off x="305320" y="86643"/>
            <a:ext cx="654747" cy="605735"/>
          </a:xfrm>
          <a:prstGeom prst="rect">
            <a:avLst/>
          </a:prstGeom>
        </p:spPr>
      </p:pic>
      <p:sp>
        <p:nvSpPr>
          <p:cNvPr id="26" name="Flèche : pentagone 25">
            <a:extLst>
              <a:ext uri="{FF2B5EF4-FFF2-40B4-BE49-F238E27FC236}">
                <a16:creationId xmlns:a16="http://schemas.microsoft.com/office/drawing/2014/main" id="{073F6B9A-4D85-4340-85A7-79D2D18D7F9B}"/>
              </a:ext>
            </a:extLst>
          </p:cNvPr>
          <p:cNvSpPr/>
          <p:nvPr userDrawn="1"/>
        </p:nvSpPr>
        <p:spPr>
          <a:xfrm>
            <a:off x="0" y="6048689"/>
            <a:ext cx="732118" cy="580305"/>
          </a:xfrm>
          <a:prstGeom prst="homePlate">
            <a:avLst>
              <a:gd name="adj" fmla="val 31723"/>
            </a:avLst>
          </a:prstGeom>
          <a:solidFill>
            <a:srgbClr val="258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Rectangle 26">
            <a:extLst>
              <a:ext uri="{FF2B5EF4-FFF2-40B4-BE49-F238E27FC236}">
                <a16:creationId xmlns:a16="http://schemas.microsoft.com/office/drawing/2014/main" id="{23E48D5E-2B31-4C10-99B3-66D62044933C}"/>
              </a:ext>
            </a:extLst>
          </p:cNvPr>
          <p:cNvSpPr/>
          <p:nvPr userDrawn="1"/>
        </p:nvSpPr>
        <p:spPr>
          <a:xfrm>
            <a:off x="677313" y="6292639"/>
            <a:ext cx="2309611" cy="400110"/>
          </a:xfrm>
          <a:prstGeom prst="rect">
            <a:avLst/>
          </a:prstGeom>
        </p:spPr>
        <p:txBody>
          <a:bodyPr wrap="square">
            <a:spAutoFit/>
          </a:bodyPr>
          <a:lstStyle/>
          <a:p>
            <a:r>
              <a:rPr lang="fr-FR" sz="1000" dirty="0">
                <a:solidFill>
                  <a:schemeClr val="bg1"/>
                </a:solidFill>
                <a:latin typeface="Helvetica Neue" panose="020B0604020202020204" pitchFamily="34" charset="0"/>
                <a:ea typeface="Helvetica Neue" panose="020B0604020202020204" pitchFamily="34" charset="0"/>
              </a:rPr>
              <a:t>Moyens Nécessaires au Fonctionnement de l’Officine</a:t>
            </a:r>
          </a:p>
        </p:txBody>
      </p:sp>
      <p:sp>
        <p:nvSpPr>
          <p:cNvPr id="28" name="Rectangle 27">
            <a:extLst>
              <a:ext uri="{FF2B5EF4-FFF2-40B4-BE49-F238E27FC236}">
                <a16:creationId xmlns:a16="http://schemas.microsoft.com/office/drawing/2014/main" id="{C9BF916B-7BA6-4D79-8F88-30196E387B33}"/>
              </a:ext>
            </a:extLst>
          </p:cNvPr>
          <p:cNvSpPr/>
          <p:nvPr userDrawn="1"/>
        </p:nvSpPr>
        <p:spPr>
          <a:xfrm>
            <a:off x="677313" y="6627166"/>
            <a:ext cx="5380548" cy="230832"/>
          </a:xfrm>
          <a:prstGeom prst="rect">
            <a:avLst/>
          </a:prstGeom>
        </p:spPr>
        <p:txBody>
          <a:bodyPr wrap="square">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fr-FR" sz="900" dirty="0">
                <a:solidFill>
                  <a:schemeClr val="bg1"/>
                </a:solidFill>
                <a:latin typeface="Helvetica Light" panose="020B0403020202020204" pitchFamily="34" charset="0"/>
              </a:rPr>
              <a:t>Version 2.01 – Novembre 2019</a:t>
            </a:r>
            <a:endParaRPr lang="fr-FR" sz="900" dirty="0">
              <a:solidFill>
                <a:schemeClr val="bg1"/>
              </a:solidFill>
            </a:endParaRPr>
          </a:p>
        </p:txBody>
      </p:sp>
      <p:pic>
        <p:nvPicPr>
          <p:cNvPr id="29" name="Image 28" descr="Une image contenant dessin&#10;&#10;Description générée automatiquement">
            <a:extLst>
              <a:ext uri="{FF2B5EF4-FFF2-40B4-BE49-F238E27FC236}">
                <a16:creationId xmlns:a16="http://schemas.microsoft.com/office/drawing/2014/main" id="{EB3D53ED-19A4-44DF-9ABD-C0A1BF1B01B2}"/>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7922" y="6115601"/>
            <a:ext cx="359277" cy="469335"/>
          </a:xfrm>
          <a:prstGeom prst="rect">
            <a:avLst/>
          </a:prstGeom>
        </p:spPr>
      </p:pic>
    </p:spTree>
    <p:extLst>
      <p:ext uri="{BB962C8B-B14F-4D97-AF65-F5344CB8AC3E}">
        <p14:creationId xmlns:p14="http://schemas.microsoft.com/office/powerpoint/2010/main" val="15680961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Disposition personnalisée">
    <p:bg>
      <p:bgPr>
        <a:solidFill>
          <a:schemeClr val="accent2"/>
        </a:solidFill>
        <a:effectLst/>
      </p:bgPr>
    </p:bg>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3B3D9B19-8E54-43BA-8368-D555FD475069}"/>
              </a:ext>
            </a:extLst>
          </p:cNvPr>
          <p:cNvPicPr>
            <a:picLocks noChangeAspect="1"/>
          </p:cNvPicPr>
          <p:nvPr userDrawn="1"/>
        </p:nvPicPr>
        <p:blipFill>
          <a:blip r:embed="rId2">
            <a:alphaModFix amt="40000"/>
          </a:blip>
          <a:stretch>
            <a:fillRect/>
          </a:stretch>
        </p:blipFill>
        <p:spPr>
          <a:xfrm>
            <a:off x="675862" y="1389514"/>
            <a:ext cx="4194962" cy="3880942"/>
          </a:xfrm>
          <a:prstGeom prst="rect">
            <a:avLst/>
          </a:prstGeom>
        </p:spPr>
      </p:pic>
      <p:pic>
        <p:nvPicPr>
          <p:cNvPr id="2" name="Image 1">
            <a:extLst>
              <a:ext uri="{FF2B5EF4-FFF2-40B4-BE49-F238E27FC236}">
                <a16:creationId xmlns:a16="http://schemas.microsoft.com/office/drawing/2014/main" id="{ED4BD42D-F6DF-48B1-AD26-91D6B4A8639F}"/>
              </a:ext>
            </a:extLst>
          </p:cNvPr>
          <p:cNvPicPr>
            <a:picLocks noChangeAspect="1"/>
          </p:cNvPicPr>
          <p:nvPr userDrawn="1"/>
        </p:nvPicPr>
        <p:blipFill>
          <a:blip r:embed="rId3">
            <a:duotone>
              <a:schemeClr val="bg2">
                <a:shade val="45000"/>
                <a:satMod val="135000"/>
              </a:schemeClr>
              <a:prstClr val="white"/>
            </a:duotone>
            <a:alphaModFix amt="77000"/>
            <a:extLst>
              <a:ext uri="{BEBA8EAE-BF5A-486C-A8C5-ECC9F3942E4B}">
                <a14:imgProps xmlns:a14="http://schemas.microsoft.com/office/drawing/2010/main">
                  <a14:imgLayer r:embed="rId4">
                    <a14:imgEffect>
                      <a14:colorTemperature colorTemp="11200"/>
                    </a14:imgEffect>
                  </a14:imgLayer>
                </a14:imgProps>
              </a:ext>
            </a:extLst>
          </a:blip>
          <a:stretch>
            <a:fillRect/>
          </a:stretch>
        </p:blipFill>
        <p:spPr>
          <a:xfrm>
            <a:off x="0" y="453894"/>
            <a:ext cx="5486876" cy="5950212"/>
          </a:xfrm>
          <a:prstGeom prst="rect">
            <a:avLst/>
          </a:prstGeom>
        </p:spPr>
      </p:pic>
    </p:spTree>
    <p:extLst>
      <p:ext uri="{BB962C8B-B14F-4D97-AF65-F5344CB8AC3E}">
        <p14:creationId xmlns:p14="http://schemas.microsoft.com/office/powerpoint/2010/main" val="27265237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Disposition personnalisée">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50FA0EF8-3B1F-434A-8163-28EB34611AF1}"/>
              </a:ext>
            </a:extLst>
          </p:cNvPr>
          <p:cNvSpPr/>
          <p:nvPr userDrawn="1"/>
        </p:nvSpPr>
        <p:spPr>
          <a:xfrm>
            <a:off x="1" y="6328611"/>
            <a:ext cx="9906000" cy="529389"/>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Rectangle : coins arrondis 25">
            <a:extLst>
              <a:ext uri="{FF2B5EF4-FFF2-40B4-BE49-F238E27FC236}">
                <a16:creationId xmlns:a16="http://schemas.microsoft.com/office/drawing/2014/main" id="{EEE843A8-A2AB-4441-BE60-1FCA0B80DC6E}"/>
              </a:ext>
            </a:extLst>
          </p:cNvPr>
          <p:cNvSpPr/>
          <p:nvPr userDrawn="1"/>
        </p:nvSpPr>
        <p:spPr>
          <a:xfrm>
            <a:off x="6926505" y="6191784"/>
            <a:ext cx="2771905" cy="301412"/>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fr-FR" sz="1200" dirty="0">
                <a:solidFill>
                  <a:srgbClr val="595959"/>
                </a:solidFill>
                <a:latin typeface="Helvetica Light" panose="020B0403020202020204" pitchFamily="34" charset="0"/>
              </a:rPr>
              <a:t>Pharmacie :</a:t>
            </a:r>
          </a:p>
        </p:txBody>
      </p:sp>
      <p:sp>
        <p:nvSpPr>
          <p:cNvPr id="27" name="Rectangle 26">
            <a:extLst>
              <a:ext uri="{FF2B5EF4-FFF2-40B4-BE49-F238E27FC236}">
                <a16:creationId xmlns:a16="http://schemas.microsoft.com/office/drawing/2014/main" id="{55537D3D-DF3D-4BA1-99DA-B7D83921D521}"/>
              </a:ext>
            </a:extLst>
          </p:cNvPr>
          <p:cNvSpPr/>
          <p:nvPr userDrawn="1"/>
        </p:nvSpPr>
        <p:spPr>
          <a:xfrm>
            <a:off x="0" y="2"/>
            <a:ext cx="9906000" cy="803080"/>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ZoneTexte 28">
            <a:extLst>
              <a:ext uri="{FF2B5EF4-FFF2-40B4-BE49-F238E27FC236}">
                <a16:creationId xmlns:a16="http://schemas.microsoft.com/office/drawing/2014/main" id="{368756CC-F4AD-43FB-BEAD-4073980FF342}"/>
              </a:ext>
            </a:extLst>
          </p:cNvPr>
          <p:cNvSpPr txBox="1"/>
          <p:nvPr userDrawn="1"/>
        </p:nvSpPr>
        <p:spPr>
          <a:xfrm>
            <a:off x="4566077" y="194374"/>
            <a:ext cx="5339923" cy="769441"/>
          </a:xfrm>
          <a:prstGeom prst="rect">
            <a:avLst/>
          </a:prstGeom>
          <a:noFill/>
        </p:spPr>
        <p:txBody>
          <a:bodyPr wrap="none" rtlCol="0">
            <a:spAutoFit/>
          </a:bodyPr>
          <a:lstStyle/>
          <a:p>
            <a:pPr algn="r"/>
            <a:r>
              <a:rPr lang="fr-FR" sz="4400" cap="all" dirty="0">
                <a:solidFill>
                  <a:schemeClr val="bg1"/>
                </a:solidFill>
                <a:latin typeface="Helvetica Neue" panose="020B0604020202020204" pitchFamily="34" charset="0"/>
                <a:ea typeface="Helvetica Neue" panose="020B0604020202020204" pitchFamily="34" charset="0"/>
              </a:rPr>
              <a:t>ENREGISTREMENT</a:t>
            </a:r>
          </a:p>
        </p:txBody>
      </p:sp>
      <p:sp>
        <p:nvSpPr>
          <p:cNvPr id="30" name="Rectangle 29">
            <a:extLst>
              <a:ext uri="{FF2B5EF4-FFF2-40B4-BE49-F238E27FC236}">
                <a16:creationId xmlns:a16="http://schemas.microsoft.com/office/drawing/2014/main" id="{18523FE0-409E-4327-A428-4D405A813231}"/>
              </a:ext>
            </a:extLst>
          </p:cNvPr>
          <p:cNvSpPr/>
          <p:nvPr userDrawn="1"/>
        </p:nvSpPr>
        <p:spPr>
          <a:xfrm>
            <a:off x="0" y="803082"/>
            <a:ext cx="9906000" cy="3975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Titre 1">
            <a:extLst>
              <a:ext uri="{FF2B5EF4-FFF2-40B4-BE49-F238E27FC236}">
                <a16:creationId xmlns:a16="http://schemas.microsoft.com/office/drawing/2014/main" id="{C75DD87C-2114-42AE-8F3E-47CECA35F28E}"/>
              </a:ext>
            </a:extLst>
          </p:cNvPr>
          <p:cNvSpPr>
            <a:spLocks noGrp="1"/>
          </p:cNvSpPr>
          <p:nvPr>
            <p:ph type="title"/>
          </p:nvPr>
        </p:nvSpPr>
        <p:spPr>
          <a:xfrm>
            <a:off x="3118376" y="847554"/>
            <a:ext cx="6636853" cy="341632"/>
          </a:xfrm>
          <a:noFill/>
        </p:spPr>
        <p:txBody>
          <a:bodyPr wrap="square" rtlCol="0">
            <a:spAutoFit/>
          </a:bodyPr>
          <a:lstStyle>
            <a:lvl1pPr>
              <a:defRPr lang="fr-FR" sz="1800" cap="all">
                <a:solidFill>
                  <a:schemeClr val="bg1"/>
                </a:solidFill>
                <a:latin typeface="Helvetica Neue" panose="020B0604020202020204" pitchFamily="34" charset="0"/>
                <a:ea typeface="Helvetica Neue" panose="020B0604020202020204" pitchFamily="34" charset="0"/>
                <a:cs typeface="+mn-cs"/>
              </a:defRPr>
            </a:lvl1pPr>
          </a:lstStyle>
          <a:p>
            <a:pPr marL="0" lvl="0" algn="r" defTabSz="457200"/>
            <a:r>
              <a:rPr lang="fr-FR" dirty="0"/>
              <a:t>Modifiez le style du titre</a:t>
            </a:r>
          </a:p>
        </p:txBody>
      </p:sp>
      <p:pic>
        <p:nvPicPr>
          <p:cNvPr id="32" name="Image 31">
            <a:extLst>
              <a:ext uri="{FF2B5EF4-FFF2-40B4-BE49-F238E27FC236}">
                <a16:creationId xmlns:a16="http://schemas.microsoft.com/office/drawing/2014/main" id="{C34E37C5-CACA-474D-924C-DCE243DD400B}"/>
              </a:ext>
            </a:extLst>
          </p:cNvPr>
          <p:cNvPicPr>
            <a:picLocks noChangeAspect="1"/>
          </p:cNvPicPr>
          <p:nvPr userDrawn="1"/>
        </p:nvPicPr>
        <p:blipFill rotWithShape="1">
          <a:blip r:embed="rId2"/>
          <a:srcRect t="9053" b="6984"/>
          <a:stretch/>
        </p:blipFill>
        <p:spPr>
          <a:xfrm>
            <a:off x="111758" y="13239"/>
            <a:ext cx="951058" cy="803082"/>
          </a:xfrm>
          <a:prstGeom prst="rect">
            <a:avLst/>
          </a:prstGeom>
        </p:spPr>
      </p:pic>
      <p:pic>
        <p:nvPicPr>
          <p:cNvPr id="34" name="Image 33">
            <a:extLst>
              <a:ext uri="{FF2B5EF4-FFF2-40B4-BE49-F238E27FC236}">
                <a16:creationId xmlns:a16="http://schemas.microsoft.com/office/drawing/2014/main" id="{44975C22-CFB7-4248-B0D4-94C19E3121DF}"/>
              </a:ext>
            </a:extLst>
          </p:cNvPr>
          <p:cNvPicPr>
            <a:picLocks noChangeAspect="1"/>
          </p:cNvPicPr>
          <p:nvPr userDrawn="1"/>
        </p:nvPicPr>
        <p:blipFill>
          <a:blip r:embed="rId3"/>
          <a:stretch>
            <a:fillRect/>
          </a:stretch>
        </p:blipFill>
        <p:spPr>
          <a:xfrm>
            <a:off x="305320" y="86643"/>
            <a:ext cx="654747" cy="605735"/>
          </a:xfrm>
          <a:prstGeom prst="rect">
            <a:avLst/>
          </a:prstGeom>
        </p:spPr>
      </p:pic>
      <p:sp>
        <p:nvSpPr>
          <p:cNvPr id="36" name="Flèche : pentagone 35">
            <a:extLst>
              <a:ext uri="{FF2B5EF4-FFF2-40B4-BE49-F238E27FC236}">
                <a16:creationId xmlns:a16="http://schemas.microsoft.com/office/drawing/2014/main" id="{4B96B260-3987-46ED-9CB9-A39858E8FAAD}"/>
              </a:ext>
            </a:extLst>
          </p:cNvPr>
          <p:cNvSpPr/>
          <p:nvPr userDrawn="1"/>
        </p:nvSpPr>
        <p:spPr>
          <a:xfrm>
            <a:off x="0" y="6048689"/>
            <a:ext cx="732118" cy="580305"/>
          </a:xfrm>
          <a:prstGeom prst="homePlate">
            <a:avLst>
              <a:gd name="adj" fmla="val 31723"/>
            </a:avLst>
          </a:prstGeom>
          <a:solidFill>
            <a:srgbClr val="258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Rectangle 37">
            <a:extLst>
              <a:ext uri="{FF2B5EF4-FFF2-40B4-BE49-F238E27FC236}">
                <a16:creationId xmlns:a16="http://schemas.microsoft.com/office/drawing/2014/main" id="{B03FE4F8-0D33-4D4D-B771-6FE210257C98}"/>
              </a:ext>
            </a:extLst>
          </p:cNvPr>
          <p:cNvSpPr/>
          <p:nvPr userDrawn="1"/>
        </p:nvSpPr>
        <p:spPr>
          <a:xfrm>
            <a:off x="677313" y="6292639"/>
            <a:ext cx="2309611" cy="400110"/>
          </a:xfrm>
          <a:prstGeom prst="rect">
            <a:avLst/>
          </a:prstGeom>
        </p:spPr>
        <p:txBody>
          <a:bodyPr wrap="square">
            <a:spAutoFit/>
          </a:bodyPr>
          <a:lstStyle/>
          <a:p>
            <a:r>
              <a:rPr lang="fr-FR" sz="1000" dirty="0">
                <a:solidFill>
                  <a:schemeClr val="bg1"/>
                </a:solidFill>
                <a:latin typeface="Helvetica Neue" panose="020B0604020202020204" pitchFamily="34" charset="0"/>
                <a:ea typeface="Helvetica Neue" panose="020B0604020202020204" pitchFamily="34" charset="0"/>
              </a:rPr>
              <a:t>Moyens Nécessaires au Fonctionnement de l’Officine</a:t>
            </a:r>
          </a:p>
        </p:txBody>
      </p:sp>
      <p:sp>
        <p:nvSpPr>
          <p:cNvPr id="43" name="Rectangle 42">
            <a:extLst>
              <a:ext uri="{FF2B5EF4-FFF2-40B4-BE49-F238E27FC236}">
                <a16:creationId xmlns:a16="http://schemas.microsoft.com/office/drawing/2014/main" id="{89A6084B-FD9A-49B4-9385-B3731E5B7514}"/>
              </a:ext>
            </a:extLst>
          </p:cNvPr>
          <p:cNvSpPr/>
          <p:nvPr userDrawn="1"/>
        </p:nvSpPr>
        <p:spPr>
          <a:xfrm>
            <a:off x="677313" y="6627166"/>
            <a:ext cx="5380548" cy="230832"/>
          </a:xfrm>
          <a:prstGeom prst="rect">
            <a:avLst/>
          </a:prstGeom>
        </p:spPr>
        <p:txBody>
          <a:bodyPr wrap="square">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fr-FR" sz="900" dirty="0">
                <a:solidFill>
                  <a:schemeClr val="bg1"/>
                </a:solidFill>
                <a:latin typeface="Helvetica Light" panose="020B0403020202020204" pitchFamily="34" charset="0"/>
              </a:rPr>
              <a:t>Version 2.01 – Novembre 2019</a:t>
            </a:r>
            <a:endParaRPr lang="fr-FR" sz="900" dirty="0">
              <a:solidFill>
                <a:schemeClr val="bg1"/>
              </a:solidFill>
            </a:endParaRPr>
          </a:p>
        </p:txBody>
      </p:sp>
      <p:pic>
        <p:nvPicPr>
          <p:cNvPr id="45" name="Image 44" descr="Une image contenant dessin&#10;&#10;Description générée automatiquement">
            <a:extLst>
              <a:ext uri="{FF2B5EF4-FFF2-40B4-BE49-F238E27FC236}">
                <a16:creationId xmlns:a16="http://schemas.microsoft.com/office/drawing/2014/main" id="{7637112D-403E-4411-ADB0-AFF279628AAC}"/>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7922" y="6115601"/>
            <a:ext cx="359277" cy="469335"/>
          </a:xfrm>
          <a:prstGeom prst="rect">
            <a:avLst/>
          </a:prstGeom>
        </p:spPr>
      </p:pic>
      <p:sp>
        <p:nvSpPr>
          <p:cNvPr id="52" name="ZoneTexte 51">
            <a:extLst>
              <a:ext uri="{FF2B5EF4-FFF2-40B4-BE49-F238E27FC236}">
                <a16:creationId xmlns:a16="http://schemas.microsoft.com/office/drawing/2014/main" id="{573A2074-66D5-4C3A-8E80-9D4731945A7D}"/>
              </a:ext>
            </a:extLst>
          </p:cNvPr>
          <p:cNvSpPr txBox="1"/>
          <p:nvPr userDrawn="1"/>
        </p:nvSpPr>
        <p:spPr>
          <a:xfrm>
            <a:off x="171522" y="1334011"/>
            <a:ext cx="3466655" cy="400110"/>
          </a:xfrm>
          <a:prstGeom prst="rect">
            <a:avLst/>
          </a:prstGeom>
          <a:noFill/>
        </p:spPr>
        <p:txBody>
          <a:bodyPr wrap="none" rtlCol="0">
            <a:spAutoFit/>
          </a:bodyPr>
          <a:lstStyle/>
          <a:p>
            <a:r>
              <a:rPr lang="fr-FR" sz="2000" dirty="0">
                <a:solidFill>
                  <a:schemeClr val="accent2"/>
                </a:solidFill>
                <a:latin typeface="Helvetica Neue" panose="020B0604020202020204" pitchFamily="34" charset="0"/>
                <a:ea typeface="Helvetica Neue" panose="020B0604020202020204" pitchFamily="34" charset="0"/>
              </a:rPr>
              <a:t>L’enregistrement : principes</a:t>
            </a:r>
          </a:p>
        </p:txBody>
      </p:sp>
      <p:cxnSp>
        <p:nvCxnSpPr>
          <p:cNvPr id="53" name="Connecteur droit 52">
            <a:extLst>
              <a:ext uri="{FF2B5EF4-FFF2-40B4-BE49-F238E27FC236}">
                <a16:creationId xmlns:a16="http://schemas.microsoft.com/office/drawing/2014/main" id="{C294B4B2-10F7-49F2-9590-9A448A90799F}"/>
              </a:ext>
            </a:extLst>
          </p:cNvPr>
          <p:cNvCxnSpPr>
            <a:cxnSpLocks/>
          </p:cNvCxnSpPr>
          <p:nvPr userDrawn="1"/>
        </p:nvCxnSpPr>
        <p:spPr>
          <a:xfrm flipV="1">
            <a:off x="111758" y="1718304"/>
            <a:ext cx="3884265" cy="2868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54" name="ZoneTexte 53">
            <a:extLst>
              <a:ext uri="{FF2B5EF4-FFF2-40B4-BE49-F238E27FC236}">
                <a16:creationId xmlns:a16="http://schemas.microsoft.com/office/drawing/2014/main" id="{A82013D6-009B-4C38-834A-F6CA564BEFE2}"/>
              </a:ext>
            </a:extLst>
          </p:cNvPr>
          <p:cNvSpPr txBox="1"/>
          <p:nvPr userDrawn="1"/>
        </p:nvSpPr>
        <p:spPr>
          <a:xfrm>
            <a:off x="4205018" y="1326504"/>
            <a:ext cx="4208396" cy="400110"/>
          </a:xfrm>
          <a:prstGeom prst="rect">
            <a:avLst/>
          </a:prstGeom>
          <a:noFill/>
        </p:spPr>
        <p:txBody>
          <a:bodyPr wrap="none" rtlCol="0">
            <a:spAutoFit/>
          </a:bodyPr>
          <a:lstStyle/>
          <a:p>
            <a:r>
              <a:rPr lang="fr-FR" sz="2000" dirty="0">
                <a:solidFill>
                  <a:schemeClr val="accent2"/>
                </a:solidFill>
                <a:latin typeface="Helvetica Neue" panose="020B0604020202020204" pitchFamily="34" charset="0"/>
                <a:ea typeface="Helvetica Neue" panose="020B0604020202020204" pitchFamily="34" charset="0"/>
              </a:rPr>
              <a:t>Commentaires pour un bon usage</a:t>
            </a:r>
          </a:p>
        </p:txBody>
      </p:sp>
      <p:sp>
        <p:nvSpPr>
          <p:cNvPr id="55" name="Espace réservé du texte 3">
            <a:extLst>
              <a:ext uri="{FF2B5EF4-FFF2-40B4-BE49-F238E27FC236}">
                <a16:creationId xmlns:a16="http://schemas.microsoft.com/office/drawing/2014/main" id="{C3D2EDAD-89A9-4326-8EFE-DCB5009FEB7F}"/>
              </a:ext>
            </a:extLst>
          </p:cNvPr>
          <p:cNvSpPr>
            <a:spLocks noGrp="1"/>
          </p:cNvSpPr>
          <p:nvPr>
            <p:ph type="body" sz="quarter" idx="11"/>
          </p:nvPr>
        </p:nvSpPr>
        <p:spPr>
          <a:xfrm>
            <a:off x="4271985" y="1863441"/>
            <a:ext cx="5522257" cy="4014910"/>
          </a:xfrm>
          <a:noFill/>
        </p:spPr>
        <p:txBody>
          <a:bodyPr wrap="square" rtlCol="0">
            <a:noAutofit/>
          </a:bodyPr>
          <a:lstStyle>
            <a:lvl1pPr marL="0" indent="0">
              <a:buNone/>
              <a:defRPr lang="fr-FR" sz="1100" smtClean="0">
                <a:solidFill>
                  <a:schemeClr val="tx1">
                    <a:lumMod val="85000"/>
                    <a:lumOff val="15000"/>
                  </a:schemeClr>
                </a:solidFill>
                <a:latin typeface="Helvetica Light" panose="020B0403020202020204" pitchFamily="34" charset="0"/>
              </a:defRPr>
            </a:lvl1pPr>
            <a:lvl2pPr>
              <a:defRPr lang="fr-FR" smtClean="0">
                <a:solidFill>
                  <a:schemeClr val="tx1"/>
                </a:solidFill>
              </a:defRPr>
            </a:lvl2pPr>
            <a:lvl3pPr>
              <a:defRPr lang="fr-FR" sz="2600" smtClean="0">
                <a:solidFill>
                  <a:schemeClr val="tx1"/>
                </a:solidFill>
              </a:defRPr>
            </a:lvl3pPr>
            <a:lvl4pPr>
              <a:defRPr lang="fr-FR" sz="2600" smtClean="0">
                <a:solidFill>
                  <a:schemeClr val="tx1"/>
                </a:solidFill>
              </a:defRPr>
            </a:lvl4pPr>
            <a:lvl5pPr>
              <a:defRPr lang="fr-FR" sz="2600">
                <a:solidFill>
                  <a:schemeClr val="tx1"/>
                </a:solidFill>
              </a:defRPr>
            </a:lvl5pPr>
          </a:lstStyle>
          <a:p>
            <a:pPr lvl="0" defTabSz="660380"/>
            <a:r>
              <a:rPr lang="fr-FR" dirty="0"/>
              <a:t>Cliquez pour modifier les styles du texte du masque</a:t>
            </a:r>
          </a:p>
        </p:txBody>
      </p:sp>
      <p:cxnSp>
        <p:nvCxnSpPr>
          <p:cNvPr id="56" name="Connecteur droit 55">
            <a:extLst>
              <a:ext uri="{FF2B5EF4-FFF2-40B4-BE49-F238E27FC236}">
                <a16:creationId xmlns:a16="http://schemas.microsoft.com/office/drawing/2014/main" id="{84D0C04F-C0A1-4C00-AF8D-3B6AF351D4E4}"/>
              </a:ext>
            </a:extLst>
          </p:cNvPr>
          <p:cNvCxnSpPr>
            <a:cxnSpLocks/>
          </p:cNvCxnSpPr>
          <p:nvPr userDrawn="1"/>
        </p:nvCxnSpPr>
        <p:spPr>
          <a:xfrm>
            <a:off x="4205018" y="1718304"/>
            <a:ext cx="5589224" cy="956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57" name="ZoneTexte 56">
            <a:extLst>
              <a:ext uri="{FF2B5EF4-FFF2-40B4-BE49-F238E27FC236}">
                <a16:creationId xmlns:a16="http://schemas.microsoft.com/office/drawing/2014/main" id="{9FBDC5F3-4567-474F-8007-6DBE25359F97}"/>
              </a:ext>
            </a:extLst>
          </p:cNvPr>
          <p:cNvSpPr txBox="1"/>
          <p:nvPr userDrawn="1"/>
        </p:nvSpPr>
        <p:spPr>
          <a:xfrm>
            <a:off x="171523" y="1850336"/>
            <a:ext cx="3844666" cy="2631490"/>
          </a:xfrm>
          <a:prstGeom prst="rect">
            <a:avLst/>
          </a:prstGeom>
          <a:noFill/>
        </p:spPr>
        <p:txBody>
          <a:bodyPr wrap="square" rtlCol="0">
            <a:spAutoFit/>
          </a:bodyPr>
          <a:lstStyle/>
          <a:p>
            <a:pPr>
              <a:defRPr/>
            </a:pPr>
            <a:r>
              <a:rPr lang="fr-FR" sz="1100" dirty="0">
                <a:solidFill>
                  <a:prstClr val="black">
                    <a:lumMod val="85000"/>
                    <a:lumOff val="15000"/>
                  </a:prstClr>
                </a:solidFill>
                <a:latin typeface="Helvetica Light" panose="020B0403020202020204" pitchFamily="34" charset="0"/>
              </a:rPr>
              <a:t>Dans un système qualité, la traçabilité est une des composantes clefs pour garantir une surveillance des pratiques et permettre l’amélioration continue.</a:t>
            </a:r>
          </a:p>
          <a:p>
            <a:pPr>
              <a:defRPr/>
            </a:pPr>
            <a:endParaRPr lang="fr-FR" sz="1100" dirty="0">
              <a:solidFill>
                <a:prstClr val="black">
                  <a:lumMod val="85000"/>
                  <a:lumOff val="15000"/>
                </a:prstClr>
              </a:solidFill>
              <a:latin typeface="Helvetica Light" panose="020B0403020202020204" pitchFamily="34" charset="0"/>
            </a:endParaRPr>
          </a:p>
          <a:p>
            <a:r>
              <a:rPr lang="fr-FR" sz="1100" dirty="0">
                <a:solidFill>
                  <a:prstClr val="black">
                    <a:lumMod val="85000"/>
                    <a:lumOff val="15000"/>
                  </a:prstClr>
                </a:solidFill>
                <a:latin typeface="Helvetica Light" panose="020B0403020202020204" pitchFamily="34" charset="0"/>
              </a:rPr>
              <a:t>L’enregistrement est un document qui permet de conserver des données en lien avec les activités. Les données renseignées peuvent avoir plusieurs fonctions :</a:t>
            </a:r>
          </a:p>
          <a:p>
            <a:pPr marL="171450" indent="-171450">
              <a:buClr>
                <a:schemeClr val="accent2"/>
              </a:buClr>
              <a:buFont typeface="Wingdings" panose="05000000000000000000" pitchFamily="2" charset="2"/>
              <a:buChar char="l"/>
            </a:pPr>
            <a:r>
              <a:rPr lang="fr-FR" sz="1100" dirty="0">
                <a:solidFill>
                  <a:prstClr val="black"/>
                </a:solidFill>
                <a:latin typeface="Helvetica Light" panose="020B0403020202020204" pitchFamily="34" charset="0"/>
              </a:rPr>
              <a:t>Permettre le suivi dans le temps d’éléments essentiels au bon fonctionnement de l’officine,</a:t>
            </a:r>
          </a:p>
          <a:p>
            <a:pPr marL="171450" indent="-171450">
              <a:buClr>
                <a:schemeClr val="accent2"/>
              </a:buClr>
              <a:buFont typeface="Wingdings" panose="05000000000000000000" pitchFamily="2" charset="2"/>
              <a:buChar char="l"/>
            </a:pPr>
            <a:r>
              <a:rPr lang="fr-FR" sz="1100" dirty="0">
                <a:solidFill>
                  <a:prstClr val="black"/>
                </a:solidFill>
                <a:latin typeface="Helvetica Light" panose="020B0403020202020204" pitchFamily="34" charset="0"/>
              </a:rPr>
              <a:t>Vérifier la réalisation effective de certaines tâches,</a:t>
            </a:r>
          </a:p>
          <a:p>
            <a:pPr marL="171450" indent="-171450">
              <a:buClr>
                <a:schemeClr val="accent2"/>
              </a:buClr>
              <a:buFont typeface="Wingdings" panose="05000000000000000000" pitchFamily="2" charset="2"/>
              <a:buChar char="l"/>
            </a:pPr>
            <a:r>
              <a:rPr lang="fr-FR" sz="1100" dirty="0">
                <a:solidFill>
                  <a:prstClr val="black"/>
                </a:solidFill>
                <a:latin typeface="Helvetica Light" panose="020B0403020202020204" pitchFamily="34" charset="0"/>
              </a:rPr>
              <a:t>Permettre le relevé des incidents,</a:t>
            </a:r>
          </a:p>
          <a:p>
            <a:pPr marL="171450" indent="-171450">
              <a:buClr>
                <a:schemeClr val="accent2"/>
              </a:buClr>
              <a:buFont typeface="Wingdings" panose="05000000000000000000" pitchFamily="2" charset="2"/>
              <a:buChar char="l"/>
            </a:pPr>
            <a:r>
              <a:rPr lang="fr-FR" sz="1100" dirty="0">
                <a:solidFill>
                  <a:prstClr val="black"/>
                </a:solidFill>
                <a:latin typeface="Helvetica Light" panose="020B0403020202020204" pitchFamily="34" charset="0"/>
              </a:rPr>
              <a:t>Conserver un historique des activités,</a:t>
            </a:r>
          </a:p>
          <a:p>
            <a:pPr marL="171450" indent="-171450">
              <a:buClr>
                <a:schemeClr val="accent2"/>
              </a:buClr>
              <a:buFont typeface="Wingdings" panose="05000000000000000000" pitchFamily="2" charset="2"/>
              <a:buChar char="l"/>
            </a:pPr>
            <a:r>
              <a:rPr lang="fr-FR" sz="1100" dirty="0">
                <a:solidFill>
                  <a:prstClr val="black"/>
                </a:solidFill>
                <a:latin typeface="Helvetica Light" panose="020B0403020202020204" pitchFamily="34" charset="0"/>
              </a:rPr>
              <a:t>Servir de preuves pour répondre à des exigences réglementaires.</a:t>
            </a:r>
          </a:p>
          <a:p>
            <a:endParaRPr lang="fr-FR" sz="1100" dirty="0">
              <a:solidFill>
                <a:prstClr val="black">
                  <a:lumMod val="85000"/>
                  <a:lumOff val="15000"/>
                </a:prstClr>
              </a:solidFill>
              <a:latin typeface="Helvetica Light"/>
            </a:endParaRPr>
          </a:p>
        </p:txBody>
      </p:sp>
    </p:spTree>
    <p:extLst>
      <p:ext uri="{BB962C8B-B14F-4D97-AF65-F5344CB8AC3E}">
        <p14:creationId xmlns:p14="http://schemas.microsoft.com/office/powerpoint/2010/main" val="1206076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18/12/2019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661511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AFAF59C5-48D9-475B-9CF6-C1EC75048466}" type="datetimeFigureOut">
              <a:rPr lang="fr-FR" smtClean="0"/>
              <a:t>18/12/2019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063826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AFAF59C5-48D9-475B-9CF6-C1EC75048466}" type="datetimeFigureOut">
              <a:rPr lang="fr-FR" smtClean="0"/>
              <a:t>18/12/2019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578445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82329" y="2505075"/>
            <a:ext cx="4190702"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014913" y="2505075"/>
            <a:ext cx="4211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FAF59C5-48D9-475B-9CF6-C1EC75048466}" type="datetimeFigureOut">
              <a:rPr lang="fr-FR" smtClean="0"/>
              <a:t>18/12/2019</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616168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AFAF59C5-48D9-475B-9CF6-C1EC75048466}" type="datetimeFigureOut">
              <a:rPr lang="fr-FR" smtClean="0"/>
              <a:t>18/12/2019</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082585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AF59C5-48D9-475B-9CF6-C1EC75048466}" type="datetimeFigureOut">
              <a:rPr lang="fr-FR" smtClean="0"/>
              <a:t>18/12/2019</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088629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FAF59C5-48D9-475B-9CF6-C1EC75048466}" type="datetimeFigureOut">
              <a:rPr lang="fr-FR" smtClean="0"/>
              <a:t>18/12/2019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329688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FAF59C5-48D9-475B-9CF6-C1EC75048466}" type="datetimeFigureOut">
              <a:rPr lang="fr-FR" smtClean="0"/>
              <a:t>18/12/2019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834907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fr-FR" dirty="0"/>
              <a:t>Modifiez le style du titre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latin typeface="Helvetica Light" panose="020B0403020202020204" pitchFamily="34" charset="0"/>
              </a:defRPr>
            </a:lvl1pPr>
          </a:lstStyle>
          <a:p>
            <a:fld id="{AFAF59C5-48D9-475B-9CF6-C1EC75048466}" type="datetimeFigureOut">
              <a:rPr lang="fr-FR" smtClean="0"/>
              <a:pPr/>
              <a:t>18/12/2019</a:t>
            </a:fld>
            <a:endParaRPr lang="fr-FR"/>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latin typeface="Helvetica Light" panose="020B0403020202020204" pitchFamily="34" charset="0"/>
              </a:defRPr>
            </a:lvl1pPr>
          </a:lstStyle>
          <a:p>
            <a:endParaRPr lang="fr-F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latin typeface="Helvetica Light" panose="020B0403020202020204" pitchFamily="34" charset="0"/>
              </a:defRPr>
            </a:lvl1pPr>
          </a:lstStyle>
          <a:p>
            <a:fld id="{23F7F5F1-9E8F-4C52-9517-C7265C1B6F6E}" type="slidenum">
              <a:rPr lang="fr-FR" smtClean="0"/>
              <a:pPr/>
              <a:t>‹N°›</a:t>
            </a:fld>
            <a:endParaRPr lang="fr-FR"/>
          </a:p>
        </p:txBody>
      </p:sp>
    </p:spTree>
    <p:extLst>
      <p:ext uri="{BB962C8B-B14F-4D97-AF65-F5344CB8AC3E}">
        <p14:creationId xmlns:p14="http://schemas.microsoft.com/office/powerpoint/2010/main" val="2288226881"/>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8" r:id="rId13"/>
    <p:sldLayoutId id="2147483689" r:id="rId14"/>
  </p:sldLayoutIdLst>
  <p:txStyles>
    <p:titleStyle>
      <a:lvl1pPr algn="l" defTabSz="914400" rtl="0" eaLnBrk="1" latinLnBrk="0" hangingPunct="1">
        <a:lnSpc>
          <a:spcPct val="90000"/>
        </a:lnSpc>
        <a:spcBef>
          <a:spcPct val="0"/>
        </a:spcBef>
        <a:buNone/>
        <a:defRPr sz="4400" kern="1200">
          <a:solidFill>
            <a:schemeClr val="tx1"/>
          </a:solidFill>
          <a:latin typeface="Helvetica Light" panose="020B0403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Helvetica Light" panose="020B0403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Helvetica Light" panose="020B0403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Helvetica Light" panose="020B0403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Helvetica Light" panose="020B0403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Helvetica Light" panose="020B0403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 coins arrondis 5">
            <a:extLst>
              <a:ext uri="{FF2B5EF4-FFF2-40B4-BE49-F238E27FC236}">
                <a16:creationId xmlns:a16="http://schemas.microsoft.com/office/drawing/2014/main" id="{4102E00E-332F-43D4-BAA5-FCC0C786B4E5}"/>
              </a:ext>
            </a:extLst>
          </p:cNvPr>
          <p:cNvSpPr/>
          <p:nvPr userDrawn="1"/>
        </p:nvSpPr>
        <p:spPr>
          <a:xfrm>
            <a:off x="6129429" y="6192544"/>
            <a:ext cx="3551411" cy="301412"/>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fr-FR" sz="1200" dirty="0">
                <a:solidFill>
                  <a:srgbClr val="595959"/>
                </a:solidFill>
                <a:latin typeface="Helvetica Light" panose="020B0403020202020204" pitchFamily="34" charset="0"/>
              </a:rPr>
              <a:t>Pharmacie :</a:t>
            </a:r>
          </a:p>
        </p:txBody>
      </p:sp>
      <p:sp>
        <p:nvSpPr>
          <p:cNvPr id="7" name="ZoneTexte 6">
            <a:extLst>
              <a:ext uri="{FF2B5EF4-FFF2-40B4-BE49-F238E27FC236}">
                <a16:creationId xmlns:a16="http://schemas.microsoft.com/office/drawing/2014/main" id="{9D1CB852-710E-4465-B54F-84DABD2A1B3C}"/>
              </a:ext>
            </a:extLst>
          </p:cNvPr>
          <p:cNvSpPr txBox="1"/>
          <p:nvPr/>
        </p:nvSpPr>
        <p:spPr>
          <a:xfrm>
            <a:off x="5797050" y="2233063"/>
            <a:ext cx="3930883" cy="584775"/>
          </a:xfrm>
          <a:prstGeom prst="rect">
            <a:avLst/>
          </a:prstGeom>
          <a:noFill/>
        </p:spPr>
        <p:txBody>
          <a:bodyPr wrap="none" rtlCol="0">
            <a:spAutoFit/>
          </a:bodyPr>
          <a:lstStyle/>
          <a:p>
            <a:pPr algn="r"/>
            <a:r>
              <a:rPr lang="fr-FR" sz="3200" cap="all" dirty="0">
                <a:solidFill>
                  <a:schemeClr val="tx1">
                    <a:lumMod val="75000"/>
                    <a:lumOff val="25000"/>
                  </a:schemeClr>
                </a:solidFill>
                <a:latin typeface="Helvetica Neue" panose="020B0604020202020204" pitchFamily="34" charset="0"/>
                <a:ea typeface="Helvetica Neue" panose="020B0604020202020204" pitchFamily="34" charset="0"/>
              </a:rPr>
              <a:t>ENREGISTREMENT</a:t>
            </a:r>
          </a:p>
        </p:txBody>
      </p:sp>
      <p:sp>
        <p:nvSpPr>
          <p:cNvPr id="11" name="ZoneTexte 10">
            <a:extLst>
              <a:ext uri="{FF2B5EF4-FFF2-40B4-BE49-F238E27FC236}">
                <a16:creationId xmlns:a16="http://schemas.microsoft.com/office/drawing/2014/main" id="{B0B3BC7D-C8D7-48CC-9AE1-0F70B4F06FD4}"/>
              </a:ext>
            </a:extLst>
          </p:cNvPr>
          <p:cNvSpPr txBox="1"/>
          <p:nvPr/>
        </p:nvSpPr>
        <p:spPr>
          <a:xfrm>
            <a:off x="5916137" y="1092918"/>
            <a:ext cx="3811796" cy="1200329"/>
          </a:xfrm>
          <a:prstGeom prst="rect">
            <a:avLst/>
          </a:prstGeom>
          <a:noFill/>
        </p:spPr>
        <p:txBody>
          <a:bodyPr wrap="square" rtlCol="0">
            <a:spAutoFit/>
          </a:bodyPr>
          <a:lstStyle/>
          <a:p>
            <a:pPr algn="r"/>
            <a:r>
              <a:rPr lang="fr-FR" sz="3600" cap="all" dirty="0">
                <a:solidFill>
                  <a:schemeClr val="bg1"/>
                </a:solidFill>
                <a:latin typeface="Helvetica Neue" panose="020B0604020202020204" pitchFamily="34" charset="0"/>
                <a:ea typeface="Helvetica Neue" panose="020B0604020202020204" pitchFamily="34" charset="0"/>
              </a:rPr>
              <a:t>E09. Matrice des tâches</a:t>
            </a:r>
          </a:p>
        </p:txBody>
      </p:sp>
      <p:sp>
        <p:nvSpPr>
          <p:cNvPr id="18" name="Rectangle : coins arrondis 17">
            <a:extLst>
              <a:ext uri="{FF2B5EF4-FFF2-40B4-BE49-F238E27FC236}">
                <a16:creationId xmlns:a16="http://schemas.microsoft.com/office/drawing/2014/main" id="{D8858F80-0685-477F-AEE0-9AE715BB6C5B}"/>
              </a:ext>
            </a:extLst>
          </p:cNvPr>
          <p:cNvSpPr/>
          <p:nvPr/>
        </p:nvSpPr>
        <p:spPr>
          <a:xfrm>
            <a:off x="6129429" y="5739986"/>
            <a:ext cx="3551411" cy="301412"/>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fr-FR" sz="1000" dirty="0">
                <a:solidFill>
                  <a:srgbClr val="595959"/>
                </a:solidFill>
                <a:latin typeface="Helvetica Light" panose="020B0403020202020204" pitchFamily="34" charset="0"/>
              </a:rPr>
              <a:t>Mise à Jour:</a:t>
            </a:r>
          </a:p>
        </p:txBody>
      </p:sp>
    </p:spTree>
    <p:extLst>
      <p:ext uri="{BB962C8B-B14F-4D97-AF65-F5344CB8AC3E}">
        <p14:creationId xmlns:p14="http://schemas.microsoft.com/office/powerpoint/2010/main" val="2642820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3182BC45-0983-42BB-80FB-B0486D23C87C}"/>
              </a:ext>
            </a:extLst>
          </p:cNvPr>
          <p:cNvSpPr>
            <a:spLocks noGrp="1"/>
          </p:cNvSpPr>
          <p:nvPr>
            <p:ph type="title"/>
          </p:nvPr>
        </p:nvSpPr>
        <p:spPr>
          <a:xfrm>
            <a:off x="319435" y="805950"/>
            <a:ext cx="9586565" cy="452432"/>
          </a:xfrm>
        </p:spPr>
        <p:txBody>
          <a:bodyPr>
            <a:normAutofit/>
          </a:bodyPr>
          <a:lstStyle/>
          <a:p>
            <a:pPr algn="r"/>
            <a:r>
              <a:rPr lang="fr-FR" dirty="0"/>
              <a:t>E09. Matrice des tâches</a:t>
            </a:r>
          </a:p>
        </p:txBody>
      </p:sp>
      <p:sp>
        <p:nvSpPr>
          <p:cNvPr id="5" name="Espace réservé du texte 4">
            <a:extLst>
              <a:ext uri="{FF2B5EF4-FFF2-40B4-BE49-F238E27FC236}">
                <a16:creationId xmlns:a16="http://schemas.microsoft.com/office/drawing/2014/main" id="{791FD9CE-D050-4E72-BA51-AC7B8E02A909}"/>
              </a:ext>
            </a:extLst>
          </p:cNvPr>
          <p:cNvSpPr>
            <a:spLocks noGrp="1"/>
          </p:cNvSpPr>
          <p:nvPr>
            <p:ph type="body" sz="quarter" idx="4294967295"/>
          </p:nvPr>
        </p:nvSpPr>
        <p:spPr>
          <a:xfrm>
            <a:off x="4271985" y="1863440"/>
            <a:ext cx="5526843" cy="2623499"/>
          </a:xfrm>
        </p:spPr>
        <p:txBody>
          <a:bodyPr>
            <a:noAutofit/>
          </a:bodyPr>
          <a:lstStyle/>
          <a:p>
            <a:pPr marL="0" indent="0">
              <a:buNone/>
            </a:pPr>
            <a:r>
              <a:rPr lang="fr-FR" sz="1400" b="1" dirty="0"/>
              <a:t>Finalité :</a:t>
            </a:r>
          </a:p>
          <a:p>
            <a:pPr marL="171450" indent="-171450">
              <a:spcBef>
                <a:spcPts val="400"/>
              </a:spcBef>
              <a:buClr>
                <a:schemeClr val="accent2"/>
              </a:buClr>
              <a:buFont typeface="Wingdings" panose="05000000000000000000" pitchFamily="2" charset="2"/>
              <a:buChar char="l"/>
            </a:pPr>
            <a:r>
              <a:rPr lang="fr-FR" sz="1100" dirty="0"/>
              <a:t>Le présent document sert à identifier les </a:t>
            </a:r>
            <a:r>
              <a:rPr lang="fr-FR" sz="1100" u="sng" dirty="0"/>
              <a:t>rôles</a:t>
            </a:r>
            <a:r>
              <a:rPr lang="fr-FR" sz="1100" dirty="0"/>
              <a:t> et les </a:t>
            </a:r>
            <a:r>
              <a:rPr lang="fr-FR" sz="1100" u="sng" dirty="0"/>
              <a:t>responsabilités</a:t>
            </a:r>
            <a:r>
              <a:rPr lang="fr-FR" sz="1100" dirty="0"/>
              <a:t> des collaborateurs au sein de l’officine,</a:t>
            </a:r>
          </a:p>
          <a:p>
            <a:pPr marL="171450" indent="-171450">
              <a:spcBef>
                <a:spcPts val="400"/>
              </a:spcBef>
              <a:buClr>
                <a:schemeClr val="accent2"/>
              </a:buClr>
              <a:buFont typeface="Wingdings" panose="05000000000000000000" pitchFamily="2" charset="2"/>
              <a:buChar char="l"/>
            </a:pPr>
            <a:r>
              <a:rPr lang="fr-FR" sz="1100" dirty="0"/>
              <a:t>Il permet de définir si nécessaire un référent au sein de l’équipe,</a:t>
            </a:r>
          </a:p>
          <a:p>
            <a:pPr marL="171450" indent="-171450">
              <a:spcBef>
                <a:spcPts val="400"/>
              </a:spcBef>
              <a:buClr>
                <a:schemeClr val="accent2"/>
              </a:buClr>
              <a:buFont typeface="Wingdings" panose="05000000000000000000" pitchFamily="2" charset="2"/>
              <a:buChar char="l"/>
            </a:pPr>
            <a:r>
              <a:rPr lang="fr-FR" sz="1100" dirty="0"/>
              <a:t>Il est mis à jour annuellement à l’occasion des entretiens individuels,</a:t>
            </a:r>
          </a:p>
          <a:p>
            <a:pPr marL="171450" indent="-171450">
              <a:spcBef>
                <a:spcPts val="400"/>
              </a:spcBef>
              <a:buClr>
                <a:schemeClr val="accent2"/>
              </a:buClr>
              <a:buFont typeface="Wingdings" panose="05000000000000000000" pitchFamily="2" charset="2"/>
              <a:buChar char="l"/>
            </a:pPr>
            <a:r>
              <a:rPr lang="fr-FR" sz="1100" dirty="0"/>
              <a:t>Il organise les activités de l’officine par domaine.</a:t>
            </a:r>
          </a:p>
          <a:p>
            <a:pPr marL="171450" indent="-171450">
              <a:spcBef>
                <a:spcPts val="400"/>
              </a:spcBef>
              <a:buClr>
                <a:schemeClr val="accent1"/>
              </a:buClr>
              <a:buFont typeface="Wingdings" panose="05000000000000000000" pitchFamily="2" charset="2"/>
              <a:buChar char="l"/>
            </a:pPr>
            <a:endParaRPr lang="fr-FR" sz="1100" dirty="0"/>
          </a:p>
          <a:p>
            <a:pPr marL="0" lvl="0" indent="0">
              <a:buNone/>
            </a:pPr>
            <a:r>
              <a:rPr lang="fr-FR" sz="1400" b="1" dirty="0">
                <a:solidFill>
                  <a:prstClr val="black">
                    <a:lumMod val="85000"/>
                    <a:lumOff val="15000"/>
                  </a:prstClr>
                </a:solidFill>
              </a:rPr>
              <a:t>Utilisation :</a:t>
            </a:r>
          </a:p>
          <a:p>
            <a:pPr marL="171450" indent="-171450">
              <a:spcBef>
                <a:spcPts val="400"/>
              </a:spcBef>
              <a:buClr>
                <a:schemeClr val="accent2"/>
              </a:buClr>
              <a:buFont typeface="Wingdings" panose="05000000000000000000" pitchFamily="2" charset="2"/>
              <a:buChar char="l"/>
            </a:pPr>
            <a:r>
              <a:rPr lang="fr-FR" sz="1100" dirty="0"/>
              <a:t>Pour chaque secteur d’activité de l’officine indiquez les tâches assumées par les collaborateurs. </a:t>
            </a:r>
          </a:p>
          <a:p>
            <a:pPr marL="171450" indent="-171450">
              <a:spcBef>
                <a:spcPts val="400"/>
              </a:spcBef>
              <a:buClr>
                <a:schemeClr val="accent2"/>
              </a:buClr>
              <a:buFont typeface="Wingdings" panose="05000000000000000000" pitchFamily="2" charset="2"/>
              <a:buChar char="l"/>
            </a:pPr>
            <a:r>
              <a:rPr lang="fr-FR" sz="1100" b="1" dirty="0"/>
              <a:t>Le fait d’attribuer des tâches spécifiques à chacun des collaborateurs ne les dispense aucunement d’être solidaires des autres membres de l’équipe pour l’intégralité des activités. Cela ne préjuge en rien les responsabilités qui découlent du contrat de travail.</a:t>
            </a:r>
          </a:p>
        </p:txBody>
      </p:sp>
    </p:spTree>
    <p:extLst>
      <p:ext uri="{BB962C8B-B14F-4D97-AF65-F5344CB8AC3E}">
        <p14:creationId xmlns:p14="http://schemas.microsoft.com/office/powerpoint/2010/main" val="23288354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2">
            <a:extLst>
              <a:ext uri="{FF2B5EF4-FFF2-40B4-BE49-F238E27FC236}">
                <a16:creationId xmlns:a16="http://schemas.microsoft.com/office/drawing/2014/main" id="{116CA87B-F2A8-4050-81B8-745B149AEA7B}"/>
              </a:ext>
            </a:extLst>
          </p:cNvPr>
          <p:cNvSpPr txBox="1">
            <a:spLocks/>
          </p:cNvSpPr>
          <p:nvPr/>
        </p:nvSpPr>
        <p:spPr>
          <a:xfrm>
            <a:off x="319435" y="805950"/>
            <a:ext cx="9586565" cy="452432"/>
          </a:xfrm>
          <a:prstGeom prst="rect">
            <a:avLst/>
          </a:prstGeom>
          <a:noFill/>
        </p:spPr>
        <p:txBody>
          <a:bodyPr vert="horz" wrap="square" lIns="91440" tIns="45720" rIns="91440" bIns="45720" rtlCol="0" anchor="ctr">
            <a:normAutofit/>
          </a:bodyPr>
          <a:lstStyle>
            <a:lvl1pPr algn="l" defTabSz="914400" rtl="0" eaLnBrk="1" latinLnBrk="0" hangingPunct="1">
              <a:lnSpc>
                <a:spcPct val="90000"/>
              </a:lnSpc>
              <a:spcBef>
                <a:spcPct val="0"/>
              </a:spcBef>
              <a:buNone/>
              <a:defRPr lang="fr-FR" sz="1800" kern="1200" cap="all">
                <a:solidFill>
                  <a:schemeClr val="bg1"/>
                </a:solidFill>
                <a:latin typeface="Helvetica Neue" panose="020B0604020202020204" pitchFamily="34" charset="0"/>
                <a:ea typeface="Helvetica Neue" panose="020B0604020202020204" pitchFamily="34" charset="0"/>
                <a:cs typeface="+mn-cs"/>
              </a:defRPr>
            </a:lvl1pPr>
          </a:lstStyle>
          <a:p>
            <a:pPr algn="r"/>
            <a:endParaRPr lang="fr-FR" dirty="0"/>
          </a:p>
        </p:txBody>
      </p:sp>
      <p:sp>
        <p:nvSpPr>
          <p:cNvPr id="4" name="Titre 3">
            <a:extLst>
              <a:ext uri="{FF2B5EF4-FFF2-40B4-BE49-F238E27FC236}">
                <a16:creationId xmlns:a16="http://schemas.microsoft.com/office/drawing/2014/main" id="{E87CAECB-1F94-4922-B198-8AADA686B0E0}"/>
              </a:ext>
            </a:extLst>
          </p:cNvPr>
          <p:cNvSpPr>
            <a:spLocks noGrp="1"/>
          </p:cNvSpPr>
          <p:nvPr>
            <p:ph type="title"/>
          </p:nvPr>
        </p:nvSpPr>
        <p:spPr>
          <a:xfrm>
            <a:off x="1150374" y="847554"/>
            <a:ext cx="8604856" cy="341632"/>
          </a:xfrm>
        </p:spPr>
        <p:txBody>
          <a:bodyPr/>
          <a:lstStyle/>
          <a:p>
            <a:pPr algn="r"/>
            <a:r>
              <a:rPr lang="fr-FR" dirty="0"/>
              <a:t>E09. Matrice des tâches</a:t>
            </a:r>
          </a:p>
        </p:txBody>
      </p:sp>
      <p:graphicFrame>
        <p:nvGraphicFramePr>
          <p:cNvPr id="11" name="Tableau 10">
            <a:extLst>
              <a:ext uri="{FF2B5EF4-FFF2-40B4-BE49-F238E27FC236}">
                <a16:creationId xmlns:a16="http://schemas.microsoft.com/office/drawing/2014/main" id="{C9E2A459-4427-46AF-9DA4-DFBFA83D6FFD}"/>
              </a:ext>
            </a:extLst>
          </p:cNvPr>
          <p:cNvGraphicFramePr>
            <a:graphicFrameLocks noGrp="1"/>
          </p:cNvGraphicFramePr>
          <p:nvPr>
            <p:extLst>
              <p:ext uri="{D42A27DB-BD31-4B8C-83A1-F6EECF244321}">
                <p14:modId xmlns:p14="http://schemas.microsoft.com/office/powerpoint/2010/main" val="3240525703"/>
              </p:ext>
            </p:extLst>
          </p:nvPr>
        </p:nvGraphicFramePr>
        <p:xfrm>
          <a:off x="270974" y="1230792"/>
          <a:ext cx="9364052" cy="4717275"/>
        </p:xfrm>
        <a:graphic>
          <a:graphicData uri="http://schemas.openxmlformats.org/drawingml/2006/table">
            <a:tbl>
              <a:tblPr firstRow="1">
                <a:tableStyleId>{2D5ABB26-0587-4C30-8999-92F81FD0307C}</a:tableStyleId>
              </a:tblPr>
              <a:tblGrid>
                <a:gridCol w="364052">
                  <a:extLst>
                    <a:ext uri="{9D8B030D-6E8A-4147-A177-3AD203B41FA5}">
                      <a16:colId xmlns:a16="http://schemas.microsoft.com/office/drawing/2014/main" val="3024023428"/>
                    </a:ext>
                  </a:extLst>
                </a:gridCol>
                <a:gridCol w="3960000">
                  <a:extLst>
                    <a:ext uri="{9D8B030D-6E8A-4147-A177-3AD203B41FA5}">
                      <a16:colId xmlns:a16="http://schemas.microsoft.com/office/drawing/2014/main" val="362940141"/>
                    </a:ext>
                  </a:extLst>
                </a:gridCol>
                <a:gridCol w="720000">
                  <a:extLst>
                    <a:ext uri="{9D8B030D-6E8A-4147-A177-3AD203B41FA5}">
                      <a16:colId xmlns:a16="http://schemas.microsoft.com/office/drawing/2014/main" val="1922015347"/>
                    </a:ext>
                  </a:extLst>
                </a:gridCol>
                <a:gridCol w="720000">
                  <a:extLst>
                    <a:ext uri="{9D8B030D-6E8A-4147-A177-3AD203B41FA5}">
                      <a16:colId xmlns:a16="http://schemas.microsoft.com/office/drawing/2014/main" val="1220863051"/>
                    </a:ext>
                  </a:extLst>
                </a:gridCol>
                <a:gridCol w="720000">
                  <a:extLst>
                    <a:ext uri="{9D8B030D-6E8A-4147-A177-3AD203B41FA5}">
                      <a16:colId xmlns:a16="http://schemas.microsoft.com/office/drawing/2014/main" val="993907827"/>
                    </a:ext>
                  </a:extLst>
                </a:gridCol>
                <a:gridCol w="720000">
                  <a:extLst>
                    <a:ext uri="{9D8B030D-6E8A-4147-A177-3AD203B41FA5}">
                      <a16:colId xmlns:a16="http://schemas.microsoft.com/office/drawing/2014/main" val="6275058"/>
                    </a:ext>
                  </a:extLst>
                </a:gridCol>
                <a:gridCol w="720000">
                  <a:extLst>
                    <a:ext uri="{9D8B030D-6E8A-4147-A177-3AD203B41FA5}">
                      <a16:colId xmlns:a16="http://schemas.microsoft.com/office/drawing/2014/main" val="3328264385"/>
                    </a:ext>
                  </a:extLst>
                </a:gridCol>
                <a:gridCol w="720000">
                  <a:extLst>
                    <a:ext uri="{9D8B030D-6E8A-4147-A177-3AD203B41FA5}">
                      <a16:colId xmlns:a16="http://schemas.microsoft.com/office/drawing/2014/main" val="2554739822"/>
                    </a:ext>
                  </a:extLst>
                </a:gridCol>
                <a:gridCol w="720000">
                  <a:extLst>
                    <a:ext uri="{9D8B030D-6E8A-4147-A177-3AD203B41FA5}">
                      <a16:colId xmlns:a16="http://schemas.microsoft.com/office/drawing/2014/main" val="4289305322"/>
                    </a:ext>
                  </a:extLst>
                </a:gridCol>
              </a:tblGrid>
              <a:tr h="492016">
                <a:tc>
                  <a:txBody>
                    <a:bodyPr/>
                    <a:lstStyle/>
                    <a:p>
                      <a:pPr algn="l" fontAlgn="b"/>
                      <a:endParaRPr lang="fr-FR" sz="1100" b="0" i="0" u="none" strike="noStrike" dirty="0">
                        <a:solidFill>
                          <a:srgbClr val="000000"/>
                        </a:solidFill>
                        <a:effectLst/>
                        <a:latin typeface="Calibri" panose="020F0502020204030204" pitchFamily="34" charset="0"/>
                      </a:endParaRPr>
                    </a:p>
                  </a:txBody>
                  <a:tcPr marL="4763" marR="4763" marT="4763"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ctr"/>
                      <a:r>
                        <a:rPr lang="fr-FR" sz="1100" u="none" strike="noStrike" dirty="0">
                          <a:solidFill>
                            <a:schemeClr val="tx1">
                              <a:lumMod val="75000"/>
                              <a:lumOff val="25000"/>
                            </a:schemeClr>
                          </a:solidFill>
                          <a:effectLst/>
                          <a:latin typeface="+mj-lt"/>
                        </a:rPr>
                        <a:t>Rôles &amp; Responsabilités</a:t>
                      </a:r>
                      <a:endParaRPr lang="fr-FR" sz="1100" b="0" i="0" u="none" strike="noStrike" dirty="0">
                        <a:solidFill>
                          <a:schemeClr val="tx1">
                            <a:lumMod val="75000"/>
                            <a:lumOff val="25000"/>
                          </a:schemeClr>
                        </a:solidFill>
                        <a:effectLst/>
                        <a:latin typeface="+mj-lt"/>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800" u="none" strike="noStrike" dirty="0">
                          <a:solidFill>
                            <a:schemeClr val="bg1">
                              <a:lumMod val="75000"/>
                            </a:schemeClr>
                          </a:solidFill>
                          <a:effectLst/>
                          <a:latin typeface="+mj-lt"/>
                        </a:rPr>
                        <a:t>Nom du collaborateur :</a:t>
                      </a:r>
                      <a:br>
                        <a:rPr lang="fr-FR" sz="800" u="none" strike="noStrike" dirty="0">
                          <a:solidFill>
                            <a:schemeClr val="bg1">
                              <a:lumMod val="75000"/>
                            </a:schemeClr>
                          </a:solidFill>
                          <a:effectLst/>
                          <a:latin typeface="+mj-lt"/>
                        </a:rPr>
                      </a:br>
                      <a:r>
                        <a:rPr lang="fr-FR" sz="800" u="none" strike="noStrike" dirty="0">
                          <a:solidFill>
                            <a:schemeClr val="bg1">
                              <a:lumMod val="75000"/>
                            </a:schemeClr>
                          </a:solidFill>
                          <a:effectLst/>
                          <a:latin typeface="+mj-lt"/>
                        </a:rPr>
                        <a:t> </a:t>
                      </a:r>
                      <a:endParaRPr lang="fr-FR" sz="800" b="0" i="0" u="none" strike="noStrike" dirty="0">
                        <a:solidFill>
                          <a:schemeClr val="bg1">
                            <a:lumMod val="75000"/>
                          </a:schemeClr>
                        </a:solidFill>
                        <a:effectLst/>
                        <a:latin typeface="+mj-lt"/>
                      </a:endParaRPr>
                    </a:p>
                  </a:txBody>
                  <a:tcPr marL="4763" marR="4763" marT="476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800" u="none" strike="noStrike" dirty="0">
                          <a:solidFill>
                            <a:schemeClr val="bg1">
                              <a:lumMod val="75000"/>
                            </a:schemeClr>
                          </a:solidFill>
                          <a:effectLst/>
                          <a:latin typeface="+mj-lt"/>
                        </a:rPr>
                        <a:t>Nom du collaborateur :</a:t>
                      </a:r>
                      <a:br>
                        <a:rPr lang="fr-FR" sz="800" u="none" strike="noStrike" dirty="0">
                          <a:solidFill>
                            <a:schemeClr val="bg1">
                              <a:lumMod val="75000"/>
                            </a:schemeClr>
                          </a:solidFill>
                          <a:effectLst/>
                          <a:latin typeface="+mj-lt"/>
                        </a:rPr>
                      </a:br>
                      <a:r>
                        <a:rPr lang="fr-FR" sz="800" u="none" strike="noStrike" dirty="0">
                          <a:solidFill>
                            <a:schemeClr val="bg1">
                              <a:lumMod val="75000"/>
                            </a:schemeClr>
                          </a:solidFill>
                          <a:effectLst/>
                          <a:latin typeface="+mj-lt"/>
                        </a:rPr>
                        <a:t> </a:t>
                      </a:r>
                      <a:endParaRPr lang="fr-FR" sz="800" b="0" i="0" u="none" strike="noStrike" dirty="0">
                        <a:solidFill>
                          <a:schemeClr val="bg1">
                            <a:lumMod val="75000"/>
                          </a:schemeClr>
                        </a:solidFill>
                        <a:effectLst/>
                        <a:latin typeface="+mj-lt"/>
                      </a:endParaRPr>
                    </a:p>
                  </a:txBody>
                  <a:tcPr marL="4763" marR="4763" marT="476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800" u="none" strike="noStrike" dirty="0">
                          <a:solidFill>
                            <a:schemeClr val="bg1">
                              <a:lumMod val="75000"/>
                            </a:schemeClr>
                          </a:solidFill>
                          <a:effectLst/>
                          <a:latin typeface="+mj-lt"/>
                        </a:rPr>
                        <a:t>Nom du collaborateur :</a:t>
                      </a:r>
                      <a:br>
                        <a:rPr lang="fr-FR" sz="800" u="none" strike="noStrike" dirty="0">
                          <a:solidFill>
                            <a:schemeClr val="bg1">
                              <a:lumMod val="75000"/>
                            </a:schemeClr>
                          </a:solidFill>
                          <a:effectLst/>
                          <a:latin typeface="+mj-lt"/>
                        </a:rPr>
                      </a:br>
                      <a:r>
                        <a:rPr lang="fr-FR" sz="800" u="none" strike="noStrike" dirty="0">
                          <a:solidFill>
                            <a:schemeClr val="bg1">
                              <a:lumMod val="75000"/>
                            </a:schemeClr>
                          </a:solidFill>
                          <a:effectLst/>
                          <a:latin typeface="+mj-lt"/>
                        </a:rPr>
                        <a:t> </a:t>
                      </a:r>
                      <a:endParaRPr lang="fr-FR" sz="800" b="0" i="0" u="none" strike="noStrike" dirty="0">
                        <a:solidFill>
                          <a:schemeClr val="bg1">
                            <a:lumMod val="75000"/>
                          </a:schemeClr>
                        </a:solidFill>
                        <a:effectLst/>
                        <a:latin typeface="+mj-lt"/>
                      </a:endParaRPr>
                    </a:p>
                  </a:txBody>
                  <a:tcPr marL="4763" marR="4763" marT="476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800" u="none" strike="noStrike" dirty="0">
                          <a:solidFill>
                            <a:schemeClr val="bg1">
                              <a:lumMod val="75000"/>
                            </a:schemeClr>
                          </a:solidFill>
                          <a:effectLst/>
                          <a:latin typeface="+mj-lt"/>
                        </a:rPr>
                        <a:t>Nom du collaborateur :</a:t>
                      </a:r>
                      <a:br>
                        <a:rPr lang="fr-FR" sz="800" u="none" strike="noStrike" dirty="0">
                          <a:solidFill>
                            <a:schemeClr val="bg1">
                              <a:lumMod val="75000"/>
                            </a:schemeClr>
                          </a:solidFill>
                          <a:effectLst/>
                          <a:latin typeface="+mj-lt"/>
                        </a:rPr>
                      </a:br>
                      <a:r>
                        <a:rPr lang="fr-FR" sz="800" u="none" strike="noStrike" dirty="0">
                          <a:solidFill>
                            <a:schemeClr val="bg1">
                              <a:lumMod val="75000"/>
                            </a:schemeClr>
                          </a:solidFill>
                          <a:effectLst/>
                          <a:latin typeface="+mj-lt"/>
                        </a:rPr>
                        <a:t> </a:t>
                      </a:r>
                      <a:endParaRPr lang="fr-FR" sz="800" b="0" i="0" u="none" strike="noStrike" dirty="0">
                        <a:solidFill>
                          <a:schemeClr val="bg1">
                            <a:lumMod val="75000"/>
                          </a:schemeClr>
                        </a:solidFill>
                        <a:effectLst/>
                        <a:latin typeface="+mj-lt"/>
                      </a:endParaRPr>
                    </a:p>
                  </a:txBody>
                  <a:tcPr marL="4763" marR="4763" marT="476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800" u="none" strike="noStrike" dirty="0">
                          <a:solidFill>
                            <a:schemeClr val="bg1">
                              <a:lumMod val="75000"/>
                            </a:schemeClr>
                          </a:solidFill>
                          <a:effectLst/>
                          <a:latin typeface="+mj-lt"/>
                        </a:rPr>
                        <a:t>Nom du collaborateur :</a:t>
                      </a:r>
                      <a:br>
                        <a:rPr lang="fr-FR" sz="800" u="none" strike="noStrike" dirty="0">
                          <a:solidFill>
                            <a:schemeClr val="bg1">
                              <a:lumMod val="75000"/>
                            </a:schemeClr>
                          </a:solidFill>
                          <a:effectLst/>
                          <a:latin typeface="+mj-lt"/>
                        </a:rPr>
                      </a:br>
                      <a:r>
                        <a:rPr lang="fr-FR" sz="800" u="none" strike="noStrike" dirty="0">
                          <a:solidFill>
                            <a:schemeClr val="bg1">
                              <a:lumMod val="75000"/>
                            </a:schemeClr>
                          </a:solidFill>
                          <a:effectLst/>
                          <a:latin typeface="+mj-lt"/>
                        </a:rPr>
                        <a:t> </a:t>
                      </a:r>
                      <a:endParaRPr lang="fr-FR" sz="800" b="0" i="0" u="none" strike="noStrike" dirty="0">
                        <a:solidFill>
                          <a:schemeClr val="bg1">
                            <a:lumMod val="75000"/>
                          </a:schemeClr>
                        </a:solidFill>
                        <a:effectLst/>
                        <a:latin typeface="+mj-lt"/>
                      </a:endParaRPr>
                    </a:p>
                  </a:txBody>
                  <a:tcPr marL="4763" marR="4763" marT="476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800" u="none" strike="noStrike" dirty="0">
                          <a:solidFill>
                            <a:schemeClr val="bg1">
                              <a:lumMod val="75000"/>
                            </a:schemeClr>
                          </a:solidFill>
                          <a:effectLst/>
                          <a:latin typeface="+mj-lt"/>
                        </a:rPr>
                        <a:t>Nom du collaborateur :</a:t>
                      </a:r>
                      <a:br>
                        <a:rPr lang="fr-FR" sz="800" u="none" strike="noStrike" dirty="0">
                          <a:solidFill>
                            <a:schemeClr val="bg1">
                              <a:lumMod val="75000"/>
                            </a:schemeClr>
                          </a:solidFill>
                          <a:effectLst/>
                          <a:latin typeface="+mj-lt"/>
                        </a:rPr>
                      </a:br>
                      <a:r>
                        <a:rPr lang="fr-FR" sz="800" u="none" strike="noStrike" dirty="0">
                          <a:solidFill>
                            <a:schemeClr val="bg1">
                              <a:lumMod val="75000"/>
                            </a:schemeClr>
                          </a:solidFill>
                          <a:effectLst/>
                          <a:latin typeface="+mj-lt"/>
                        </a:rPr>
                        <a:t> </a:t>
                      </a:r>
                      <a:endParaRPr lang="fr-FR" sz="800" b="0" i="0" u="none" strike="noStrike" dirty="0">
                        <a:solidFill>
                          <a:schemeClr val="bg1">
                            <a:lumMod val="75000"/>
                          </a:schemeClr>
                        </a:solidFill>
                        <a:effectLst/>
                        <a:latin typeface="+mj-lt"/>
                      </a:endParaRPr>
                    </a:p>
                  </a:txBody>
                  <a:tcPr marL="4763" marR="4763" marT="476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800" u="none" strike="noStrike" dirty="0">
                          <a:solidFill>
                            <a:schemeClr val="bg1">
                              <a:lumMod val="75000"/>
                            </a:schemeClr>
                          </a:solidFill>
                          <a:effectLst/>
                          <a:latin typeface="+mj-lt"/>
                        </a:rPr>
                        <a:t>Nom du collaborateur :</a:t>
                      </a:r>
                      <a:br>
                        <a:rPr lang="fr-FR" sz="800" u="none" strike="noStrike" dirty="0">
                          <a:solidFill>
                            <a:schemeClr val="bg1">
                              <a:lumMod val="75000"/>
                            </a:schemeClr>
                          </a:solidFill>
                          <a:effectLst/>
                          <a:latin typeface="+mj-lt"/>
                        </a:rPr>
                      </a:br>
                      <a:r>
                        <a:rPr lang="fr-FR" sz="800" u="none" strike="noStrike" dirty="0">
                          <a:solidFill>
                            <a:schemeClr val="bg1">
                              <a:lumMod val="75000"/>
                            </a:schemeClr>
                          </a:solidFill>
                          <a:effectLst/>
                          <a:latin typeface="+mj-lt"/>
                        </a:rPr>
                        <a:t> </a:t>
                      </a:r>
                      <a:endParaRPr lang="fr-FR" sz="800" b="0" i="0" u="none" strike="noStrike" dirty="0">
                        <a:solidFill>
                          <a:schemeClr val="bg1">
                            <a:lumMod val="75000"/>
                          </a:schemeClr>
                        </a:solidFill>
                        <a:effectLst/>
                        <a:latin typeface="+mj-lt"/>
                      </a:endParaRPr>
                    </a:p>
                  </a:txBody>
                  <a:tcPr marL="4763" marR="4763" marT="476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32814443"/>
                  </a:ext>
                </a:extLst>
              </a:tr>
              <a:tr h="234776">
                <a:tc rowSpan="8">
                  <a:txBody>
                    <a:bodyPr/>
                    <a:lstStyle/>
                    <a:p>
                      <a:pPr algn="ctr" fontAlgn="ctr"/>
                      <a:r>
                        <a:rPr lang="fr-FR" sz="1100" u="none" strike="noStrike" dirty="0">
                          <a:solidFill>
                            <a:schemeClr val="bg1"/>
                          </a:solidFill>
                          <a:effectLst/>
                          <a:latin typeface="+mj-lt"/>
                        </a:rPr>
                        <a:t>Comptoir</a:t>
                      </a:r>
                      <a:endParaRPr lang="fr-FR" sz="1100" b="0" i="0" u="none" strike="noStrike" dirty="0">
                        <a:solidFill>
                          <a:schemeClr val="bg1"/>
                        </a:solidFill>
                        <a:effectLst/>
                        <a:latin typeface="+mj-lt"/>
                      </a:endParaRPr>
                    </a:p>
                  </a:txBody>
                  <a:tcPr marL="4763" marR="4763" marT="4763"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50000"/>
                      </a:schemeClr>
                    </a:solidFill>
                  </a:tcPr>
                </a:tc>
                <a:tc>
                  <a:txBody>
                    <a:bodyPr/>
                    <a:lstStyle/>
                    <a:p>
                      <a:pPr algn="l" fontAlgn="b"/>
                      <a:r>
                        <a:rPr lang="fr-FR" sz="1000" u="none" strike="noStrike" dirty="0">
                          <a:solidFill>
                            <a:schemeClr val="tx1">
                              <a:lumMod val="75000"/>
                              <a:lumOff val="25000"/>
                            </a:schemeClr>
                          </a:solidFill>
                          <a:effectLst/>
                        </a:rPr>
                        <a:t>Dispenser les médicaments sur ordonnance</a:t>
                      </a:r>
                      <a:endParaRPr lang="fr-FR" sz="1000" b="0" i="0" u="none" strike="noStrike" dirty="0">
                        <a:solidFill>
                          <a:schemeClr val="tx1">
                            <a:lumMod val="75000"/>
                            <a:lumOff val="25000"/>
                          </a:schemeClr>
                        </a:solidFill>
                        <a:effectLst/>
                        <a:latin typeface="Helvetica Light" panose="020B0403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47543655"/>
                  </a:ext>
                </a:extLst>
              </a:tr>
              <a:tr h="256410">
                <a:tc vMerge="1">
                  <a:txBody>
                    <a:bodyPr/>
                    <a:lstStyle/>
                    <a:p>
                      <a:endParaRPr lang="fr-FR"/>
                    </a:p>
                  </a:txBody>
                  <a:tcPr/>
                </a:tc>
                <a:tc>
                  <a:txBody>
                    <a:bodyPr/>
                    <a:lstStyle/>
                    <a:p>
                      <a:pPr algn="l" fontAlgn="b"/>
                      <a:r>
                        <a:rPr lang="fr-FR" sz="1000" u="none" strike="noStrike" dirty="0">
                          <a:solidFill>
                            <a:schemeClr val="tx1">
                              <a:lumMod val="75000"/>
                              <a:lumOff val="25000"/>
                            </a:schemeClr>
                          </a:solidFill>
                          <a:effectLst/>
                        </a:rPr>
                        <a:t>Dispenser les médicaments hors ordonnance</a:t>
                      </a:r>
                      <a:endParaRPr lang="fr-FR" sz="1000" b="0" i="0" u="none" strike="noStrike" dirty="0">
                        <a:solidFill>
                          <a:schemeClr val="tx1">
                            <a:lumMod val="75000"/>
                            <a:lumOff val="25000"/>
                          </a:schemeClr>
                        </a:solidFill>
                        <a:effectLst/>
                        <a:latin typeface="Helvetica Light" panose="020B0403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17140857"/>
                  </a:ext>
                </a:extLst>
              </a:tr>
              <a:tr h="248399">
                <a:tc vMerge="1">
                  <a:txBody>
                    <a:bodyPr/>
                    <a:lstStyle/>
                    <a:p>
                      <a:endParaRPr lang="fr-FR"/>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fr-FR" sz="1000" u="none" strike="noStrike" dirty="0">
                          <a:solidFill>
                            <a:schemeClr val="tx1">
                              <a:lumMod val="75000"/>
                              <a:lumOff val="25000"/>
                            </a:schemeClr>
                          </a:solidFill>
                          <a:effectLst/>
                        </a:rPr>
                        <a:t>Réaliser le double contrôle des ordonnances</a:t>
                      </a:r>
                      <a:endParaRPr lang="fr-FR" sz="1000" b="0" i="0" u="none" strike="noStrike" dirty="0">
                        <a:solidFill>
                          <a:schemeClr val="tx1">
                            <a:lumMod val="75000"/>
                            <a:lumOff val="25000"/>
                          </a:schemeClr>
                        </a:solidFill>
                        <a:effectLst/>
                        <a:latin typeface="Helvetica Light" panose="020B0403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2411950"/>
                  </a:ext>
                </a:extLst>
              </a:tr>
              <a:tr h="232888">
                <a:tc vMerge="1">
                  <a:txBody>
                    <a:bodyPr/>
                    <a:lstStyle/>
                    <a:p>
                      <a:endParaRPr lang="fr-FR"/>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fr-FR" sz="1000" b="0" i="0" u="none" strike="noStrike" dirty="0">
                          <a:solidFill>
                            <a:schemeClr val="tx1">
                              <a:lumMod val="75000"/>
                              <a:lumOff val="25000"/>
                            </a:schemeClr>
                          </a:solidFill>
                          <a:effectLst/>
                          <a:latin typeface="Helvetica Light" panose="020B0403020202020204" pitchFamily="34" charset="0"/>
                        </a:rPr>
                        <a:t>Réaliser la location de matériel médical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3170417"/>
                  </a:ext>
                </a:extLst>
              </a:tr>
              <a:tr h="256410">
                <a:tc vMerge="1">
                  <a:txBody>
                    <a:bodyPr/>
                    <a:lstStyle/>
                    <a:p>
                      <a:endParaRPr lang="fr-FR"/>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fr-FR" sz="1000" u="none" strike="noStrike" dirty="0">
                          <a:solidFill>
                            <a:schemeClr val="tx1">
                              <a:lumMod val="75000"/>
                              <a:lumOff val="25000"/>
                            </a:schemeClr>
                          </a:solidFill>
                          <a:effectLst/>
                        </a:rPr>
                        <a:t>Conseiller des produits de parapharmacie</a:t>
                      </a:r>
                      <a:endParaRPr lang="fr-FR" sz="1000" b="0" i="0" u="none" strike="noStrike" dirty="0">
                        <a:solidFill>
                          <a:schemeClr val="tx1">
                            <a:lumMod val="75000"/>
                            <a:lumOff val="25000"/>
                          </a:schemeClr>
                        </a:solidFill>
                        <a:effectLst/>
                        <a:latin typeface="Helvetica Light" panose="020B0403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20028851"/>
                  </a:ext>
                </a:extLst>
              </a:tr>
              <a:tr h="232888">
                <a:tc vMerge="1">
                  <a:txBody>
                    <a:bodyPr/>
                    <a:lstStyle/>
                    <a:p>
                      <a:endParaRPr lang="fr-FR"/>
                    </a:p>
                  </a:txBody>
                  <a:tcPr/>
                </a:tc>
                <a:tc>
                  <a:txBody>
                    <a:bodyPr/>
                    <a:lstStyle/>
                    <a:p>
                      <a:pPr algn="l" fontAlgn="b"/>
                      <a:r>
                        <a:rPr lang="fr-FR" sz="1000" u="none" strike="noStrike" dirty="0">
                          <a:solidFill>
                            <a:schemeClr val="tx1">
                              <a:lumMod val="75000"/>
                              <a:lumOff val="25000"/>
                            </a:schemeClr>
                          </a:solidFill>
                          <a:effectLst/>
                        </a:rPr>
                        <a:t>Superviser la délivrance des autres membres de l’équipe</a:t>
                      </a:r>
                      <a:endParaRPr lang="fr-FR" sz="1000" b="0" i="0" u="none" strike="noStrike" dirty="0">
                        <a:solidFill>
                          <a:schemeClr val="tx1">
                            <a:lumMod val="75000"/>
                            <a:lumOff val="25000"/>
                          </a:schemeClr>
                        </a:solidFill>
                        <a:effectLst/>
                        <a:latin typeface="Helvetica Light" panose="020B0403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03041575"/>
                  </a:ext>
                </a:extLst>
              </a:tr>
              <a:tr h="232888">
                <a:tc vMerge="1">
                  <a:txBody>
                    <a:bodyPr/>
                    <a:lstStyle/>
                    <a:p>
                      <a:endParaRPr lang="fr-FR"/>
                    </a:p>
                  </a:txBody>
                  <a:tcPr/>
                </a:tc>
                <a:tc>
                  <a:txBody>
                    <a:bodyPr/>
                    <a:lstStyle/>
                    <a:p>
                      <a:pPr algn="l" fontAlgn="b"/>
                      <a:r>
                        <a:rPr lang="fr-FR" sz="1000" u="none" strike="noStrike" dirty="0">
                          <a:solidFill>
                            <a:schemeClr val="tx1">
                              <a:lumMod val="75000"/>
                              <a:lumOff val="25000"/>
                            </a:schemeClr>
                          </a:solidFill>
                          <a:effectLst/>
                        </a:rPr>
                        <a:t>Créer des fiches conseils</a:t>
                      </a:r>
                      <a:endParaRPr lang="fr-FR" sz="1000" b="0" i="0" u="none" strike="noStrike" dirty="0">
                        <a:solidFill>
                          <a:schemeClr val="tx1">
                            <a:lumMod val="75000"/>
                            <a:lumOff val="25000"/>
                          </a:schemeClr>
                        </a:solidFill>
                        <a:effectLst/>
                        <a:latin typeface="Helvetica Light" panose="020B0403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90231728"/>
                  </a:ext>
                </a:extLst>
              </a:tr>
              <a:tr h="232888">
                <a:tc vMerge="1">
                  <a:txBody>
                    <a:bodyPr/>
                    <a:lstStyle/>
                    <a:p>
                      <a:pPr algn="ctr" fontAlgn="ctr"/>
                      <a:endParaRPr lang="fr-FR" sz="1100" b="0" i="0" u="none" strike="noStrike" dirty="0">
                        <a:solidFill>
                          <a:schemeClr val="bg1"/>
                        </a:solidFill>
                        <a:effectLst/>
                        <a:latin typeface="+mj-lt"/>
                      </a:endParaRPr>
                    </a:p>
                  </a:txBody>
                  <a:tcPr marL="4763" marR="4763" marT="4763"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l" fontAlgn="b"/>
                      <a:r>
                        <a:rPr lang="fr-FR" sz="1000" b="0" i="0" u="none" strike="noStrike" dirty="0">
                          <a:solidFill>
                            <a:schemeClr val="tx1">
                              <a:lumMod val="75000"/>
                              <a:lumOff val="25000"/>
                            </a:schemeClr>
                          </a:solidFill>
                          <a:effectLst/>
                          <a:latin typeface="Helvetica Light" panose="020B0403020202020204" pitchFamily="34" charset="0"/>
                        </a:rPr>
                        <a:t>Autre :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06523625"/>
                  </a:ext>
                </a:extLst>
              </a:tr>
              <a:tr h="232888">
                <a:tc rowSpan="9">
                  <a:txBody>
                    <a:bodyPr/>
                    <a:lstStyle/>
                    <a:p>
                      <a:pPr algn="ctr" fontAlgn="ctr"/>
                      <a:r>
                        <a:rPr lang="fr-FR" sz="1100" u="none" strike="noStrike" dirty="0">
                          <a:solidFill>
                            <a:schemeClr val="bg1"/>
                          </a:solidFill>
                          <a:effectLst/>
                          <a:latin typeface="+mj-lt"/>
                        </a:rPr>
                        <a:t>Missions &amp; Services</a:t>
                      </a:r>
                      <a:endParaRPr lang="fr-FR" sz="1100" b="0" i="0" u="none" strike="noStrike" dirty="0">
                        <a:solidFill>
                          <a:schemeClr val="bg1"/>
                        </a:solidFill>
                        <a:effectLst/>
                        <a:latin typeface="+mj-lt"/>
                      </a:endParaRPr>
                    </a:p>
                  </a:txBody>
                  <a:tcPr marL="4763" marR="4763" marT="4763"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l" fontAlgn="b"/>
                      <a:r>
                        <a:rPr lang="fr-FR" sz="1000" u="none" strike="noStrike" dirty="0">
                          <a:solidFill>
                            <a:schemeClr val="tx1">
                              <a:lumMod val="75000"/>
                              <a:lumOff val="25000"/>
                            </a:schemeClr>
                          </a:solidFill>
                          <a:effectLst/>
                        </a:rPr>
                        <a:t>Prendre en charge les soins de premiers secours </a:t>
                      </a:r>
                      <a:endParaRPr lang="fr-FR" sz="1000" b="0" i="0" u="none" strike="noStrike" dirty="0">
                        <a:solidFill>
                          <a:schemeClr val="tx1">
                            <a:lumMod val="75000"/>
                            <a:lumOff val="25000"/>
                          </a:schemeClr>
                        </a:solidFill>
                        <a:effectLst/>
                        <a:latin typeface="Helvetica Light" panose="020B0403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95600473"/>
                  </a:ext>
                </a:extLst>
              </a:tr>
              <a:tr h="232888">
                <a:tc vMerge="1">
                  <a:txBody>
                    <a:bodyPr/>
                    <a:lstStyle/>
                    <a:p>
                      <a:endParaRPr lang="fr-FR"/>
                    </a:p>
                  </a:txBody>
                  <a:tcPr/>
                </a:tc>
                <a:tc>
                  <a:txBody>
                    <a:bodyPr/>
                    <a:lstStyle/>
                    <a:p>
                      <a:pPr algn="l" fontAlgn="b"/>
                      <a:r>
                        <a:rPr lang="fr-FR" sz="1000" u="none" strike="noStrike" dirty="0">
                          <a:solidFill>
                            <a:schemeClr val="tx1">
                              <a:lumMod val="75000"/>
                              <a:lumOff val="25000"/>
                            </a:schemeClr>
                          </a:solidFill>
                          <a:effectLst/>
                        </a:rPr>
                        <a:t>Réaliser les Bilans Partagés de Médication (BPM)</a:t>
                      </a:r>
                      <a:endParaRPr lang="fr-FR" sz="1000" b="0" i="0" u="none" strike="noStrike" dirty="0">
                        <a:solidFill>
                          <a:schemeClr val="tx1">
                            <a:lumMod val="75000"/>
                            <a:lumOff val="25000"/>
                          </a:schemeClr>
                        </a:solidFill>
                        <a:effectLst/>
                        <a:latin typeface="Helvetica Light" panose="020B0403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53024805"/>
                  </a:ext>
                </a:extLst>
              </a:tr>
              <a:tr h="256410">
                <a:tc vMerge="1">
                  <a:txBody>
                    <a:bodyPr/>
                    <a:lstStyle/>
                    <a:p>
                      <a:endParaRPr lang="fr-FR"/>
                    </a:p>
                  </a:txBody>
                  <a:tcPr/>
                </a:tc>
                <a:tc>
                  <a:txBody>
                    <a:bodyPr/>
                    <a:lstStyle/>
                    <a:p>
                      <a:pPr algn="l" fontAlgn="b"/>
                      <a:r>
                        <a:rPr lang="fr-FR" sz="1000" u="none" strike="noStrike" dirty="0">
                          <a:solidFill>
                            <a:schemeClr val="tx1">
                              <a:lumMod val="75000"/>
                              <a:lumOff val="25000"/>
                            </a:schemeClr>
                          </a:solidFill>
                          <a:effectLst/>
                        </a:rPr>
                        <a:t>Réaliser les suivis des patients sous AVK &amp; AOD</a:t>
                      </a:r>
                      <a:endParaRPr lang="fr-FR" sz="1000" b="0" i="0" u="none" strike="noStrike" dirty="0">
                        <a:solidFill>
                          <a:schemeClr val="tx1">
                            <a:lumMod val="75000"/>
                            <a:lumOff val="25000"/>
                          </a:schemeClr>
                        </a:solidFill>
                        <a:effectLst/>
                        <a:latin typeface="Helvetica Light" panose="020B0403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60456741"/>
                  </a:ext>
                </a:extLst>
              </a:tr>
              <a:tr h="256410">
                <a:tc vMerge="1">
                  <a:txBody>
                    <a:bodyPr/>
                    <a:lstStyle/>
                    <a:p>
                      <a:endParaRPr lang="fr-FR"/>
                    </a:p>
                  </a:txBody>
                  <a:tcPr/>
                </a:tc>
                <a:tc>
                  <a:txBody>
                    <a:bodyPr/>
                    <a:lstStyle/>
                    <a:p>
                      <a:pPr algn="l" fontAlgn="b"/>
                      <a:r>
                        <a:rPr lang="fr-FR" sz="1000" u="none" strike="noStrike" dirty="0">
                          <a:solidFill>
                            <a:schemeClr val="tx1">
                              <a:lumMod val="75000"/>
                              <a:lumOff val="25000"/>
                            </a:schemeClr>
                          </a:solidFill>
                          <a:effectLst/>
                        </a:rPr>
                        <a:t>Réaliser les suivis des patients asthmatiques</a:t>
                      </a:r>
                      <a:endParaRPr lang="fr-FR" sz="1000" b="0" i="0" u="none" strike="noStrike" dirty="0">
                        <a:solidFill>
                          <a:schemeClr val="tx1">
                            <a:lumMod val="75000"/>
                            <a:lumOff val="25000"/>
                          </a:schemeClr>
                        </a:solidFill>
                        <a:effectLst/>
                        <a:latin typeface="Helvetica Light" panose="020B0403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59771740"/>
                  </a:ext>
                </a:extLst>
              </a:tr>
              <a:tr h="234776">
                <a:tc vMerge="1">
                  <a:txBody>
                    <a:bodyPr/>
                    <a:lstStyle/>
                    <a:p>
                      <a:endParaRPr lang="fr-FR"/>
                    </a:p>
                  </a:txBody>
                  <a:tcPr/>
                </a:tc>
                <a:tc>
                  <a:txBody>
                    <a:bodyPr/>
                    <a:lstStyle/>
                    <a:p>
                      <a:pPr algn="l" fontAlgn="b"/>
                      <a:r>
                        <a:rPr lang="fr-FR" sz="1000" u="none" strike="noStrike" dirty="0">
                          <a:solidFill>
                            <a:schemeClr val="tx1">
                              <a:lumMod val="75000"/>
                              <a:lumOff val="25000"/>
                            </a:schemeClr>
                          </a:solidFill>
                          <a:effectLst/>
                        </a:rPr>
                        <a:t>Réaliser l’Education Thérapeutique Patients</a:t>
                      </a:r>
                      <a:endParaRPr lang="fr-FR" sz="1000" b="0" i="0" u="none" strike="noStrike" dirty="0">
                        <a:solidFill>
                          <a:schemeClr val="tx1">
                            <a:lumMod val="75000"/>
                            <a:lumOff val="25000"/>
                          </a:schemeClr>
                        </a:solidFill>
                        <a:effectLst/>
                        <a:latin typeface="Helvetica Light" panose="020B0403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67624616"/>
                  </a:ext>
                </a:extLst>
              </a:tr>
              <a:tr h="234776">
                <a:tc vMerge="1">
                  <a:txBody>
                    <a:bodyPr/>
                    <a:lstStyle/>
                    <a:p>
                      <a:endParaRPr lang="fr-FR"/>
                    </a:p>
                  </a:txBody>
                  <a:tcPr/>
                </a:tc>
                <a:tc>
                  <a:txBody>
                    <a:bodyPr/>
                    <a:lstStyle/>
                    <a:p>
                      <a:pPr algn="l" fontAlgn="b"/>
                      <a:r>
                        <a:rPr lang="fr-FR" sz="1000" b="0" i="0" u="none" strike="noStrike" dirty="0">
                          <a:solidFill>
                            <a:schemeClr val="tx1">
                              <a:lumMod val="75000"/>
                              <a:lumOff val="25000"/>
                            </a:schemeClr>
                          </a:solidFill>
                          <a:effectLst/>
                          <a:latin typeface="Helvetica Light" panose="020B0403020202020204" pitchFamily="34" charset="0"/>
                        </a:rPr>
                        <a:t>Participer aux Campagnes de Prévention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49321684"/>
                  </a:ext>
                </a:extLst>
              </a:tr>
              <a:tr h="232888">
                <a:tc vMerge="1">
                  <a:txBody>
                    <a:bodyPr/>
                    <a:lstStyle/>
                    <a:p>
                      <a:endParaRPr lang="fr-FR"/>
                    </a:p>
                  </a:txBody>
                  <a:tcPr/>
                </a:tc>
                <a:tc>
                  <a:txBody>
                    <a:bodyPr/>
                    <a:lstStyle/>
                    <a:p>
                      <a:pPr algn="l" fontAlgn="b"/>
                      <a:r>
                        <a:rPr lang="fr-FR" sz="1000" u="none" strike="noStrike" dirty="0">
                          <a:solidFill>
                            <a:schemeClr val="tx1">
                              <a:lumMod val="75000"/>
                              <a:lumOff val="25000"/>
                            </a:schemeClr>
                          </a:solidFill>
                          <a:effectLst/>
                        </a:rPr>
                        <a:t>Réaliser la Vaccination</a:t>
                      </a:r>
                      <a:endParaRPr lang="fr-FR" sz="1000" b="0" i="0" u="none" strike="noStrike" dirty="0">
                        <a:solidFill>
                          <a:schemeClr val="tx1">
                            <a:lumMod val="75000"/>
                            <a:lumOff val="25000"/>
                          </a:schemeClr>
                        </a:solidFill>
                        <a:effectLst/>
                        <a:latin typeface="Helvetica Light" panose="020B0403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2911510"/>
                  </a:ext>
                </a:extLst>
              </a:tr>
              <a:tr h="256410">
                <a:tc vMerge="1">
                  <a:txBody>
                    <a:bodyPr/>
                    <a:lstStyle/>
                    <a:p>
                      <a:endParaRPr lang="fr-FR"/>
                    </a:p>
                  </a:txBody>
                  <a:tcPr/>
                </a:tc>
                <a:tc>
                  <a:txBody>
                    <a:bodyPr/>
                    <a:lstStyle/>
                    <a:p>
                      <a:pPr algn="l" fontAlgn="b"/>
                      <a:r>
                        <a:rPr lang="fr-FR" sz="1000" u="none" strike="noStrike" dirty="0">
                          <a:solidFill>
                            <a:schemeClr val="tx1">
                              <a:lumMod val="75000"/>
                              <a:lumOff val="25000"/>
                            </a:schemeClr>
                          </a:solidFill>
                          <a:effectLst/>
                        </a:rPr>
                        <a:t>Réaliser les Tests Rapides d’Orientation Diagnostic (TROD)</a:t>
                      </a:r>
                      <a:endParaRPr lang="fr-FR" sz="1000" b="0" i="0" u="none" strike="noStrike" dirty="0">
                        <a:solidFill>
                          <a:schemeClr val="tx1">
                            <a:lumMod val="75000"/>
                            <a:lumOff val="25000"/>
                          </a:schemeClr>
                        </a:solidFill>
                        <a:effectLst/>
                        <a:latin typeface="Helvetica Light" panose="020B0403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89530236"/>
                  </a:ext>
                </a:extLst>
              </a:tr>
              <a:tr h="256410">
                <a:tc vMerge="1">
                  <a:txBody>
                    <a:bodyPr/>
                    <a:lstStyle/>
                    <a:p>
                      <a:pPr algn="ctr" fontAlgn="ctr"/>
                      <a:endParaRPr lang="fr-FR" sz="1100" b="0" i="0" u="none" strike="noStrike" dirty="0">
                        <a:solidFill>
                          <a:schemeClr val="bg1"/>
                        </a:solidFill>
                        <a:effectLst/>
                        <a:latin typeface="+mj-lt"/>
                      </a:endParaRPr>
                    </a:p>
                  </a:txBody>
                  <a:tcPr marL="4763" marR="4763" marT="4763"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l" fontAlgn="b"/>
                      <a:r>
                        <a:rPr lang="fr-FR" sz="1000" b="0" i="0" u="none" strike="noStrike" dirty="0">
                          <a:solidFill>
                            <a:schemeClr val="tx1">
                              <a:lumMod val="75000"/>
                              <a:lumOff val="25000"/>
                            </a:schemeClr>
                          </a:solidFill>
                          <a:effectLst/>
                          <a:latin typeface="Helvetica Light" panose="020B0403020202020204" pitchFamily="34" charset="0"/>
                        </a:rPr>
                        <a:t>Autre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72226293"/>
                  </a:ext>
                </a:extLst>
              </a:tr>
            </a:tbl>
          </a:graphicData>
        </a:graphic>
      </p:graphicFrame>
    </p:spTree>
    <p:extLst>
      <p:ext uri="{BB962C8B-B14F-4D97-AF65-F5344CB8AC3E}">
        <p14:creationId xmlns:p14="http://schemas.microsoft.com/office/powerpoint/2010/main" val="11398411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2">
            <a:extLst>
              <a:ext uri="{FF2B5EF4-FFF2-40B4-BE49-F238E27FC236}">
                <a16:creationId xmlns:a16="http://schemas.microsoft.com/office/drawing/2014/main" id="{116CA87B-F2A8-4050-81B8-745B149AEA7B}"/>
              </a:ext>
            </a:extLst>
          </p:cNvPr>
          <p:cNvSpPr txBox="1">
            <a:spLocks/>
          </p:cNvSpPr>
          <p:nvPr/>
        </p:nvSpPr>
        <p:spPr>
          <a:xfrm>
            <a:off x="319435" y="805950"/>
            <a:ext cx="9586565" cy="452432"/>
          </a:xfrm>
          <a:prstGeom prst="rect">
            <a:avLst/>
          </a:prstGeom>
          <a:noFill/>
        </p:spPr>
        <p:txBody>
          <a:bodyPr vert="horz" wrap="square" lIns="91440" tIns="45720" rIns="91440" bIns="45720" rtlCol="0" anchor="ctr">
            <a:normAutofit/>
          </a:bodyPr>
          <a:lstStyle>
            <a:lvl1pPr algn="l" defTabSz="914400" rtl="0" eaLnBrk="1" latinLnBrk="0" hangingPunct="1">
              <a:lnSpc>
                <a:spcPct val="90000"/>
              </a:lnSpc>
              <a:spcBef>
                <a:spcPct val="0"/>
              </a:spcBef>
              <a:buNone/>
              <a:defRPr lang="fr-FR" sz="1800" kern="1200" cap="all">
                <a:solidFill>
                  <a:schemeClr val="bg1"/>
                </a:solidFill>
                <a:latin typeface="Helvetica Neue" panose="020B0604020202020204" pitchFamily="34" charset="0"/>
                <a:ea typeface="Helvetica Neue" panose="020B0604020202020204" pitchFamily="34" charset="0"/>
                <a:cs typeface="+mn-cs"/>
              </a:defRPr>
            </a:lvl1pPr>
          </a:lstStyle>
          <a:p>
            <a:pPr algn="r"/>
            <a:endParaRPr lang="fr-FR" dirty="0"/>
          </a:p>
        </p:txBody>
      </p:sp>
      <p:sp>
        <p:nvSpPr>
          <p:cNvPr id="4" name="Titre 3">
            <a:extLst>
              <a:ext uri="{FF2B5EF4-FFF2-40B4-BE49-F238E27FC236}">
                <a16:creationId xmlns:a16="http://schemas.microsoft.com/office/drawing/2014/main" id="{E87CAECB-1F94-4922-B198-8AADA686B0E0}"/>
              </a:ext>
            </a:extLst>
          </p:cNvPr>
          <p:cNvSpPr>
            <a:spLocks noGrp="1"/>
          </p:cNvSpPr>
          <p:nvPr>
            <p:ph type="title"/>
          </p:nvPr>
        </p:nvSpPr>
        <p:spPr>
          <a:xfrm>
            <a:off x="1150374" y="847554"/>
            <a:ext cx="8604856" cy="341632"/>
          </a:xfrm>
        </p:spPr>
        <p:txBody>
          <a:bodyPr/>
          <a:lstStyle/>
          <a:p>
            <a:pPr algn="r"/>
            <a:r>
              <a:rPr lang="fr-FR" dirty="0"/>
              <a:t>E09. Matrice des tâches</a:t>
            </a:r>
          </a:p>
        </p:txBody>
      </p:sp>
      <p:graphicFrame>
        <p:nvGraphicFramePr>
          <p:cNvPr id="8" name="Tableau 7">
            <a:extLst>
              <a:ext uri="{FF2B5EF4-FFF2-40B4-BE49-F238E27FC236}">
                <a16:creationId xmlns:a16="http://schemas.microsoft.com/office/drawing/2014/main" id="{1A9BF154-EE80-437D-B61F-A78FDBE43B90}"/>
              </a:ext>
            </a:extLst>
          </p:cNvPr>
          <p:cNvGraphicFramePr>
            <a:graphicFrameLocks noGrp="1"/>
          </p:cNvGraphicFramePr>
          <p:nvPr>
            <p:extLst>
              <p:ext uri="{D42A27DB-BD31-4B8C-83A1-F6EECF244321}">
                <p14:modId xmlns:p14="http://schemas.microsoft.com/office/powerpoint/2010/main" val="3436752054"/>
              </p:ext>
            </p:extLst>
          </p:nvPr>
        </p:nvGraphicFramePr>
        <p:xfrm>
          <a:off x="263193" y="1399446"/>
          <a:ext cx="9375160" cy="4614666"/>
        </p:xfrm>
        <a:graphic>
          <a:graphicData uri="http://schemas.openxmlformats.org/drawingml/2006/table">
            <a:tbl>
              <a:tblPr firstRow="1" bandRow="1">
                <a:tableStyleId>{5C22544A-7EE6-4342-B048-85BDC9FD1C3A}</a:tableStyleId>
              </a:tblPr>
              <a:tblGrid>
                <a:gridCol w="375160">
                  <a:extLst>
                    <a:ext uri="{9D8B030D-6E8A-4147-A177-3AD203B41FA5}">
                      <a16:colId xmlns:a16="http://schemas.microsoft.com/office/drawing/2014/main" val="2642014764"/>
                    </a:ext>
                  </a:extLst>
                </a:gridCol>
                <a:gridCol w="3960000">
                  <a:extLst>
                    <a:ext uri="{9D8B030D-6E8A-4147-A177-3AD203B41FA5}">
                      <a16:colId xmlns:a16="http://schemas.microsoft.com/office/drawing/2014/main" val="563925169"/>
                    </a:ext>
                  </a:extLst>
                </a:gridCol>
                <a:gridCol w="720000">
                  <a:extLst>
                    <a:ext uri="{9D8B030D-6E8A-4147-A177-3AD203B41FA5}">
                      <a16:colId xmlns:a16="http://schemas.microsoft.com/office/drawing/2014/main" val="268768002"/>
                    </a:ext>
                  </a:extLst>
                </a:gridCol>
                <a:gridCol w="720000">
                  <a:extLst>
                    <a:ext uri="{9D8B030D-6E8A-4147-A177-3AD203B41FA5}">
                      <a16:colId xmlns:a16="http://schemas.microsoft.com/office/drawing/2014/main" val="599929708"/>
                    </a:ext>
                  </a:extLst>
                </a:gridCol>
                <a:gridCol w="720000">
                  <a:extLst>
                    <a:ext uri="{9D8B030D-6E8A-4147-A177-3AD203B41FA5}">
                      <a16:colId xmlns:a16="http://schemas.microsoft.com/office/drawing/2014/main" val="1908365532"/>
                    </a:ext>
                  </a:extLst>
                </a:gridCol>
                <a:gridCol w="720000">
                  <a:extLst>
                    <a:ext uri="{9D8B030D-6E8A-4147-A177-3AD203B41FA5}">
                      <a16:colId xmlns:a16="http://schemas.microsoft.com/office/drawing/2014/main" val="2979030220"/>
                    </a:ext>
                  </a:extLst>
                </a:gridCol>
                <a:gridCol w="720000">
                  <a:extLst>
                    <a:ext uri="{9D8B030D-6E8A-4147-A177-3AD203B41FA5}">
                      <a16:colId xmlns:a16="http://schemas.microsoft.com/office/drawing/2014/main" val="3007157728"/>
                    </a:ext>
                  </a:extLst>
                </a:gridCol>
                <a:gridCol w="720000">
                  <a:extLst>
                    <a:ext uri="{9D8B030D-6E8A-4147-A177-3AD203B41FA5}">
                      <a16:colId xmlns:a16="http://schemas.microsoft.com/office/drawing/2014/main" val="1238189044"/>
                    </a:ext>
                  </a:extLst>
                </a:gridCol>
                <a:gridCol w="720000">
                  <a:extLst>
                    <a:ext uri="{9D8B030D-6E8A-4147-A177-3AD203B41FA5}">
                      <a16:colId xmlns:a16="http://schemas.microsoft.com/office/drawing/2014/main" val="3887219277"/>
                    </a:ext>
                  </a:extLst>
                </a:gridCol>
              </a:tblGrid>
              <a:tr h="527399">
                <a:tc>
                  <a:txBody>
                    <a:bodyPr/>
                    <a:lstStyle/>
                    <a:p>
                      <a:pPr algn="l" fontAlgn="b"/>
                      <a:endParaRPr lang="fr-FR" sz="1100" b="0" i="0" u="none" strike="noStrike" dirty="0">
                        <a:solidFill>
                          <a:srgbClr val="000000"/>
                        </a:solidFill>
                        <a:effectLst/>
                        <a:latin typeface="Calibri" panose="020F0502020204030204" pitchFamily="34" charset="0"/>
                      </a:endParaRPr>
                    </a:p>
                  </a:txBody>
                  <a:tcPr marL="4763" marR="4763" marT="4763"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fontAlgn="ctr"/>
                      <a:r>
                        <a:rPr lang="fr-FR" sz="1100" b="0" u="none" strike="noStrike" dirty="0">
                          <a:solidFill>
                            <a:schemeClr val="tx1">
                              <a:lumMod val="75000"/>
                              <a:lumOff val="25000"/>
                            </a:schemeClr>
                          </a:solidFill>
                          <a:effectLst/>
                          <a:latin typeface="+mj-lt"/>
                        </a:rPr>
                        <a:t>Rôles &amp; Responsabilités</a:t>
                      </a:r>
                      <a:endParaRPr lang="fr-FR" sz="1100" b="0" i="0" u="none" strike="noStrike" dirty="0">
                        <a:solidFill>
                          <a:schemeClr val="tx1">
                            <a:lumMod val="75000"/>
                            <a:lumOff val="25000"/>
                          </a:schemeClr>
                        </a:solidFill>
                        <a:effectLst/>
                        <a:latin typeface="+mj-lt"/>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fr-FR" sz="800" b="0" u="none" strike="noStrike" dirty="0">
                          <a:solidFill>
                            <a:schemeClr val="bg1">
                              <a:lumMod val="75000"/>
                            </a:schemeClr>
                          </a:solidFill>
                          <a:effectLst/>
                          <a:latin typeface="+mj-lt"/>
                        </a:rPr>
                        <a:t>Nom du collaborateur :</a:t>
                      </a:r>
                      <a:br>
                        <a:rPr lang="fr-FR" sz="800" b="0" u="none" strike="noStrike" dirty="0">
                          <a:solidFill>
                            <a:schemeClr val="bg1">
                              <a:lumMod val="75000"/>
                            </a:schemeClr>
                          </a:solidFill>
                          <a:effectLst/>
                          <a:latin typeface="+mj-lt"/>
                        </a:rPr>
                      </a:br>
                      <a:r>
                        <a:rPr lang="fr-FR" sz="800" b="0" u="none" strike="noStrike" dirty="0">
                          <a:solidFill>
                            <a:schemeClr val="bg1">
                              <a:lumMod val="75000"/>
                            </a:schemeClr>
                          </a:solidFill>
                          <a:effectLst/>
                          <a:latin typeface="+mj-lt"/>
                        </a:rPr>
                        <a:t> </a:t>
                      </a:r>
                      <a:endParaRPr lang="fr-FR" sz="800" b="0" i="0" u="none" strike="noStrike" dirty="0">
                        <a:solidFill>
                          <a:schemeClr val="bg1">
                            <a:lumMod val="75000"/>
                          </a:schemeClr>
                        </a:solidFill>
                        <a:effectLst/>
                        <a:latin typeface="+mj-lt"/>
                      </a:endParaRPr>
                    </a:p>
                  </a:txBody>
                  <a:tcPr marL="4763" marR="4763" marT="476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fr-FR" sz="800" b="0" u="none" strike="noStrike" dirty="0">
                          <a:solidFill>
                            <a:schemeClr val="bg1">
                              <a:lumMod val="75000"/>
                            </a:schemeClr>
                          </a:solidFill>
                          <a:effectLst/>
                          <a:latin typeface="+mj-lt"/>
                        </a:rPr>
                        <a:t>Nom du collaborateur :</a:t>
                      </a:r>
                      <a:br>
                        <a:rPr lang="fr-FR" sz="800" b="0" u="none" strike="noStrike" dirty="0">
                          <a:solidFill>
                            <a:schemeClr val="bg1">
                              <a:lumMod val="75000"/>
                            </a:schemeClr>
                          </a:solidFill>
                          <a:effectLst/>
                          <a:latin typeface="+mj-lt"/>
                        </a:rPr>
                      </a:br>
                      <a:r>
                        <a:rPr lang="fr-FR" sz="800" b="0" u="none" strike="noStrike" dirty="0">
                          <a:solidFill>
                            <a:schemeClr val="bg1">
                              <a:lumMod val="75000"/>
                            </a:schemeClr>
                          </a:solidFill>
                          <a:effectLst/>
                          <a:latin typeface="+mj-lt"/>
                        </a:rPr>
                        <a:t> </a:t>
                      </a:r>
                      <a:endParaRPr lang="fr-FR" sz="800" b="0" i="0" u="none" strike="noStrike" dirty="0">
                        <a:solidFill>
                          <a:schemeClr val="bg1">
                            <a:lumMod val="75000"/>
                          </a:schemeClr>
                        </a:solidFill>
                        <a:effectLst/>
                        <a:latin typeface="+mj-lt"/>
                      </a:endParaRPr>
                    </a:p>
                  </a:txBody>
                  <a:tcPr marL="4763" marR="4763" marT="476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fr-FR" sz="800" b="0" u="none" strike="noStrike" dirty="0">
                          <a:solidFill>
                            <a:schemeClr val="bg1">
                              <a:lumMod val="75000"/>
                            </a:schemeClr>
                          </a:solidFill>
                          <a:effectLst/>
                          <a:latin typeface="+mj-lt"/>
                        </a:rPr>
                        <a:t>Nom du collaborateur :</a:t>
                      </a:r>
                      <a:br>
                        <a:rPr lang="fr-FR" sz="800" b="0" u="none" strike="noStrike" dirty="0">
                          <a:solidFill>
                            <a:schemeClr val="bg1">
                              <a:lumMod val="75000"/>
                            </a:schemeClr>
                          </a:solidFill>
                          <a:effectLst/>
                          <a:latin typeface="+mj-lt"/>
                        </a:rPr>
                      </a:br>
                      <a:r>
                        <a:rPr lang="fr-FR" sz="800" b="0" u="none" strike="noStrike" dirty="0">
                          <a:solidFill>
                            <a:schemeClr val="bg1">
                              <a:lumMod val="75000"/>
                            </a:schemeClr>
                          </a:solidFill>
                          <a:effectLst/>
                          <a:latin typeface="+mj-lt"/>
                        </a:rPr>
                        <a:t> </a:t>
                      </a:r>
                      <a:endParaRPr lang="fr-FR" sz="800" b="0" i="0" u="none" strike="noStrike" dirty="0">
                        <a:solidFill>
                          <a:schemeClr val="bg1">
                            <a:lumMod val="75000"/>
                          </a:schemeClr>
                        </a:solidFill>
                        <a:effectLst/>
                        <a:latin typeface="+mj-lt"/>
                      </a:endParaRPr>
                    </a:p>
                  </a:txBody>
                  <a:tcPr marL="4763" marR="4763" marT="476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fr-FR" sz="800" b="0" u="none" strike="noStrike" dirty="0">
                          <a:solidFill>
                            <a:schemeClr val="bg1">
                              <a:lumMod val="75000"/>
                            </a:schemeClr>
                          </a:solidFill>
                          <a:effectLst/>
                          <a:latin typeface="+mj-lt"/>
                        </a:rPr>
                        <a:t>Nom du collaborateur :</a:t>
                      </a:r>
                      <a:br>
                        <a:rPr lang="fr-FR" sz="800" b="0" u="none" strike="noStrike" dirty="0">
                          <a:solidFill>
                            <a:schemeClr val="bg1">
                              <a:lumMod val="75000"/>
                            </a:schemeClr>
                          </a:solidFill>
                          <a:effectLst/>
                          <a:latin typeface="+mj-lt"/>
                        </a:rPr>
                      </a:br>
                      <a:r>
                        <a:rPr lang="fr-FR" sz="800" b="0" u="none" strike="noStrike" dirty="0">
                          <a:solidFill>
                            <a:schemeClr val="bg1">
                              <a:lumMod val="75000"/>
                            </a:schemeClr>
                          </a:solidFill>
                          <a:effectLst/>
                          <a:latin typeface="+mj-lt"/>
                        </a:rPr>
                        <a:t> </a:t>
                      </a:r>
                      <a:endParaRPr lang="fr-FR" sz="800" b="0" i="0" u="none" strike="noStrike" dirty="0">
                        <a:solidFill>
                          <a:schemeClr val="bg1">
                            <a:lumMod val="75000"/>
                          </a:schemeClr>
                        </a:solidFill>
                        <a:effectLst/>
                        <a:latin typeface="+mj-lt"/>
                      </a:endParaRPr>
                    </a:p>
                  </a:txBody>
                  <a:tcPr marL="4763" marR="4763" marT="476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fr-FR" sz="800" b="0" u="none" strike="noStrike" dirty="0">
                          <a:solidFill>
                            <a:schemeClr val="bg1">
                              <a:lumMod val="75000"/>
                            </a:schemeClr>
                          </a:solidFill>
                          <a:effectLst/>
                          <a:latin typeface="+mj-lt"/>
                        </a:rPr>
                        <a:t>Nom du collaborateur :</a:t>
                      </a:r>
                      <a:br>
                        <a:rPr lang="fr-FR" sz="800" b="0" u="none" strike="noStrike" dirty="0">
                          <a:solidFill>
                            <a:schemeClr val="bg1">
                              <a:lumMod val="75000"/>
                            </a:schemeClr>
                          </a:solidFill>
                          <a:effectLst/>
                          <a:latin typeface="+mj-lt"/>
                        </a:rPr>
                      </a:br>
                      <a:r>
                        <a:rPr lang="fr-FR" sz="800" b="0" u="none" strike="noStrike" dirty="0">
                          <a:solidFill>
                            <a:schemeClr val="bg1">
                              <a:lumMod val="75000"/>
                            </a:schemeClr>
                          </a:solidFill>
                          <a:effectLst/>
                          <a:latin typeface="+mj-lt"/>
                        </a:rPr>
                        <a:t> </a:t>
                      </a:r>
                      <a:endParaRPr lang="fr-FR" sz="800" b="0" i="0" u="none" strike="noStrike" dirty="0">
                        <a:solidFill>
                          <a:schemeClr val="bg1">
                            <a:lumMod val="75000"/>
                          </a:schemeClr>
                        </a:solidFill>
                        <a:effectLst/>
                        <a:latin typeface="+mj-lt"/>
                      </a:endParaRPr>
                    </a:p>
                  </a:txBody>
                  <a:tcPr marL="4763" marR="4763" marT="476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fr-FR" sz="800" b="0" u="none" strike="noStrike" dirty="0">
                          <a:solidFill>
                            <a:schemeClr val="bg1">
                              <a:lumMod val="75000"/>
                            </a:schemeClr>
                          </a:solidFill>
                          <a:effectLst/>
                          <a:latin typeface="+mj-lt"/>
                        </a:rPr>
                        <a:t>Nom du collaborateur :</a:t>
                      </a:r>
                      <a:br>
                        <a:rPr lang="fr-FR" sz="800" b="0" u="none" strike="noStrike" dirty="0">
                          <a:solidFill>
                            <a:schemeClr val="bg1">
                              <a:lumMod val="75000"/>
                            </a:schemeClr>
                          </a:solidFill>
                          <a:effectLst/>
                          <a:latin typeface="+mj-lt"/>
                        </a:rPr>
                      </a:br>
                      <a:r>
                        <a:rPr lang="fr-FR" sz="800" b="0" u="none" strike="noStrike" dirty="0">
                          <a:solidFill>
                            <a:schemeClr val="bg1">
                              <a:lumMod val="75000"/>
                            </a:schemeClr>
                          </a:solidFill>
                          <a:effectLst/>
                          <a:latin typeface="+mj-lt"/>
                        </a:rPr>
                        <a:t> </a:t>
                      </a:r>
                      <a:endParaRPr lang="fr-FR" sz="800" b="0" i="0" u="none" strike="noStrike" dirty="0">
                        <a:solidFill>
                          <a:schemeClr val="bg1">
                            <a:lumMod val="75000"/>
                          </a:schemeClr>
                        </a:solidFill>
                        <a:effectLst/>
                        <a:latin typeface="+mj-lt"/>
                      </a:endParaRPr>
                    </a:p>
                  </a:txBody>
                  <a:tcPr marL="4763" marR="4763" marT="476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fr-FR" sz="800" b="0" u="none" strike="noStrike" dirty="0">
                          <a:solidFill>
                            <a:schemeClr val="bg1">
                              <a:lumMod val="75000"/>
                            </a:schemeClr>
                          </a:solidFill>
                          <a:effectLst/>
                          <a:latin typeface="+mj-lt"/>
                        </a:rPr>
                        <a:t>Nom du collaborateur :</a:t>
                      </a:r>
                      <a:br>
                        <a:rPr lang="fr-FR" sz="800" b="0" u="none" strike="noStrike" dirty="0">
                          <a:solidFill>
                            <a:schemeClr val="bg1">
                              <a:lumMod val="75000"/>
                            </a:schemeClr>
                          </a:solidFill>
                          <a:effectLst/>
                          <a:latin typeface="+mj-lt"/>
                        </a:rPr>
                      </a:br>
                      <a:r>
                        <a:rPr lang="fr-FR" sz="800" b="0" u="none" strike="noStrike" dirty="0">
                          <a:solidFill>
                            <a:schemeClr val="bg1">
                              <a:lumMod val="75000"/>
                            </a:schemeClr>
                          </a:solidFill>
                          <a:effectLst/>
                          <a:latin typeface="+mj-lt"/>
                        </a:rPr>
                        <a:t> </a:t>
                      </a:r>
                      <a:endParaRPr lang="fr-FR" sz="800" b="0" i="0" u="none" strike="noStrike" dirty="0">
                        <a:solidFill>
                          <a:schemeClr val="bg1">
                            <a:lumMod val="75000"/>
                          </a:schemeClr>
                        </a:solidFill>
                        <a:effectLst/>
                        <a:latin typeface="+mj-lt"/>
                      </a:endParaRPr>
                    </a:p>
                  </a:txBody>
                  <a:tcPr marL="4763" marR="4763" marT="476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7677464"/>
                  </a:ext>
                </a:extLst>
              </a:tr>
              <a:tr h="411575">
                <a:tc rowSpan="14">
                  <a:txBody>
                    <a:bodyPr/>
                    <a:lstStyle/>
                    <a:p>
                      <a:pPr algn="ctr" fontAlgn="ctr"/>
                      <a:r>
                        <a:rPr lang="fr-FR" sz="1100" u="none" strike="noStrike" dirty="0">
                          <a:solidFill>
                            <a:schemeClr val="bg1"/>
                          </a:solidFill>
                          <a:effectLst/>
                          <a:latin typeface="+mj-lt"/>
                        </a:rPr>
                        <a:t>Logistique Produits</a:t>
                      </a:r>
                      <a:endParaRPr lang="fr-FR" sz="1100" b="0" i="0" u="none" strike="noStrike" dirty="0">
                        <a:solidFill>
                          <a:schemeClr val="bg1"/>
                        </a:solidFill>
                        <a:effectLst/>
                        <a:latin typeface="+mj-lt"/>
                      </a:endParaRPr>
                    </a:p>
                  </a:txBody>
                  <a:tcPr marL="4763" marR="4763" marT="4763"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50000"/>
                      </a:schemeClr>
                    </a:solidFill>
                  </a:tcPr>
                </a:tc>
                <a:tc>
                  <a:txBody>
                    <a:bodyPr/>
                    <a:lstStyle/>
                    <a:p>
                      <a:pPr algn="l" fontAlgn="b"/>
                      <a:r>
                        <a:rPr lang="fr-FR" sz="1000" u="none" strike="noStrike" dirty="0">
                          <a:solidFill>
                            <a:schemeClr val="tx1">
                              <a:lumMod val="75000"/>
                              <a:lumOff val="25000"/>
                            </a:schemeClr>
                          </a:solidFill>
                          <a:effectLst/>
                        </a:rPr>
                        <a:t>Réceptionner &amp; ranger les commandes grossistes (contrôle de la livraison, validation, enregistrement informatique, prix)</a:t>
                      </a:r>
                      <a:endParaRPr lang="fr-FR" sz="1000" b="0" i="0" u="none" strike="noStrike" dirty="0">
                        <a:solidFill>
                          <a:schemeClr val="tx1">
                            <a:lumMod val="75000"/>
                            <a:lumOff val="25000"/>
                          </a:schemeClr>
                        </a:solidFill>
                        <a:effectLst/>
                        <a:latin typeface="Helvetica Light" panose="020B0403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85631673"/>
                  </a:ext>
                </a:extLst>
              </a:tr>
              <a:tr h="411575">
                <a:tc vMerge="1">
                  <a:txBody>
                    <a:bodyPr/>
                    <a:lstStyle/>
                    <a:p>
                      <a:endParaRPr lang="fr-FR"/>
                    </a:p>
                  </a:txBody>
                  <a:tcPr/>
                </a:tc>
                <a:tc>
                  <a:txBody>
                    <a:bodyPr/>
                    <a:lstStyle/>
                    <a:p>
                      <a:pPr algn="l" fontAlgn="b"/>
                      <a:r>
                        <a:rPr lang="fr-FR" sz="1000" u="none" strike="noStrike" dirty="0">
                          <a:solidFill>
                            <a:schemeClr val="tx1">
                              <a:lumMod val="75000"/>
                              <a:lumOff val="25000"/>
                            </a:schemeClr>
                          </a:solidFill>
                          <a:effectLst/>
                        </a:rPr>
                        <a:t>Réceptionner &amp; ranger les commandes directes (contrôle de la livraison, validation, enregistrement informatique, prix)</a:t>
                      </a:r>
                      <a:endParaRPr lang="fr-FR" sz="1000" b="0" i="0" u="none" strike="noStrike" dirty="0">
                        <a:solidFill>
                          <a:schemeClr val="tx1">
                            <a:lumMod val="75000"/>
                            <a:lumOff val="25000"/>
                          </a:schemeClr>
                        </a:solidFill>
                        <a:effectLst/>
                        <a:latin typeface="Helvetica Light" panose="020B0403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55591791"/>
                  </a:ext>
                </a:extLst>
              </a:tr>
              <a:tr h="228579">
                <a:tc vMerge="1">
                  <a:txBody>
                    <a:bodyPr/>
                    <a:lstStyle/>
                    <a:p>
                      <a:endParaRPr lang="fr-FR"/>
                    </a:p>
                  </a:txBody>
                  <a:tcPr/>
                </a:tc>
                <a:tc>
                  <a:txBody>
                    <a:bodyPr/>
                    <a:lstStyle/>
                    <a:p>
                      <a:pPr algn="l" rtl="0" fontAlgn="ctr"/>
                      <a:r>
                        <a:rPr lang="fr-FR" sz="1000" u="none" strike="noStrike" dirty="0">
                          <a:solidFill>
                            <a:schemeClr val="tx1">
                              <a:lumMod val="75000"/>
                              <a:lumOff val="25000"/>
                            </a:schemeClr>
                          </a:solidFill>
                          <a:effectLst/>
                        </a:rPr>
                        <a:t>Gérer la réserve</a:t>
                      </a:r>
                      <a:endParaRPr lang="fr-FR" sz="1000" b="0" i="0" u="none" strike="noStrike" dirty="0">
                        <a:solidFill>
                          <a:schemeClr val="tx1">
                            <a:lumMod val="75000"/>
                            <a:lumOff val="25000"/>
                          </a:schemeClr>
                        </a:solidFill>
                        <a:effectLst/>
                        <a:latin typeface="Helvetica Light" panose="020B0403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5782421"/>
                  </a:ext>
                </a:extLst>
              </a:tr>
              <a:tr h="228579">
                <a:tc vMerge="1">
                  <a:txBody>
                    <a:bodyPr/>
                    <a:lstStyle/>
                    <a:p>
                      <a:endParaRPr lang="fr-FR"/>
                    </a:p>
                  </a:txBody>
                  <a:tcPr/>
                </a:tc>
                <a:tc>
                  <a:txBody>
                    <a:bodyPr/>
                    <a:lstStyle/>
                    <a:p>
                      <a:pPr algn="l" rtl="0" fontAlgn="ctr"/>
                      <a:r>
                        <a:rPr lang="fr-FR" sz="1000" u="none" strike="noStrike" dirty="0">
                          <a:solidFill>
                            <a:schemeClr val="tx1">
                              <a:lumMod val="75000"/>
                              <a:lumOff val="25000"/>
                            </a:schemeClr>
                          </a:solidFill>
                          <a:effectLst/>
                        </a:rPr>
                        <a:t>Relever les incidents fournisseurs</a:t>
                      </a:r>
                      <a:endParaRPr lang="fr-FR" sz="1000" b="0" i="0" u="none" strike="noStrike" dirty="0">
                        <a:solidFill>
                          <a:schemeClr val="tx1">
                            <a:lumMod val="75000"/>
                            <a:lumOff val="25000"/>
                          </a:schemeClr>
                        </a:solidFill>
                        <a:effectLst/>
                        <a:latin typeface="Helvetica Light" panose="020B0403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05429517"/>
                  </a:ext>
                </a:extLst>
              </a:tr>
              <a:tr h="277077">
                <a:tc vMerge="1">
                  <a:txBody>
                    <a:bodyPr/>
                    <a:lstStyle/>
                    <a:p>
                      <a:endParaRPr lang="fr-FR"/>
                    </a:p>
                  </a:txBody>
                  <a:tcPr/>
                </a:tc>
                <a:tc>
                  <a:txBody>
                    <a:bodyPr/>
                    <a:lstStyle/>
                    <a:p>
                      <a:pPr algn="l" fontAlgn="b"/>
                      <a:r>
                        <a:rPr lang="fr-FR" sz="1000" u="none" strike="noStrike" dirty="0">
                          <a:solidFill>
                            <a:schemeClr val="tx1">
                              <a:lumMod val="75000"/>
                              <a:lumOff val="25000"/>
                            </a:schemeClr>
                          </a:solidFill>
                          <a:effectLst/>
                        </a:rPr>
                        <a:t>Organiser le recensement des produits à risque de péremption</a:t>
                      </a:r>
                      <a:endParaRPr lang="fr-FR" sz="1000" b="0" i="0" u="none" strike="noStrike" dirty="0">
                        <a:solidFill>
                          <a:schemeClr val="tx1">
                            <a:lumMod val="75000"/>
                            <a:lumOff val="25000"/>
                          </a:schemeClr>
                        </a:solidFill>
                        <a:effectLst/>
                        <a:latin typeface="Helvetica Light" panose="020B0403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02672863"/>
                  </a:ext>
                </a:extLst>
              </a:tr>
              <a:tr h="228579">
                <a:tc vMerge="1">
                  <a:txBody>
                    <a:bodyPr/>
                    <a:lstStyle/>
                    <a:p>
                      <a:endParaRPr lang="fr-FR"/>
                    </a:p>
                  </a:txBody>
                  <a:tcPr/>
                </a:tc>
                <a:tc>
                  <a:txBody>
                    <a:bodyPr/>
                    <a:lstStyle/>
                    <a:p>
                      <a:pPr algn="l" fontAlgn="b"/>
                      <a:r>
                        <a:rPr lang="fr-FR" sz="1000" u="none" strike="noStrike" dirty="0">
                          <a:solidFill>
                            <a:schemeClr val="tx1">
                              <a:lumMod val="75000"/>
                              <a:lumOff val="25000"/>
                            </a:schemeClr>
                          </a:solidFill>
                          <a:effectLst/>
                        </a:rPr>
                        <a:t>Réaliser les inventaires (tournants)</a:t>
                      </a:r>
                      <a:endParaRPr lang="fr-FR" sz="1000" b="0" i="0" u="none" strike="noStrike" dirty="0">
                        <a:solidFill>
                          <a:schemeClr val="tx1">
                            <a:lumMod val="75000"/>
                            <a:lumOff val="25000"/>
                          </a:schemeClr>
                        </a:solidFill>
                        <a:effectLst/>
                        <a:latin typeface="Helvetica Light" panose="020B0403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23936707"/>
                  </a:ext>
                </a:extLst>
              </a:tr>
              <a:tr h="228579">
                <a:tc vMerge="1">
                  <a:txBody>
                    <a:bodyPr/>
                    <a:lstStyle/>
                    <a:p>
                      <a:endParaRPr lang="fr-FR"/>
                    </a:p>
                  </a:txBody>
                  <a:tcPr/>
                </a:tc>
                <a:tc>
                  <a:txBody>
                    <a:bodyPr/>
                    <a:lstStyle/>
                    <a:p>
                      <a:pPr algn="l" fontAlgn="b"/>
                      <a:r>
                        <a:rPr lang="fr-FR" sz="1000" u="none" strike="noStrike" dirty="0">
                          <a:solidFill>
                            <a:schemeClr val="tx1">
                              <a:lumMod val="75000"/>
                              <a:lumOff val="25000"/>
                            </a:schemeClr>
                          </a:solidFill>
                          <a:effectLst/>
                        </a:rPr>
                        <a:t>Réaliser le retrait mensuel des périmés </a:t>
                      </a:r>
                      <a:endParaRPr lang="fr-FR" sz="1000" b="0" i="0" u="none" strike="noStrike" dirty="0">
                        <a:solidFill>
                          <a:schemeClr val="tx1">
                            <a:lumMod val="75000"/>
                            <a:lumOff val="25000"/>
                          </a:schemeClr>
                        </a:solidFill>
                        <a:effectLst/>
                        <a:latin typeface="Helvetica Light" panose="020B0403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4861728"/>
                  </a:ext>
                </a:extLst>
              </a:tr>
              <a:tr h="228579">
                <a:tc vMerge="1">
                  <a:txBody>
                    <a:bodyPr/>
                    <a:lstStyle/>
                    <a:p>
                      <a:endParaRPr lang="fr-FR"/>
                    </a:p>
                  </a:txBody>
                  <a:tcPr/>
                </a:tc>
                <a:tc>
                  <a:txBody>
                    <a:bodyPr/>
                    <a:lstStyle/>
                    <a:p>
                      <a:pPr algn="l" fontAlgn="b"/>
                      <a:r>
                        <a:rPr lang="fr-FR" sz="1000" u="none" strike="noStrike" dirty="0">
                          <a:solidFill>
                            <a:schemeClr val="tx1">
                              <a:lumMod val="75000"/>
                              <a:lumOff val="25000"/>
                            </a:schemeClr>
                          </a:solidFill>
                          <a:effectLst/>
                        </a:rPr>
                        <a:t>Gérer l’organisation des </a:t>
                      </a:r>
                      <a:r>
                        <a:rPr lang="fr-FR" sz="1000" u="none" strike="noStrike" dirty="0" err="1">
                          <a:solidFill>
                            <a:schemeClr val="tx1">
                              <a:lumMod val="75000"/>
                              <a:lumOff val="25000"/>
                            </a:schemeClr>
                          </a:solidFill>
                          <a:effectLst/>
                        </a:rPr>
                        <a:t>dûs</a:t>
                      </a:r>
                      <a:r>
                        <a:rPr lang="fr-FR" sz="1000" u="none" strike="noStrike" dirty="0">
                          <a:solidFill>
                            <a:schemeClr val="tx1">
                              <a:lumMod val="75000"/>
                              <a:lumOff val="25000"/>
                            </a:schemeClr>
                          </a:solidFill>
                          <a:effectLst/>
                        </a:rPr>
                        <a:t> / manquants</a:t>
                      </a:r>
                      <a:endParaRPr lang="fr-FR" sz="1000" b="0" i="0" u="none" strike="noStrike" dirty="0">
                        <a:solidFill>
                          <a:schemeClr val="tx1">
                            <a:lumMod val="75000"/>
                            <a:lumOff val="25000"/>
                          </a:schemeClr>
                        </a:solidFill>
                        <a:effectLst/>
                        <a:latin typeface="Helvetica Light" panose="020B0403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54022803"/>
                  </a:ext>
                </a:extLst>
              </a:tr>
              <a:tr h="228579">
                <a:tc vMerge="1">
                  <a:txBody>
                    <a:bodyPr/>
                    <a:lstStyle/>
                    <a:p>
                      <a:endParaRPr lang="fr-FR"/>
                    </a:p>
                  </a:txBody>
                  <a:tcPr/>
                </a:tc>
                <a:tc>
                  <a:txBody>
                    <a:bodyPr/>
                    <a:lstStyle/>
                    <a:p>
                      <a:pPr algn="l" fontAlgn="b"/>
                      <a:r>
                        <a:rPr lang="fr-FR" sz="1000" u="none" strike="noStrike" dirty="0">
                          <a:solidFill>
                            <a:schemeClr val="tx1">
                              <a:lumMod val="75000"/>
                              <a:lumOff val="25000"/>
                            </a:schemeClr>
                          </a:solidFill>
                          <a:effectLst/>
                        </a:rPr>
                        <a:t>Eliminer régulièrement les promis non récupérés</a:t>
                      </a:r>
                      <a:endParaRPr lang="fr-FR" sz="1000" b="0" i="0" u="none" strike="noStrike" dirty="0">
                        <a:solidFill>
                          <a:schemeClr val="tx1">
                            <a:lumMod val="75000"/>
                            <a:lumOff val="25000"/>
                          </a:schemeClr>
                        </a:solidFill>
                        <a:effectLst/>
                        <a:latin typeface="Helvetica Light" panose="020B0403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3029407"/>
                  </a:ext>
                </a:extLst>
              </a:tr>
              <a:tr h="228579">
                <a:tc vMerge="1">
                  <a:txBody>
                    <a:bodyPr/>
                    <a:lstStyle/>
                    <a:p>
                      <a:endParaRPr lang="fr-FR"/>
                    </a:p>
                  </a:txBody>
                  <a:tcPr/>
                </a:tc>
                <a:tc>
                  <a:txBody>
                    <a:bodyPr/>
                    <a:lstStyle/>
                    <a:p>
                      <a:pPr algn="l" fontAlgn="b"/>
                      <a:r>
                        <a:rPr lang="fr-FR" sz="1000" u="none" strike="noStrike" dirty="0">
                          <a:solidFill>
                            <a:schemeClr val="tx1">
                              <a:lumMod val="75000"/>
                              <a:lumOff val="25000"/>
                            </a:schemeClr>
                          </a:solidFill>
                          <a:effectLst/>
                        </a:rPr>
                        <a:t>Gérer les ordonnances en attente</a:t>
                      </a:r>
                      <a:endParaRPr lang="fr-FR" sz="1000" b="0" i="0" u="none" strike="noStrike" dirty="0">
                        <a:solidFill>
                          <a:schemeClr val="tx1">
                            <a:lumMod val="75000"/>
                            <a:lumOff val="25000"/>
                          </a:schemeClr>
                        </a:solidFill>
                        <a:effectLst/>
                        <a:latin typeface="Helvetica Light" panose="020B0403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19219679"/>
                  </a:ext>
                </a:extLst>
              </a:tr>
              <a:tr h="395987">
                <a:tc vMerge="1">
                  <a:txBody>
                    <a:bodyPr/>
                    <a:lstStyle/>
                    <a:p>
                      <a:endParaRPr lang="fr-FR"/>
                    </a:p>
                  </a:txBody>
                  <a:tcPr/>
                </a:tc>
                <a:tc>
                  <a:txBody>
                    <a:bodyPr/>
                    <a:lstStyle/>
                    <a:p>
                      <a:pPr algn="l" fontAlgn="b"/>
                      <a:r>
                        <a:rPr lang="fr-FR" sz="1000" u="none" strike="noStrike" dirty="0">
                          <a:solidFill>
                            <a:schemeClr val="tx1">
                              <a:lumMod val="75000"/>
                              <a:lumOff val="25000"/>
                            </a:schemeClr>
                          </a:solidFill>
                          <a:effectLst/>
                        </a:rPr>
                        <a:t>Gérer la chaîne du froid (enregistrement périodique des températures, contrôle annuel de l’enceinte réfrigérée…)</a:t>
                      </a:r>
                      <a:endParaRPr lang="fr-FR" sz="1000" b="0" i="0" u="none" strike="noStrike" dirty="0">
                        <a:solidFill>
                          <a:schemeClr val="tx1">
                            <a:lumMod val="75000"/>
                            <a:lumOff val="25000"/>
                          </a:schemeClr>
                        </a:solidFill>
                        <a:effectLst/>
                        <a:latin typeface="Helvetica Light" panose="020B0403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64009952"/>
                  </a:ext>
                </a:extLst>
              </a:tr>
              <a:tr h="228579">
                <a:tc vMerge="1">
                  <a:txBody>
                    <a:bodyPr/>
                    <a:lstStyle/>
                    <a:p>
                      <a:endParaRPr lang="fr-FR"/>
                    </a:p>
                  </a:txBody>
                  <a:tcPr/>
                </a:tc>
                <a:tc>
                  <a:txBody>
                    <a:bodyPr/>
                    <a:lstStyle/>
                    <a:p>
                      <a:pPr algn="l" fontAlgn="b"/>
                      <a:r>
                        <a:rPr lang="fr-FR" sz="1000" b="0" i="0" u="none" strike="noStrike" dirty="0">
                          <a:solidFill>
                            <a:schemeClr val="tx1">
                              <a:lumMod val="75000"/>
                              <a:lumOff val="25000"/>
                            </a:schemeClr>
                          </a:solidFill>
                          <a:effectLst/>
                          <a:latin typeface="Helvetica Light" panose="020B0403020202020204" pitchFamily="34" charset="0"/>
                        </a:rPr>
                        <a:t>Gérer les médicament non utilisés (MNU) &amp; les Déchets Activité de Soins à Risques Infectieux (DASRI)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58655217"/>
                  </a:ext>
                </a:extLst>
              </a:tr>
              <a:tr h="228579">
                <a:tc vMerge="1">
                  <a:txBody>
                    <a:bodyPr/>
                    <a:lstStyle/>
                    <a:p>
                      <a:endParaRPr lang="fr-FR"/>
                    </a:p>
                  </a:txBody>
                  <a:tcPr>
                    <a:lnT w="12700" cap="flat" cmpd="sng" algn="ctr">
                      <a:solidFill>
                        <a:schemeClr val="tx1"/>
                      </a:solidFill>
                      <a:prstDash val="solid"/>
                      <a:round/>
                      <a:headEnd type="none" w="med" len="med"/>
                      <a:tailEnd type="none" w="med" len="med"/>
                    </a:lnT>
                  </a:tcPr>
                </a:tc>
                <a:tc>
                  <a:txBody>
                    <a:bodyPr/>
                    <a:lstStyle/>
                    <a:p>
                      <a:pPr algn="l" fontAlgn="b"/>
                      <a:r>
                        <a:rPr lang="fr-FR" sz="1000" u="none" strike="noStrike" dirty="0">
                          <a:solidFill>
                            <a:schemeClr val="tx1">
                              <a:lumMod val="75000"/>
                              <a:lumOff val="25000"/>
                            </a:schemeClr>
                          </a:solidFill>
                          <a:effectLst/>
                        </a:rPr>
                        <a:t>Gérer les stupéfiants</a:t>
                      </a:r>
                      <a:endParaRPr lang="fr-FR" sz="1000" b="0" i="0" u="none" strike="noStrike" dirty="0">
                        <a:solidFill>
                          <a:schemeClr val="tx1">
                            <a:lumMod val="75000"/>
                            <a:lumOff val="25000"/>
                          </a:schemeClr>
                        </a:solidFill>
                        <a:effectLst/>
                        <a:latin typeface="Helvetica Light" panose="020B0403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10872474"/>
                  </a:ext>
                </a:extLst>
              </a:tr>
              <a:tr h="228579">
                <a:tc vMerge="1">
                  <a:txBody>
                    <a:bodyPr/>
                    <a:lstStyle/>
                    <a:p>
                      <a:pPr algn="ctr" fontAlgn="ctr"/>
                      <a:endParaRPr lang="fr-FR" sz="1100" b="0" i="0" u="none" strike="noStrike" dirty="0">
                        <a:solidFill>
                          <a:schemeClr val="bg1"/>
                        </a:solidFill>
                        <a:effectLst/>
                        <a:latin typeface="+mj-lt"/>
                      </a:endParaRPr>
                    </a:p>
                  </a:txBody>
                  <a:tcPr marL="4763" marR="4763" marT="4763"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l" fontAlgn="b"/>
                      <a:r>
                        <a:rPr lang="fr-FR" sz="1000" b="0" i="0" u="none" strike="noStrike" dirty="0">
                          <a:solidFill>
                            <a:schemeClr val="tx1">
                              <a:lumMod val="75000"/>
                              <a:lumOff val="25000"/>
                            </a:schemeClr>
                          </a:solidFill>
                          <a:effectLst/>
                          <a:latin typeface="Helvetica Light" panose="020B0403020202020204" pitchFamily="34" charset="0"/>
                        </a:rPr>
                        <a:t>Autre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58572297"/>
                  </a:ext>
                </a:extLst>
              </a:tr>
            </a:tbl>
          </a:graphicData>
        </a:graphic>
      </p:graphicFrame>
    </p:spTree>
    <p:extLst>
      <p:ext uri="{BB962C8B-B14F-4D97-AF65-F5344CB8AC3E}">
        <p14:creationId xmlns:p14="http://schemas.microsoft.com/office/powerpoint/2010/main" val="1429073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2">
            <a:extLst>
              <a:ext uri="{FF2B5EF4-FFF2-40B4-BE49-F238E27FC236}">
                <a16:creationId xmlns:a16="http://schemas.microsoft.com/office/drawing/2014/main" id="{116CA87B-F2A8-4050-81B8-745B149AEA7B}"/>
              </a:ext>
            </a:extLst>
          </p:cNvPr>
          <p:cNvSpPr txBox="1">
            <a:spLocks/>
          </p:cNvSpPr>
          <p:nvPr/>
        </p:nvSpPr>
        <p:spPr>
          <a:xfrm>
            <a:off x="319435" y="805950"/>
            <a:ext cx="9586565" cy="452432"/>
          </a:xfrm>
          <a:prstGeom prst="rect">
            <a:avLst/>
          </a:prstGeom>
          <a:noFill/>
        </p:spPr>
        <p:txBody>
          <a:bodyPr vert="horz" wrap="square" lIns="91440" tIns="45720" rIns="91440" bIns="45720" rtlCol="0" anchor="ctr">
            <a:normAutofit/>
          </a:bodyPr>
          <a:lstStyle>
            <a:lvl1pPr algn="l" defTabSz="914400" rtl="0" eaLnBrk="1" latinLnBrk="0" hangingPunct="1">
              <a:lnSpc>
                <a:spcPct val="90000"/>
              </a:lnSpc>
              <a:spcBef>
                <a:spcPct val="0"/>
              </a:spcBef>
              <a:buNone/>
              <a:defRPr lang="fr-FR" sz="1800" kern="1200" cap="all">
                <a:solidFill>
                  <a:schemeClr val="bg1"/>
                </a:solidFill>
                <a:latin typeface="Helvetica Neue" panose="020B0604020202020204" pitchFamily="34" charset="0"/>
                <a:ea typeface="Helvetica Neue" panose="020B0604020202020204" pitchFamily="34" charset="0"/>
                <a:cs typeface="+mn-cs"/>
              </a:defRPr>
            </a:lvl1pPr>
          </a:lstStyle>
          <a:p>
            <a:pPr algn="r"/>
            <a:endParaRPr lang="fr-FR" dirty="0"/>
          </a:p>
        </p:txBody>
      </p:sp>
      <p:sp>
        <p:nvSpPr>
          <p:cNvPr id="4" name="Titre 3">
            <a:extLst>
              <a:ext uri="{FF2B5EF4-FFF2-40B4-BE49-F238E27FC236}">
                <a16:creationId xmlns:a16="http://schemas.microsoft.com/office/drawing/2014/main" id="{E87CAECB-1F94-4922-B198-8AADA686B0E0}"/>
              </a:ext>
            </a:extLst>
          </p:cNvPr>
          <p:cNvSpPr>
            <a:spLocks noGrp="1"/>
          </p:cNvSpPr>
          <p:nvPr>
            <p:ph type="title"/>
          </p:nvPr>
        </p:nvSpPr>
        <p:spPr>
          <a:xfrm>
            <a:off x="1150374" y="847554"/>
            <a:ext cx="8604856" cy="341632"/>
          </a:xfrm>
        </p:spPr>
        <p:txBody>
          <a:bodyPr/>
          <a:lstStyle/>
          <a:p>
            <a:pPr algn="r"/>
            <a:r>
              <a:rPr lang="fr-FR" dirty="0"/>
              <a:t>E09. Matrice des tâches</a:t>
            </a:r>
          </a:p>
        </p:txBody>
      </p:sp>
      <p:graphicFrame>
        <p:nvGraphicFramePr>
          <p:cNvPr id="5" name="Tableau 4">
            <a:extLst>
              <a:ext uri="{FF2B5EF4-FFF2-40B4-BE49-F238E27FC236}">
                <a16:creationId xmlns:a16="http://schemas.microsoft.com/office/drawing/2014/main" id="{5982414F-300C-461E-A491-8ACEDE5B754F}"/>
              </a:ext>
            </a:extLst>
          </p:cNvPr>
          <p:cNvGraphicFramePr>
            <a:graphicFrameLocks noGrp="1"/>
          </p:cNvGraphicFramePr>
          <p:nvPr>
            <p:extLst>
              <p:ext uri="{D42A27DB-BD31-4B8C-83A1-F6EECF244321}">
                <p14:modId xmlns:p14="http://schemas.microsoft.com/office/powerpoint/2010/main" val="3574963029"/>
              </p:ext>
            </p:extLst>
          </p:nvPr>
        </p:nvGraphicFramePr>
        <p:xfrm>
          <a:off x="273000" y="1230791"/>
          <a:ext cx="9360000" cy="4797491"/>
        </p:xfrm>
        <a:graphic>
          <a:graphicData uri="http://schemas.openxmlformats.org/drawingml/2006/table">
            <a:tbl>
              <a:tblPr firstRow="1" bandRow="1">
                <a:tableStyleId>{5C22544A-7EE6-4342-B048-85BDC9FD1C3A}</a:tableStyleId>
              </a:tblPr>
              <a:tblGrid>
                <a:gridCol w="360000">
                  <a:extLst>
                    <a:ext uri="{9D8B030D-6E8A-4147-A177-3AD203B41FA5}">
                      <a16:colId xmlns:a16="http://schemas.microsoft.com/office/drawing/2014/main" val="1991492833"/>
                    </a:ext>
                  </a:extLst>
                </a:gridCol>
                <a:gridCol w="3960000">
                  <a:extLst>
                    <a:ext uri="{9D8B030D-6E8A-4147-A177-3AD203B41FA5}">
                      <a16:colId xmlns:a16="http://schemas.microsoft.com/office/drawing/2014/main" val="664463330"/>
                    </a:ext>
                  </a:extLst>
                </a:gridCol>
                <a:gridCol w="720000">
                  <a:extLst>
                    <a:ext uri="{9D8B030D-6E8A-4147-A177-3AD203B41FA5}">
                      <a16:colId xmlns:a16="http://schemas.microsoft.com/office/drawing/2014/main" val="3437481001"/>
                    </a:ext>
                  </a:extLst>
                </a:gridCol>
                <a:gridCol w="720000">
                  <a:extLst>
                    <a:ext uri="{9D8B030D-6E8A-4147-A177-3AD203B41FA5}">
                      <a16:colId xmlns:a16="http://schemas.microsoft.com/office/drawing/2014/main" val="705493396"/>
                    </a:ext>
                  </a:extLst>
                </a:gridCol>
                <a:gridCol w="720000">
                  <a:extLst>
                    <a:ext uri="{9D8B030D-6E8A-4147-A177-3AD203B41FA5}">
                      <a16:colId xmlns:a16="http://schemas.microsoft.com/office/drawing/2014/main" val="1342903573"/>
                    </a:ext>
                  </a:extLst>
                </a:gridCol>
                <a:gridCol w="720000">
                  <a:extLst>
                    <a:ext uri="{9D8B030D-6E8A-4147-A177-3AD203B41FA5}">
                      <a16:colId xmlns:a16="http://schemas.microsoft.com/office/drawing/2014/main" val="3288181075"/>
                    </a:ext>
                  </a:extLst>
                </a:gridCol>
                <a:gridCol w="720000">
                  <a:extLst>
                    <a:ext uri="{9D8B030D-6E8A-4147-A177-3AD203B41FA5}">
                      <a16:colId xmlns:a16="http://schemas.microsoft.com/office/drawing/2014/main" val="290092471"/>
                    </a:ext>
                  </a:extLst>
                </a:gridCol>
                <a:gridCol w="720000">
                  <a:extLst>
                    <a:ext uri="{9D8B030D-6E8A-4147-A177-3AD203B41FA5}">
                      <a16:colId xmlns:a16="http://schemas.microsoft.com/office/drawing/2014/main" val="1136581042"/>
                    </a:ext>
                  </a:extLst>
                </a:gridCol>
                <a:gridCol w="720000">
                  <a:extLst>
                    <a:ext uri="{9D8B030D-6E8A-4147-A177-3AD203B41FA5}">
                      <a16:colId xmlns:a16="http://schemas.microsoft.com/office/drawing/2014/main" val="3303125626"/>
                    </a:ext>
                  </a:extLst>
                </a:gridCol>
              </a:tblGrid>
              <a:tr h="428494">
                <a:tc>
                  <a:txBody>
                    <a:bodyPr/>
                    <a:lstStyle/>
                    <a:p>
                      <a:pPr algn="l" fontAlgn="b"/>
                      <a:endParaRPr lang="fr-FR" sz="1100" b="0" i="0" u="none" strike="noStrike" dirty="0">
                        <a:solidFill>
                          <a:srgbClr val="000000"/>
                        </a:solidFill>
                        <a:effectLst/>
                        <a:latin typeface="Calibri" panose="020F0502020204030204" pitchFamily="34" charset="0"/>
                      </a:endParaRPr>
                    </a:p>
                  </a:txBody>
                  <a:tcPr marL="4763" marR="4763" marT="4763"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fontAlgn="ctr"/>
                      <a:r>
                        <a:rPr lang="fr-FR" sz="1100" b="0" u="none" strike="noStrike" dirty="0">
                          <a:solidFill>
                            <a:schemeClr val="tx1">
                              <a:lumMod val="75000"/>
                              <a:lumOff val="25000"/>
                            </a:schemeClr>
                          </a:solidFill>
                          <a:effectLst/>
                          <a:latin typeface="+mj-lt"/>
                        </a:rPr>
                        <a:t>Rôles &amp; Responsabilités</a:t>
                      </a:r>
                      <a:endParaRPr lang="fr-FR" sz="1100" b="0" i="0" u="none" strike="noStrike" dirty="0">
                        <a:solidFill>
                          <a:schemeClr val="tx1">
                            <a:lumMod val="75000"/>
                            <a:lumOff val="25000"/>
                          </a:schemeClr>
                        </a:solidFill>
                        <a:effectLst/>
                        <a:latin typeface="+mj-lt"/>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fr-FR" sz="800" b="0" u="none" strike="noStrike" dirty="0">
                          <a:solidFill>
                            <a:schemeClr val="bg1">
                              <a:lumMod val="75000"/>
                            </a:schemeClr>
                          </a:solidFill>
                          <a:effectLst/>
                          <a:latin typeface="+mj-lt"/>
                        </a:rPr>
                        <a:t>Nom du collaborateur :</a:t>
                      </a:r>
                      <a:br>
                        <a:rPr lang="fr-FR" sz="800" b="0" u="none" strike="noStrike" dirty="0">
                          <a:solidFill>
                            <a:schemeClr val="bg1">
                              <a:lumMod val="75000"/>
                            </a:schemeClr>
                          </a:solidFill>
                          <a:effectLst/>
                          <a:latin typeface="+mj-lt"/>
                        </a:rPr>
                      </a:br>
                      <a:r>
                        <a:rPr lang="fr-FR" sz="800" b="0" u="none" strike="noStrike" dirty="0">
                          <a:solidFill>
                            <a:schemeClr val="bg1">
                              <a:lumMod val="75000"/>
                            </a:schemeClr>
                          </a:solidFill>
                          <a:effectLst/>
                          <a:latin typeface="+mj-lt"/>
                        </a:rPr>
                        <a:t> </a:t>
                      </a:r>
                      <a:endParaRPr lang="fr-FR" sz="800" b="0" i="0" u="none" strike="noStrike" dirty="0">
                        <a:solidFill>
                          <a:schemeClr val="bg1">
                            <a:lumMod val="75000"/>
                          </a:schemeClr>
                        </a:solidFill>
                        <a:effectLst/>
                        <a:latin typeface="+mj-lt"/>
                      </a:endParaRPr>
                    </a:p>
                  </a:txBody>
                  <a:tcPr marL="4763" marR="4763" marT="476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fr-FR" sz="800" b="0" u="none" strike="noStrike" dirty="0">
                          <a:solidFill>
                            <a:schemeClr val="bg1">
                              <a:lumMod val="75000"/>
                            </a:schemeClr>
                          </a:solidFill>
                          <a:effectLst/>
                          <a:latin typeface="+mj-lt"/>
                        </a:rPr>
                        <a:t>Nom du collaborateur :</a:t>
                      </a:r>
                      <a:br>
                        <a:rPr lang="fr-FR" sz="800" b="0" u="none" strike="noStrike" dirty="0">
                          <a:solidFill>
                            <a:schemeClr val="bg1">
                              <a:lumMod val="75000"/>
                            </a:schemeClr>
                          </a:solidFill>
                          <a:effectLst/>
                          <a:latin typeface="+mj-lt"/>
                        </a:rPr>
                      </a:br>
                      <a:r>
                        <a:rPr lang="fr-FR" sz="800" b="0" u="none" strike="noStrike" dirty="0">
                          <a:solidFill>
                            <a:schemeClr val="bg1">
                              <a:lumMod val="75000"/>
                            </a:schemeClr>
                          </a:solidFill>
                          <a:effectLst/>
                          <a:latin typeface="+mj-lt"/>
                        </a:rPr>
                        <a:t> </a:t>
                      </a:r>
                      <a:endParaRPr lang="fr-FR" sz="800" b="0" i="0" u="none" strike="noStrike" dirty="0">
                        <a:solidFill>
                          <a:schemeClr val="bg1">
                            <a:lumMod val="75000"/>
                          </a:schemeClr>
                        </a:solidFill>
                        <a:effectLst/>
                        <a:latin typeface="+mj-lt"/>
                      </a:endParaRPr>
                    </a:p>
                  </a:txBody>
                  <a:tcPr marL="4763" marR="4763" marT="476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fr-FR" sz="800" b="0" u="none" strike="noStrike" dirty="0">
                          <a:solidFill>
                            <a:schemeClr val="bg1">
                              <a:lumMod val="75000"/>
                            </a:schemeClr>
                          </a:solidFill>
                          <a:effectLst/>
                          <a:latin typeface="+mj-lt"/>
                        </a:rPr>
                        <a:t>Nom du collaborateur :</a:t>
                      </a:r>
                      <a:br>
                        <a:rPr lang="fr-FR" sz="800" b="0" u="none" strike="noStrike" dirty="0">
                          <a:solidFill>
                            <a:schemeClr val="bg1">
                              <a:lumMod val="75000"/>
                            </a:schemeClr>
                          </a:solidFill>
                          <a:effectLst/>
                          <a:latin typeface="+mj-lt"/>
                        </a:rPr>
                      </a:br>
                      <a:r>
                        <a:rPr lang="fr-FR" sz="800" b="0" u="none" strike="noStrike" dirty="0">
                          <a:solidFill>
                            <a:schemeClr val="bg1">
                              <a:lumMod val="75000"/>
                            </a:schemeClr>
                          </a:solidFill>
                          <a:effectLst/>
                          <a:latin typeface="+mj-lt"/>
                        </a:rPr>
                        <a:t> </a:t>
                      </a:r>
                      <a:endParaRPr lang="fr-FR" sz="800" b="0" i="0" u="none" strike="noStrike" dirty="0">
                        <a:solidFill>
                          <a:schemeClr val="bg1">
                            <a:lumMod val="75000"/>
                          </a:schemeClr>
                        </a:solidFill>
                        <a:effectLst/>
                        <a:latin typeface="+mj-lt"/>
                      </a:endParaRPr>
                    </a:p>
                  </a:txBody>
                  <a:tcPr marL="4763" marR="4763" marT="476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fr-FR" sz="800" b="0" u="none" strike="noStrike" dirty="0">
                          <a:solidFill>
                            <a:schemeClr val="bg1">
                              <a:lumMod val="75000"/>
                            </a:schemeClr>
                          </a:solidFill>
                          <a:effectLst/>
                          <a:latin typeface="+mj-lt"/>
                        </a:rPr>
                        <a:t>Nom du collaborateur :</a:t>
                      </a:r>
                      <a:br>
                        <a:rPr lang="fr-FR" sz="800" b="0" u="none" strike="noStrike" dirty="0">
                          <a:solidFill>
                            <a:schemeClr val="bg1">
                              <a:lumMod val="75000"/>
                            </a:schemeClr>
                          </a:solidFill>
                          <a:effectLst/>
                          <a:latin typeface="+mj-lt"/>
                        </a:rPr>
                      </a:br>
                      <a:r>
                        <a:rPr lang="fr-FR" sz="800" b="0" u="none" strike="noStrike" dirty="0">
                          <a:solidFill>
                            <a:schemeClr val="bg1">
                              <a:lumMod val="75000"/>
                            </a:schemeClr>
                          </a:solidFill>
                          <a:effectLst/>
                          <a:latin typeface="+mj-lt"/>
                        </a:rPr>
                        <a:t> </a:t>
                      </a:r>
                      <a:endParaRPr lang="fr-FR" sz="800" b="0" i="0" u="none" strike="noStrike" dirty="0">
                        <a:solidFill>
                          <a:schemeClr val="bg1">
                            <a:lumMod val="75000"/>
                          </a:schemeClr>
                        </a:solidFill>
                        <a:effectLst/>
                        <a:latin typeface="+mj-lt"/>
                      </a:endParaRPr>
                    </a:p>
                  </a:txBody>
                  <a:tcPr marL="4763" marR="4763" marT="476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fr-FR" sz="800" b="0" u="none" strike="noStrike" dirty="0">
                          <a:solidFill>
                            <a:schemeClr val="bg1">
                              <a:lumMod val="75000"/>
                            </a:schemeClr>
                          </a:solidFill>
                          <a:effectLst/>
                          <a:latin typeface="+mj-lt"/>
                        </a:rPr>
                        <a:t>Nom du collaborateur :</a:t>
                      </a:r>
                      <a:br>
                        <a:rPr lang="fr-FR" sz="800" b="0" u="none" strike="noStrike" dirty="0">
                          <a:solidFill>
                            <a:schemeClr val="bg1">
                              <a:lumMod val="75000"/>
                            </a:schemeClr>
                          </a:solidFill>
                          <a:effectLst/>
                          <a:latin typeface="+mj-lt"/>
                        </a:rPr>
                      </a:br>
                      <a:r>
                        <a:rPr lang="fr-FR" sz="800" b="0" u="none" strike="noStrike" dirty="0">
                          <a:solidFill>
                            <a:schemeClr val="bg1">
                              <a:lumMod val="75000"/>
                            </a:schemeClr>
                          </a:solidFill>
                          <a:effectLst/>
                          <a:latin typeface="+mj-lt"/>
                        </a:rPr>
                        <a:t> </a:t>
                      </a:r>
                      <a:endParaRPr lang="fr-FR" sz="800" b="0" i="0" u="none" strike="noStrike" dirty="0">
                        <a:solidFill>
                          <a:schemeClr val="bg1">
                            <a:lumMod val="75000"/>
                          </a:schemeClr>
                        </a:solidFill>
                        <a:effectLst/>
                        <a:latin typeface="+mj-lt"/>
                      </a:endParaRPr>
                    </a:p>
                  </a:txBody>
                  <a:tcPr marL="4763" marR="4763" marT="476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fr-FR" sz="800" b="0" u="none" strike="noStrike" dirty="0">
                          <a:solidFill>
                            <a:schemeClr val="bg1">
                              <a:lumMod val="75000"/>
                            </a:schemeClr>
                          </a:solidFill>
                          <a:effectLst/>
                          <a:latin typeface="+mj-lt"/>
                        </a:rPr>
                        <a:t>Nom du collaborateur :</a:t>
                      </a:r>
                      <a:br>
                        <a:rPr lang="fr-FR" sz="800" b="0" u="none" strike="noStrike" dirty="0">
                          <a:solidFill>
                            <a:schemeClr val="bg1">
                              <a:lumMod val="75000"/>
                            </a:schemeClr>
                          </a:solidFill>
                          <a:effectLst/>
                          <a:latin typeface="+mj-lt"/>
                        </a:rPr>
                      </a:br>
                      <a:r>
                        <a:rPr lang="fr-FR" sz="800" b="0" u="none" strike="noStrike" dirty="0">
                          <a:solidFill>
                            <a:schemeClr val="bg1">
                              <a:lumMod val="75000"/>
                            </a:schemeClr>
                          </a:solidFill>
                          <a:effectLst/>
                          <a:latin typeface="+mj-lt"/>
                        </a:rPr>
                        <a:t> </a:t>
                      </a:r>
                      <a:endParaRPr lang="fr-FR" sz="800" b="0" i="0" u="none" strike="noStrike" dirty="0">
                        <a:solidFill>
                          <a:schemeClr val="bg1">
                            <a:lumMod val="75000"/>
                          </a:schemeClr>
                        </a:solidFill>
                        <a:effectLst/>
                        <a:latin typeface="+mj-lt"/>
                      </a:endParaRPr>
                    </a:p>
                  </a:txBody>
                  <a:tcPr marL="4763" marR="4763" marT="476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fr-FR" sz="800" b="0" u="none" strike="noStrike" dirty="0">
                          <a:solidFill>
                            <a:schemeClr val="bg1">
                              <a:lumMod val="75000"/>
                            </a:schemeClr>
                          </a:solidFill>
                          <a:effectLst/>
                          <a:latin typeface="+mj-lt"/>
                        </a:rPr>
                        <a:t>Nom du collaborateur :</a:t>
                      </a:r>
                      <a:br>
                        <a:rPr lang="fr-FR" sz="800" b="0" u="none" strike="noStrike" dirty="0">
                          <a:solidFill>
                            <a:schemeClr val="bg1">
                              <a:lumMod val="75000"/>
                            </a:schemeClr>
                          </a:solidFill>
                          <a:effectLst/>
                          <a:latin typeface="+mj-lt"/>
                        </a:rPr>
                      </a:br>
                      <a:r>
                        <a:rPr lang="fr-FR" sz="800" b="0" u="none" strike="noStrike" dirty="0">
                          <a:solidFill>
                            <a:schemeClr val="bg1">
                              <a:lumMod val="75000"/>
                            </a:schemeClr>
                          </a:solidFill>
                          <a:effectLst/>
                          <a:latin typeface="+mj-lt"/>
                        </a:rPr>
                        <a:t> </a:t>
                      </a:r>
                      <a:endParaRPr lang="fr-FR" sz="800" b="0" i="0" u="none" strike="noStrike" dirty="0">
                        <a:solidFill>
                          <a:schemeClr val="bg1">
                            <a:lumMod val="75000"/>
                          </a:schemeClr>
                        </a:solidFill>
                        <a:effectLst/>
                        <a:latin typeface="+mj-lt"/>
                      </a:endParaRPr>
                    </a:p>
                  </a:txBody>
                  <a:tcPr marL="4763" marR="4763" marT="476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7353866"/>
                  </a:ext>
                </a:extLst>
              </a:tr>
              <a:tr h="254197">
                <a:tc rowSpan="6">
                  <a:txBody>
                    <a:bodyPr/>
                    <a:lstStyle/>
                    <a:p>
                      <a:pPr algn="ctr" fontAlgn="ctr"/>
                      <a:r>
                        <a:rPr lang="fr-FR" sz="1100" u="none" strike="noStrike" dirty="0">
                          <a:solidFill>
                            <a:schemeClr val="bg1"/>
                          </a:solidFill>
                          <a:effectLst/>
                          <a:latin typeface="+mj-lt"/>
                        </a:rPr>
                        <a:t>Préparatoire</a:t>
                      </a:r>
                      <a:endParaRPr lang="fr-FR" sz="1100" b="0" i="0" u="none" strike="noStrike" dirty="0">
                        <a:solidFill>
                          <a:schemeClr val="bg1"/>
                        </a:solidFill>
                        <a:effectLst/>
                        <a:latin typeface="+mj-lt"/>
                      </a:endParaRPr>
                    </a:p>
                  </a:txBody>
                  <a:tcPr marL="4763" marR="4763" marT="4763"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50000"/>
                      </a:schemeClr>
                    </a:solidFill>
                  </a:tcPr>
                </a:tc>
                <a:tc>
                  <a:txBody>
                    <a:bodyPr/>
                    <a:lstStyle/>
                    <a:p>
                      <a:pPr algn="l" fontAlgn="b"/>
                      <a:r>
                        <a:rPr lang="fr-FR" sz="1000" u="none" strike="noStrike" dirty="0">
                          <a:solidFill>
                            <a:schemeClr val="tx1">
                              <a:lumMod val="75000"/>
                              <a:lumOff val="25000"/>
                            </a:schemeClr>
                          </a:solidFill>
                          <a:effectLst/>
                        </a:rPr>
                        <a:t>Réaliser les préparations magistrales et officinales</a:t>
                      </a:r>
                      <a:endParaRPr lang="fr-FR" sz="1000" b="0" i="0" u="none" strike="noStrike" dirty="0">
                        <a:solidFill>
                          <a:schemeClr val="tx1">
                            <a:lumMod val="75000"/>
                            <a:lumOff val="25000"/>
                          </a:schemeClr>
                        </a:solidFill>
                        <a:effectLst/>
                        <a:latin typeface="Helvetica Light" panose="020B0403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43840441"/>
                  </a:ext>
                </a:extLst>
              </a:tr>
              <a:tr h="492292">
                <a:tc vMerge="1">
                  <a:txBody>
                    <a:bodyPr/>
                    <a:lstStyle/>
                    <a:p>
                      <a:endParaRPr lang="fr-FR"/>
                    </a:p>
                  </a:txBody>
                  <a:tcPr/>
                </a:tc>
                <a:tc>
                  <a:txBody>
                    <a:bodyPr/>
                    <a:lstStyle/>
                    <a:p>
                      <a:pPr algn="l" fontAlgn="b"/>
                      <a:r>
                        <a:rPr lang="fr-FR" sz="1000" u="none" strike="noStrike" dirty="0">
                          <a:solidFill>
                            <a:schemeClr val="tx1">
                              <a:lumMod val="75000"/>
                              <a:lumOff val="25000"/>
                            </a:schemeClr>
                          </a:solidFill>
                          <a:effectLst/>
                        </a:rPr>
                        <a:t>Assurer l’entretien du matériel et accessoires nécessaires au préparatoire (mesures, pesée, récipients, flaconnages, mortiers, pilons, spatules)</a:t>
                      </a:r>
                      <a:endParaRPr lang="fr-FR" sz="1000" b="0" i="0" u="none" strike="noStrike" dirty="0">
                        <a:solidFill>
                          <a:schemeClr val="tx1">
                            <a:lumMod val="75000"/>
                            <a:lumOff val="25000"/>
                          </a:schemeClr>
                        </a:solidFill>
                        <a:effectLst/>
                        <a:latin typeface="Helvetica Light" panose="020B0403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3227774"/>
                  </a:ext>
                </a:extLst>
              </a:tr>
              <a:tr h="218796">
                <a:tc vMerge="1">
                  <a:txBody>
                    <a:bodyPr/>
                    <a:lstStyle/>
                    <a:p>
                      <a:endParaRPr lang="fr-FR"/>
                    </a:p>
                  </a:txBody>
                  <a:tcPr/>
                </a:tc>
                <a:tc>
                  <a:txBody>
                    <a:bodyPr/>
                    <a:lstStyle/>
                    <a:p>
                      <a:pPr algn="l" fontAlgn="b"/>
                      <a:r>
                        <a:rPr lang="fr-FR" sz="1000" u="none" strike="noStrike" dirty="0">
                          <a:solidFill>
                            <a:schemeClr val="tx1">
                              <a:lumMod val="75000"/>
                              <a:lumOff val="25000"/>
                            </a:schemeClr>
                          </a:solidFill>
                          <a:effectLst/>
                        </a:rPr>
                        <a:t>Gérer les matières premières</a:t>
                      </a:r>
                      <a:endParaRPr lang="fr-FR" sz="1000" b="0" i="0" u="none" strike="noStrike" dirty="0">
                        <a:solidFill>
                          <a:schemeClr val="tx1">
                            <a:lumMod val="75000"/>
                            <a:lumOff val="25000"/>
                          </a:schemeClr>
                        </a:solidFill>
                        <a:effectLst/>
                        <a:latin typeface="Helvetica Light" panose="020B0403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1930279"/>
                  </a:ext>
                </a:extLst>
              </a:tr>
              <a:tr h="218796">
                <a:tc vMerge="1">
                  <a:txBody>
                    <a:bodyPr/>
                    <a:lstStyle/>
                    <a:p>
                      <a:endParaRPr lang="fr-FR"/>
                    </a:p>
                  </a:txBody>
                  <a:tcPr/>
                </a:tc>
                <a:tc>
                  <a:txBody>
                    <a:bodyPr/>
                    <a:lstStyle/>
                    <a:p>
                      <a:pPr algn="l" fontAlgn="b"/>
                      <a:r>
                        <a:rPr lang="fr-FR" sz="1000" u="none" strike="noStrike" dirty="0">
                          <a:solidFill>
                            <a:schemeClr val="tx1">
                              <a:lumMod val="75000"/>
                              <a:lumOff val="25000"/>
                            </a:schemeClr>
                          </a:solidFill>
                          <a:effectLst/>
                        </a:rPr>
                        <a:t>Organiser la sous-traitance</a:t>
                      </a:r>
                      <a:endParaRPr lang="fr-FR" sz="1000" b="0" i="0" u="none" strike="noStrike" dirty="0">
                        <a:solidFill>
                          <a:schemeClr val="tx1">
                            <a:lumMod val="75000"/>
                            <a:lumOff val="25000"/>
                          </a:schemeClr>
                        </a:solidFill>
                        <a:effectLst/>
                        <a:latin typeface="Helvetica Light" panose="020B0403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09878541"/>
                  </a:ext>
                </a:extLst>
              </a:tr>
              <a:tr h="218796">
                <a:tc vMerge="1">
                  <a:txBody>
                    <a:bodyPr/>
                    <a:lstStyle/>
                    <a:p>
                      <a:endParaRPr lang="fr-FR"/>
                    </a:p>
                  </a:txBody>
                  <a:tcPr/>
                </a:tc>
                <a:tc>
                  <a:txBody>
                    <a:bodyPr/>
                    <a:lstStyle/>
                    <a:p>
                      <a:pPr algn="l" fontAlgn="b"/>
                      <a:r>
                        <a:rPr lang="fr-FR" sz="1000" b="0" i="0" u="none" strike="noStrike" dirty="0">
                          <a:solidFill>
                            <a:schemeClr val="tx1">
                              <a:lumMod val="75000"/>
                              <a:lumOff val="25000"/>
                            </a:schemeClr>
                          </a:solidFill>
                          <a:effectLst/>
                          <a:latin typeface="Helvetica Light" panose="020B0403020202020204" pitchFamily="34" charset="0"/>
                        </a:rPr>
                        <a:t>Libérer les préparations magistrales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32851858"/>
                  </a:ext>
                </a:extLst>
              </a:tr>
              <a:tr h="218796">
                <a:tc vMerge="1">
                  <a:txBody>
                    <a:bodyPr/>
                    <a:lstStyle/>
                    <a:p>
                      <a:pPr algn="ctr" fontAlgn="ctr"/>
                      <a:endParaRPr lang="fr-FR" sz="1100" b="0" i="0" u="none" strike="noStrike" dirty="0">
                        <a:solidFill>
                          <a:schemeClr val="bg1"/>
                        </a:solidFill>
                        <a:effectLst/>
                        <a:latin typeface="+mj-lt"/>
                      </a:endParaRPr>
                    </a:p>
                  </a:txBody>
                  <a:tcPr marL="4763" marR="4763" marT="4763"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l" fontAlgn="b"/>
                      <a:r>
                        <a:rPr lang="fr-FR" sz="1000" b="0" i="0" u="none" strike="noStrike" dirty="0">
                          <a:solidFill>
                            <a:schemeClr val="tx1">
                              <a:lumMod val="75000"/>
                              <a:lumOff val="25000"/>
                            </a:schemeClr>
                          </a:solidFill>
                          <a:effectLst/>
                          <a:latin typeface="Helvetica Light" panose="020B0403020202020204" pitchFamily="34" charset="0"/>
                        </a:rPr>
                        <a:t>Autre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08402907"/>
                  </a:ext>
                </a:extLst>
              </a:tr>
              <a:tr h="355544">
                <a:tc rowSpan="6">
                  <a:txBody>
                    <a:bodyPr/>
                    <a:lstStyle/>
                    <a:p>
                      <a:pPr algn="ctr" fontAlgn="ctr"/>
                      <a:r>
                        <a:rPr lang="fr-FR" sz="1100" u="none" strike="noStrike" dirty="0">
                          <a:solidFill>
                            <a:schemeClr val="bg1"/>
                          </a:solidFill>
                          <a:effectLst/>
                          <a:latin typeface="+mj-lt"/>
                        </a:rPr>
                        <a:t>Matériel Médical</a:t>
                      </a:r>
                      <a:endParaRPr lang="fr-FR" sz="1100" b="0" i="0" u="none" strike="noStrike" dirty="0">
                        <a:solidFill>
                          <a:schemeClr val="bg1"/>
                        </a:solidFill>
                        <a:effectLst/>
                        <a:latin typeface="+mj-lt"/>
                      </a:endParaRPr>
                    </a:p>
                  </a:txBody>
                  <a:tcPr marL="4763" marR="4763" marT="4763"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l" fontAlgn="b"/>
                      <a:r>
                        <a:rPr lang="fr-FR" sz="1000" u="none" strike="noStrike" dirty="0">
                          <a:solidFill>
                            <a:schemeClr val="tx1">
                              <a:lumMod val="75000"/>
                              <a:lumOff val="25000"/>
                            </a:schemeClr>
                          </a:solidFill>
                          <a:effectLst/>
                        </a:rPr>
                        <a:t>Gérer les livraisons et les récupérations du matériel auprès des patients et des établissements</a:t>
                      </a:r>
                      <a:endParaRPr lang="fr-FR" sz="1000" b="0" i="0" u="none" strike="noStrike" dirty="0">
                        <a:solidFill>
                          <a:schemeClr val="tx1">
                            <a:lumMod val="75000"/>
                            <a:lumOff val="25000"/>
                          </a:schemeClr>
                        </a:solidFill>
                        <a:effectLst/>
                        <a:latin typeface="Helvetica Light" panose="020B0403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11927849"/>
                  </a:ext>
                </a:extLst>
              </a:tr>
              <a:tr h="218796">
                <a:tc vMerge="1">
                  <a:txBody>
                    <a:bodyPr/>
                    <a:lstStyle/>
                    <a:p>
                      <a:endParaRPr lang="fr-FR"/>
                    </a:p>
                  </a:txBody>
                  <a:tcPr/>
                </a:tc>
                <a:tc>
                  <a:txBody>
                    <a:bodyPr/>
                    <a:lstStyle/>
                    <a:p>
                      <a:pPr algn="l" fontAlgn="b"/>
                      <a:r>
                        <a:rPr lang="fr-FR" sz="1000" u="none" strike="noStrike" dirty="0">
                          <a:solidFill>
                            <a:schemeClr val="tx1">
                              <a:lumMod val="75000"/>
                              <a:lumOff val="25000"/>
                            </a:schemeClr>
                          </a:solidFill>
                          <a:effectLst/>
                        </a:rPr>
                        <a:t>Gérer les facturations du matériel en location</a:t>
                      </a:r>
                      <a:endParaRPr lang="fr-FR" sz="1000" b="0" i="0" u="none" strike="noStrike" dirty="0">
                        <a:solidFill>
                          <a:schemeClr val="tx1">
                            <a:lumMod val="75000"/>
                            <a:lumOff val="25000"/>
                          </a:schemeClr>
                        </a:solidFill>
                        <a:effectLst/>
                        <a:latin typeface="Helvetica Light" panose="020B0403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7044963"/>
                  </a:ext>
                </a:extLst>
              </a:tr>
              <a:tr h="218796">
                <a:tc vMerge="1">
                  <a:txBody>
                    <a:bodyPr/>
                    <a:lstStyle/>
                    <a:p>
                      <a:endParaRPr lang="fr-FR"/>
                    </a:p>
                  </a:txBody>
                  <a:tcPr/>
                </a:tc>
                <a:tc>
                  <a:txBody>
                    <a:bodyPr/>
                    <a:lstStyle/>
                    <a:p>
                      <a:pPr algn="l" fontAlgn="b"/>
                      <a:r>
                        <a:rPr lang="fr-FR" sz="1000" u="none" strike="noStrike" dirty="0">
                          <a:solidFill>
                            <a:schemeClr val="tx1">
                              <a:lumMod val="75000"/>
                              <a:lumOff val="25000"/>
                            </a:schemeClr>
                          </a:solidFill>
                          <a:effectLst/>
                        </a:rPr>
                        <a:t>Assurer la traçabilité du matériel en location </a:t>
                      </a:r>
                      <a:endParaRPr lang="fr-FR" sz="1000" b="0" i="0" u="none" strike="noStrike" dirty="0">
                        <a:solidFill>
                          <a:schemeClr val="tx1">
                            <a:lumMod val="75000"/>
                            <a:lumOff val="25000"/>
                          </a:schemeClr>
                        </a:solidFill>
                        <a:effectLst/>
                        <a:latin typeface="Helvetica Light" panose="020B0403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45131566"/>
                  </a:ext>
                </a:extLst>
              </a:tr>
              <a:tr h="218796">
                <a:tc vMerge="1">
                  <a:txBody>
                    <a:bodyPr/>
                    <a:lstStyle/>
                    <a:p>
                      <a:endParaRPr lang="fr-FR"/>
                    </a:p>
                  </a:txBody>
                  <a:tcPr/>
                </a:tc>
                <a:tc>
                  <a:txBody>
                    <a:bodyPr/>
                    <a:lstStyle/>
                    <a:p>
                      <a:pPr algn="l" fontAlgn="b"/>
                      <a:r>
                        <a:rPr lang="fr-FR" sz="1000" u="none" strike="noStrike" dirty="0">
                          <a:solidFill>
                            <a:schemeClr val="tx1">
                              <a:lumMod val="75000"/>
                              <a:lumOff val="25000"/>
                            </a:schemeClr>
                          </a:solidFill>
                          <a:effectLst/>
                        </a:rPr>
                        <a:t>Assurer d’éventuels dépannages et la maintenance</a:t>
                      </a:r>
                      <a:endParaRPr lang="fr-FR" sz="1000" b="0" i="0" u="none" strike="noStrike" dirty="0">
                        <a:solidFill>
                          <a:schemeClr val="tx1">
                            <a:lumMod val="75000"/>
                            <a:lumOff val="25000"/>
                          </a:schemeClr>
                        </a:solidFill>
                        <a:effectLst/>
                        <a:latin typeface="Helvetica Light" panose="020B0403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1246681"/>
                  </a:ext>
                </a:extLst>
              </a:tr>
              <a:tr h="218796">
                <a:tc vMerge="1">
                  <a:txBody>
                    <a:bodyPr/>
                    <a:lstStyle/>
                    <a:p>
                      <a:endParaRPr lang="fr-FR"/>
                    </a:p>
                  </a:txBody>
                  <a:tcPr/>
                </a:tc>
                <a:tc>
                  <a:txBody>
                    <a:bodyPr/>
                    <a:lstStyle/>
                    <a:p>
                      <a:pPr algn="l" fontAlgn="b"/>
                      <a:r>
                        <a:rPr lang="fr-FR" sz="1000" u="none" strike="noStrike" dirty="0">
                          <a:solidFill>
                            <a:schemeClr val="tx1">
                              <a:lumMod val="75000"/>
                              <a:lumOff val="25000"/>
                            </a:schemeClr>
                          </a:solidFill>
                          <a:effectLst/>
                        </a:rPr>
                        <a:t>Garantir la vérification annuelle des matériels</a:t>
                      </a:r>
                      <a:endParaRPr lang="fr-FR" sz="1000" b="0" i="0" u="none" strike="noStrike" dirty="0">
                        <a:solidFill>
                          <a:schemeClr val="tx1">
                            <a:lumMod val="75000"/>
                            <a:lumOff val="25000"/>
                          </a:schemeClr>
                        </a:solidFill>
                        <a:effectLst/>
                        <a:latin typeface="Helvetica Light" panose="020B0403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66709199"/>
                  </a:ext>
                </a:extLst>
              </a:tr>
              <a:tr h="218796">
                <a:tc vMerge="1">
                  <a:txBody>
                    <a:bodyPr/>
                    <a:lstStyle/>
                    <a:p>
                      <a:pPr algn="ctr" fontAlgn="ctr"/>
                      <a:endParaRPr lang="fr-FR" sz="1100" b="0" i="0" u="none" strike="noStrike" dirty="0">
                        <a:solidFill>
                          <a:schemeClr val="bg1"/>
                        </a:solidFill>
                        <a:effectLst/>
                        <a:latin typeface="+mj-lt"/>
                      </a:endParaRPr>
                    </a:p>
                  </a:txBody>
                  <a:tcPr marL="4763" marR="4763" marT="4763"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l" fontAlgn="b"/>
                      <a:r>
                        <a:rPr lang="fr-FR" sz="1000" b="0" i="0" u="none" strike="noStrike" dirty="0">
                          <a:solidFill>
                            <a:schemeClr val="tx1">
                              <a:lumMod val="75000"/>
                              <a:lumOff val="25000"/>
                            </a:schemeClr>
                          </a:solidFill>
                          <a:effectLst/>
                          <a:latin typeface="Helvetica Light" panose="020B0403020202020204" pitchFamily="34" charset="0"/>
                        </a:rPr>
                        <a:t>Autre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83356730"/>
                  </a:ext>
                </a:extLst>
              </a:tr>
              <a:tr h="218796">
                <a:tc rowSpan="4">
                  <a:txBody>
                    <a:bodyPr/>
                    <a:lstStyle/>
                    <a:p>
                      <a:pPr algn="ctr" fontAlgn="ctr"/>
                      <a:r>
                        <a:rPr lang="fr-FR" sz="900" u="none" strike="noStrike" dirty="0">
                          <a:solidFill>
                            <a:schemeClr val="bg1"/>
                          </a:solidFill>
                          <a:effectLst/>
                          <a:latin typeface="+mj-lt"/>
                        </a:rPr>
                        <a:t>Laboratoires</a:t>
                      </a:r>
                      <a:endParaRPr lang="fr-FR" sz="900" b="0" i="0" u="none" strike="noStrike" dirty="0">
                        <a:solidFill>
                          <a:schemeClr val="bg1"/>
                        </a:solidFill>
                        <a:effectLst/>
                        <a:latin typeface="+mj-lt"/>
                      </a:endParaRPr>
                    </a:p>
                  </a:txBody>
                  <a:tcPr marL="4763" marR="4763" marT="4763"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50000"/>
                      </a:schemeClr>
                    </a:solidFill>
                  </a:tcPr>
                </a:tc>
                <a:tc>
                  <a:txBody>
                    <a:bodyPr/>
                    <a:lstStyle/>
                    <a:p>
                      <a:pPr algn="l" fontAlgn="b"/>
                      <a:r>
                        <a:rPr lang="fr-FR" sz="1000" u="none" strike="noStrike" dirty="0">
                          <a:solidFill>
                            <a:schemeClr val="tx1">
                              <a:lumMod val="75000"/>
                              <a:lumOff val="25000"/>
                            </a:schemeClr>
                          </a:solidFill>
                          <a:effectLst/>
                        </a:rPr>
                        <a:t>Gérer le réapprovisionnement des rayons</a:t>
                      </a:r>
                      <a:endParaRPr lang="fr-FR" sz="1000" b="0" i="0" u="none" strike="noStrike" dirty="0">
                        <a:solidFill>
                          <a:schemeClr val="tx1">
                            <a:lumMod val="75000"/>
                            <a:lumOff val="25000"/>
                          </a:schemeClr>
                        </a:solidFill>
                        <a:effectLst/>
                        <a:latin typeface="Helvetica Light" panose="020B0403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74723496"/>
                  </a:ext>
                </a:extLst>
              </a:tr>
              <a:tr h="218796">
                <a:tc vMerge="1">
                  <a:txBody>
                    <a:bodyPr/>
                    <a:lstStyle/>
                    <a:p>
                      <a:endParaRPr lang="fr-FR"/>
                    </a:p>
                  </a:txBody>
                  <a:tcPr/>
                </a:tc>
                <a:tc>
                  <a:txBody>
                    <a:bodyPr/>
                    <a:lstStyle/>
                    <a:p>
                      <a:pPr algn="l" fontAlgn="b"/>
                      <a:r>
                        <a:rPr lang="fr-FR" sz="1000" u="none" strike="noStrike" dirty="0">
                          <a:solidFill>
                            <a:schemeClr val="tx1">
                              <a:lumMod val="75000"/>
                              <a:lumOff val="25000"/>
                            </a:schemeClr>
                          </a:solidFill>
                          <a:effectLst/>
                        </a:rPr>
                        <a:t>Préparer les rendez-vous avec le(s) laboratoire(s)</a:t>
                      </a:r>
                      <a:endParaRPr lang="fr-FR" sz="1000" b="0" i="0" u="none" strike="noStrike" dirty="0">
                        <a:solidFill>
                          <a:schemeClr val="tx1">
                            <a:lumMod val="75000"/>
                            <a:lumOff val="25000"/>
                          </a:schemeClr>
                        </a:solidFill>
                        <a:effectLst/>
                        <a:latin typeface="Helvetica Light" panose="020B0403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a:solidFill>
                            <a:schemeClr val="tx1">
                              <a:lumMod val="75000"/>
                              <a:lumOff val="25000"/>
                            </a:schemeClr>
                          </a:solidFill>
                          <a:effectLst/>
                        </a:rPr>
                        <a:t>☐</a:t>
                      </a:r>
                      <a:endParaRPr lang="fr-FR" sz="1100" b="0" i="0" u="none" strike="noStrike">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20838962"/>
                  </a:ext>
                </a:extLst>
              </a:tr>
              <a:tr h="218796">
                <a:tc vMerge="1">
                  <a:txBody>
                    <a:bodyPr/>
                    <a:lstStyle/>
                    <a:p>
                      <a:endParaRPr lang="fr-FR"/>
                    </a:p>
                  </a:txBody>
                  <a:tcPr/>
                </a:tc>
                <a:tc>
                  <a:txBody>
                    <a:bodyPr/>
                    <a:lstStyle/>
                    <a:p>
                      <a:pPr algn="l" fontAlgn="b"/>
                      <a:r>
                        <a:rPr lang="fr-FR" sz="1000" u="none" strike="noStrike" dirty="0">
                          <a:solidFill>
                            <a:schemeClr val="tx1">
                              <a:lumMod val="75000"/>
                              <a:lumOff val="25000"/>
                            </a:schemeClr>
                          </a:solidFill>
                          <a:effectLst/>
                        </a:rPr>
                        <a:t>Réaliser les rendez-vous avec le(s) laboratoire(s)</a:t>
                      </a:r>
                      <a:endParaRPr lang="fr-FR" sz="1000" b="0" i="0" u="none" strike="noStrike" dirty="0">
                        <a:solidFill>
                          <a:schemeClr val="tx1">
                            <a:lumMod val="75000"/>
                            <a:lumOff val="25000"/>
                          </a:schemeClr>
                        </a:solidFill>
                        <a:effectLst/>
                        <a:latin typeface="Helvetica Light" panose="020B0403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89862583"/>
                  </a:ext>
                </a:extLst>
              </a:tr>
              <a:tr h="218796">
                <a:tc vMerge="1">
                  <a:txBody>
                    <a:bodyPr/>
                    <a:lstStyle/>
                    <a:p>
                      <a:pPr algn="ctr" fontAlgn="ctr"/>
                      <a:endParaRPr lang="fr-FR" sz="900" b="0" i="0" u="none" strike="noStrike" dirty="0">
                        <a:solidFill>
                          <a:schemeClr val="bg1"/>
                        </a:solidFill>
                        <a:effectLst/>
                        <a:latin typeface="+mj-lt"/>
                      </a:endParaRPr>
                    </a:p>
                  </a:txBody>
                  <a:tcPr marL="4763" marR="4763" marT="4763"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l" fontAlgn="b"/>
                      <a:r>
                        <a:rPr lang="fr-FR" sz="1000" b="0" i="0" u="none" strike="noStrike" dirty="0">
                          <a:solidFill>
                            <a:schemeClr val="tx1">
                              <a:lumMod val="75000"/>
                              <a:lumOff val="25000"/>
                            </a:schemeClr>
                          </a:solidFill>
                          <a:effectLst/>
                          <a:latin typeface="Helvetica Light" panose="020B0403020202020204" pitchFamily="34" charset="0"/>
                        </a:rPr>
                        <a:t>Autre :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1100" u="none" strike="noStrike" dirty="0">
                          <a:solidFill>
                            <a:schemeClr val="tx1">
                              <a:lumMod val="75000"/>
                              <a:lumOff val="25000"/>
                            </a:schemeClr>
                          </a:solidFill>
                          <a:effectLst/>
                        </a:rPr>
                        <a:t>☐</a:t>
                      </a:r>
                      <a:endParaRPr lang="fr-FR" sz="1100" b="0" i="0" u="none" strike="noStrike" dirty="0">
                        <a:solidFill>
                          <a:schemeClr val="tx1">
                            <a:lumMod val="75000"/>
                            <a:lumOff val="25000"/>
                          </a:schemeClr>
                        </a:solidFill>
                        <a:effectLst/>
                        <a:latin typeface="+mn-ea"/>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37912185"/>
                  </a:ext>
                </a:extLst>
              </a:tr>
            </a:tbl>
          </a:graphicData>
        </a:graphic>
      </p:graphicFrame>
    </p:spTree>
    <p:extLst>
      <p:ext uri="{BB962C8B-B14F-4D97-AF65-F5344CB8AC3E}">
        <p14:creationId xmlns:p14="http://schemas.microsoft.com/office/powerpoint/2010/main" val="36242350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2">
            <a:extLst>
              <a:ext uri="{FF2B5EF4-FFF2-40B4-BE49-F238E27FC236}">
                <a16:creationId xmlns:a16="http://schemas.microsoft.com/office/drawing/2014/main" id="{116CA87B-F2A8-4050-81B8-745B149AEA7B}"/>
              </a:ext>
            </a:extLst>
          </p:cNvPr>
          <p:cNvSpPr txBox="1">
            <a:spLocks/>
          </p:cNvSpPr>
          <p:nvPr/>
        </p:nvSpPr>
        <p:spPr>
          <a:xfrm>
            <a:off x="319435" y="805950"/>
            <a:ext cx="9586565" cy="452432"/>
          </a:xfrm>
          <a:prstGeom prst="rect">
            <a:avLst/>
          </a:prstGeom>
          <a:noFill/>
        </p:spPr>
        <p:txBody>
          <a:bodyPr vert="horz" wrap="square" lIns="91440" tIns="45720" rIns="91440" bIns="45720" rtlCol="0" anchor="ctr">
            <a:normAutofit/>
          </a:bodyPr>
          <a:lstStyle>
            <a:lvl1pPr algn="l" defTabSz="914400" rtl="0" eaLnBrk="1" latinLnBrk="0" hangingPunct="1">
              <a:lnSpc>
                <a:spcPct val="90000"/>
              </a:lnSpc>
              <a:spcBef>
                <a:spcPct val="0"/>
              </a:spcBef>
              <a:buNone/>
              <a:defRPr lang="fr-FR" sz="1800" kern="1200" cap="all">
                <a:solidFill>
                  <a:schemeClr val="bg1"/>
                </a:solidFill>
                <a:latin typeface="Helvetica Neue" panose="020B0604020202020204" pitchFamily="34" charset="0"/>
                <a:ea typeface="Helvetica Neue" panose="020B0604020202020204" pitchFamily="34" charset="0"/>
                <a:cs typeface="+mn-cs"/>
              </a:defRPr>
            </a:lvl1pPr>
          </a:lstStyle>
          <a:p>
            <a:pPr algn="r"/>
            <a:endParaRPr lang="fr-FR" dirty="0"/>
          </a:p>
        </p:txBody>
      </p:sp>
      <p:sp>
        <p:nvSpPr>
          <p:cNvPr id="4" name="Titre 3">
            <a:extLst>
              <a:ext uri="{FF2B5EF4-FFF2-40B4-BE49-F238E27FC236}">
                <a16:creationId xmlns:a16="http://schemas.microsoft.com/office/drawing/2014/main" id="{E87CAECB-1F94-4922-B198-8AADA686B0E0}"/>
              </a:ext>
            </a:extLst>
          </p:cNvPr>
          <p:cNvSpPr>
            <a:spLocks noGrp="1"/>
          </p:cNvSpPr>
          <p:nvPr>
            <p:ph type="title"/>
          </p:nvPr>
        </p:nvSpPr>
        <p:spPr>
          <a:xfrm>
            <a:off x="1150374" y="847554"/>
            <a:ext cx="8604856" cy="341632"/>
          </a:xfrm>
        </p:spPr>
        <p:txBody>
          <a:bodyPr/>
          <a:lstStyle/>
          <a:p>
            <a:pPr algn="r"/>
            <a:r>
              <a:rPr lang="fr-FR" dirty="0"/>
              <a:t>E09. Matrice des tâches</a:t>
            </a:r>
          </a:p>
        </p:txBody>
      </p:sp>
      <p:graphicFrame>
        <p:nvGraphicFramePr>
          <p:cNvPr id="6" name="Tableau 5">
            <a:extLst>
              <a:ext uri="{FF2B5EF4-FFF2-40B4-BE49-F238E27FC236}">
                <a16:creationId xmlns:a16="http://schemas.microsoft.com/office/drawing/2014/main" id="{C83F178B-B78F-47FB-A791-C146F43368B4}"/>
              </a:ext>
            </a:extLst>
          </p:cNvPr>
          <p:cNvGraphicFramePr>
            <a:graphicFrameLocks noGrp="1"/>
          </p:cNvGraphicFramePr>
          <p:nvPr>
            <p:extLst>
              <p:ext uri="{D42A27DB-BD31-4B8C-83A1-F6EECF244321}">
                <p14:modId xmlns:p14="http://schemas.microsoft.com/office/powerpoint/2010/main" val="1902602785"/>
              </p:ext>
            </p:extLst>
          </p:nvPr>
        </p:nvGraphicFramePr>
        <p:xfrm>
          <a:off x="273000" y="1250617"/>
          <a:ext cx="9360000" cy="4846785"/>
        </p:xfrm>
        <a:graphic>
          <a:graphicData uri="http://schemas.openxmlformats.org/drawingml/2006/table">
            <a:tbl>
              <a:tblPr firstRow="1" bandRow="1">
                <a:tableStyleId>{5C22544A-7EE6-4342-B048-85BDC9FD1C3A}</a:tableStyleId>
              </a:tblPr>
              <a:tblGrid>
                <a:gridCol w="360000">
                  <a:extLst>
                    <a:ext uri="{9D8B030D-6E8A-4147-A177-3AD203B41FA5}">
                      <a16:colId xmlns:a16="http://schemas.microsoft.com/office/drawing/2014/main" val="4248661483"/>
                    </a:ext>
                  </a:extLst>
                </a:gridCol>
                <a:gridCol w="3960000">
                  <a:extLst>
                    <a:ext uri="{9D8B030D-6E8A-4147-A177-3AD203B41FA5}">
                      <a16:colId xmlns:a16="http://schemas.microsoft.com/office/drawing/2014/main" val="3909252145"/>
                    </a:ext>
                  </a:extLst>
                </a:gridCol>
                <a:gridCol w="720000">
                  <a:extLst>
                    <a:ext uri="{9D8B030D-6E8A-4147-A177-3AD203B41FA5}">
                      <a16:colId xmlns:a16="http://schemas.microsoft.com/office/drawing/2014/main" val="2511400096"/>
                    </a:ext>
                  </a:extLst>
                </a:gridCol>
                <a:gridCol w="720000">
                  <a:extLst>
                    <a:ext uri="{9D8B030D-6E8A-4147-A177-3AD203B41FA5}">
                      <a16:colId xmlns:a16="http://schemas.microsoft.com/office/drawing/2014/main" val="1458138471"/>
                    </a:ext>
                  </a:extLst>
                </a:gridCol>
                <a:gridCol w="720000">
                  <a:extLst>
                    <a:ext uri="{9D8B030D-6E8A-4147-A177-3AD203B41FA5}">
                      <a16:colId xmlns:a16="http://schemas.microsoft.com/office/drawing/2014/main" val="4068780360"/>
                    </a:ext>
                  </a:extLst>
                </a:gridCol>
                <a:gridCol w="720000">
                  <a:extLst>
                    <a:ext uri="{9D8B030D-6E8A-4147-A177-3AD203B41FA5}">
                      <a16:colId xmlns:a16="http://schemas.microsoft.com/office/drawing/2014/main" val="1628596281"/>
                    </a:ext>
                  </a:extLst>
                </a:gridCol>
                <a:gridCol w="720000">
                  <a:extLst>
                    <a:ext uri="{9D8B030D-6E8A-4147-A177-3AD203B41FA5}">
                      <a16:colId xmlns:a16="http://schemas.microsoft.com/office/drawing/2014/main" val="141871035"/>
                    </a:ext>
                  </a:extLst>
                </a:gridCol>
                <a:gridCol w="720000">
                  <a:extLst>
                    <a:ext uri="{9D8B030D-6E8A-4147-A177-3AD203B41FA5}">
                      <a16:colId xmlns:a16="http://schemas.microsoft.com/office/drawing/2014/main" val="3990227360"/>
                    </a:ext>
                  </a:extLst>
                </a:gridCol>
                <a:gridCol w="720000">
                  <a:extLst>
                    <a:ext uri="{9D8B030D-6E8A-4147-A177-3AD203B41FA5}">
                      <a16:colId xmlns:a16="http://schemas.microsoft.com/office/drawing/2014/main" val="3809719477"/>
                    </a:ext>
                  </a:extLst>
                </a:gridCol>
              </a:tblGrid>
              <a:tr h="246560">
                <a:tc>
                  <a:txBody>
                    <a:bodyPr/>
                    <a:lstStyle/>
                    <a:p>
                      <a:pPr algn="l" fontAlgn="b"/>
                      <a:endParaRPr lang="fr-FR" sz="900" b="0" i="0" u="none" strike="noStrike" dirty="0">
                        <a:solidFill>
                          <a:schemeClr val="tx1"/>
                        </a:solidFill>
                        <a:effectLst/>
                        <a:latin typeface="+mj-lt"/>
                      </a:endParaRPr>
                    </a:p>
                  </a:txBody>
                  <a:tcPr marL="4065" marR="4065" marT="406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fr-FR" sz="1100" b="0" u="none" strike="noStrike" dirty="0">
                          <a:solidFill>
                            <a:schemeClr val="tx1">
                              <a:lumMod val="75000"/>
                              <a:lumOff val="25000"/>
                            </a:schemeClr>
                          </a:solidFill>
                          <a:effectLst/>
                          <a:latin typeface="+mj-lt"/>
                        </a:rPr>
                        <a:t>Rôles &amp; Responsabilités</a:t>
                      </a:r>
                      <a:endParaRPr lang="fr-FR" sz="1100" b="0" i="0" u="none" strike="noStrike" dirty="0">
                        <a:solidFill>
                          <a:schemeClr val="tx1">
                            <a:lumMod val="75000"/>
                            <a:lumOff val="25000"/>
                          </a:schemeClr>
                        </a:solidFill>
                        <a:effectLst/>
                        <a:latin typeface="+mj-lt"/>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fr-FR" sz="700" u="none" strike="noStrike" dirty="0">
                          <a:solidFill>
                            <a:schemeClr val="bg1">
                              <a:lumMod val="75000"/>
                            </a:schemeClr>
                          </a:solidFill>
                          <a:effectLst/>
                          <a:latin typeface="+mj-lt"/>
                        </a:rPr>
                        <a:t>Nom du collaborateur :</a:t>
                      </a:r>
                      <a:br>
                        <a:rPr lang="fr-FR" sz="700" u="none" strike="noStrike" dirty="0">
                          <a:solidFill>
                            <a:schemeClr val="bg1">
                              <a:lumMod val="75000"/>
                            </a:schemeClr>
                          </a:solidFill>
                          <a:effectLst/>
                          <a:latin typeface="+mj-lt"/>
                        </a:rPr>
                      </a:br>
                      <a:r>
                        <a:rPr lang="fr-FR" sz="700" u="none" strike="noStrike" dirty="0">
                          <a:solidFill>
                            <a:schemeClr val="bg1">
                              <a:lumMod val="75000"/>
                            </a:schemeClr>
                          </a:solidFill>
                          <a:effectLst/>
                          <a:latin typeface="+mj-lt"/>
                        </a:rPr>
                        <a:t> </a:t>
                      </a:r>
                      <a:endParaRPr lang="fr-FR" sz="700" b="0" i="0" u="none" strike="noStrike" dirty="0">
                        <a:solidFill>
                          <a:schemeClr val="bg1">
                            <a:lumMod val="75000"/>
                          </a:schemeClr>
                        </a:solidFill>
                        <a:effectLst/>
                        <a:latin typeface="+mj-lt"/>
                      </a:endParaRPr>
                    </a:p>
                  </a:txBody>
                  <a:tcPr marL="4065" marR="4065" marT="406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fr-FR" sz="700" u="none" strike="noStrike" dirty="0">
                          <a:solidFill>
                            <a:schemeClr val="bg1">
                              <a:lumMod val="75000"/>
                            </a:schemeClr>
                          </a:solidFill>
                          <a:effectLst/>
                          <a:latin typeface="+mj-lt"/>
                        </a:rPr>
                        <a:t>Nom du collaborateur :</a:t>
                      </a:r>
                      <a:br>
                        <a:rPr lang="fr-FR" sz="700" u="none" strike="noStrike" dirty="0">
                          <a:solidFill>
                            <a:schemeClr val="bg1">
                              <a:lumMod val="75000"/>
                            </a:schemeClr>
                          </a:solidFill>
                          <a:effectLst/>
                          <a:latin typeface="+mj-lt"/>
                        </a:rPr>
                      </a:br>
                      <a:r>
                        <a:rPr lang="fr-FR" sz="700" u="none" strike="noStrike" dirty="0">
                          <a:solidFill>
                            <a:schemeClr val="bg1">
                              <a:lumMod val="75000"/>
                            </a:schemeClr>
                          </a:solidFill>
                          <a:effectLst/>
                          <a:latin typeface="+mj-lt"/>
                        </a:rPr>
                        <a:t> </a:t>
                      </a:r>
                      <a:endParaRPr lang="fr-FR" sz="700" b="0" i="0" u="none" strike="noStrike" dirty="0">
                        <a:solidFill>
                          <a:schemeClr val="bg1">
                            <a:lumMod val="75000"/>
                          </a:schemeClr>
                        </a:solidFill>
                        <a:effectLst/>
                        <a:latin typeface="+mj-lt"/>
                      </a:endParaRPr>
                    </a:p>
                  </a:txBody>
                  <a:tcPr marL="4065" marR="4065" marT="406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fr-FR" sz="700" u="none" strike="noStrike" dirty="0">
                          <a:solidFill>
                            <a:schemeClr val="bg1">
                              <a:lumMod val="75000"/>
                            </a:schemeClr>
                          </a:solidFill>
                          <a:effectLst/>
                          <a:latin typeface="+mj-lt"/>
                        </a:rPr>
                        <a:t>Nom du collaborateur :</a:t>
                      </a:r>
                      <a:br>
                        <a:rPr lang="fr-FR" sz="700" u="none" strike="noStrike" dirty="0">
                          <a:solidFill>
                            <a:schemeClr val="bg1">
                              <a:lumMod val="75000"/>
                            </a:schemeClr>
                          </a:solidFill>
                          <a:effectLst/>
                          <a:latin typeface="+mj-lt"/>
                        </a:rPr>
                      </a:br>
                      <a:r>
                        <a:rPr lang="fr-FR" sz="700" u="none" strike="noStrike" dirty="0">
                          <a:solidFill>
                            <a:schemeClr val="bg1">
                              <a:lumMod val="75000"/>
                            </a:schemeClr>
                          </a:solidFill>
                          <a:effectLst/>
                          <a:latin typeface="+mj-lt"/>
                        </a:rPr>
                        <a:t> </a:t>
                      </a:r>
                      <a:endParaRPr lang="fr-FR" sz="700" b="0" i="0" u="none" strike="noStrike" dirty="0">
                        <a:solidFill>
                          <a:schemeClr val="bg1">
                            <a:lumMod val="75000"/>
                          </a:schemeClr>
                        </a:solidFill>
                        <a:effectLst/>
                        <a:latin typeface="+mj-lt"/>
                      </a:endParaRPr>
                    </a:p>
                  </a:txBody>
                  <a:tcPr marL="4065" marR="4065" marT="406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fr-FR" sz="700" u="none" strike="noStrike" dirty="0">
                          <a:solidFill>
                            <a:schemeClr val="bg1">
                              <a:lumMod val="75000"/>
                            </a:schemeClr>
                          </a:solidFill>
                          <a:effectLst/>
                          <a:latin typeface="+mj-lt"/>
                        </a:rPr>
                        <a:t>Nom du collaborateur :</a:t>
                      </a:r>
                      <a:br>
                        <a:rPr lang="fr-FR" sz="700" u="none" strike="noStrike" dirty="0">
                          <a:solidFill>
                            <a:schemeClr val="bg1">
                              <a:lumMod val="75000"/>
                            </a:schemeClr>
                          </a:solidFill>
                          <a:effectLst/>
                          <a:latin typeface="+mj-lt"/>
                        </a:rPr>
                      </a:br>
                      <a:r>
                        <a:rPr lang="fr-FR" sz="700" u="none" strike="noStrike" dirty="0">
                          <a:solidFill>
                            <a:schemeClr val="bg1">
                              <a:lumMod val="75000"/>
                            </a:schemeClr>
                          </a:solidFill>
                          <a:effectLst/>
                          <a:latin typeface="+mj-lt"/>
                        </a:rPr>
                        <a:t> </a:t>
                      </a:r>
                      <a:endParaRPr lang="fr-FR" sz="700" b="0" i="0" u="none" strike="noStrike" dirty="0">
                        <a:solidFill>
                          <a:schemeClr val="bg1">
                            <a:lumMod val="75000"/>
                          </a:schemeClr>
                        </a:solidFill>
                        <a:effectLst/>
                        <a:latin typeface="+mj-lt"/>
                      </a:endParaRPr>
                    </a:p>
                  </a:txBody>
                  <a:tcPr marL="4065" marR="4065" marT="406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fr-FR" sz="700" u="none" strike="noStrike" dirty="0">
                          <a:solidFill>
                            <a:schemeClr val="bg1">
                              <a:lumMod val="75000"/>
                            </a:schemeClr>
                          </a:solidFill>
                          <a:effectLst/>
                          <a:latin typeface="+mj-lt"/>
                        </a:rPr>
                        <a:t>Nom du collaborateur :</a:t>
                      </a:r>
                      <a:br>
                        <a:rPr lang="fr-FR" sz="700" u="none" strike="noStrike" dirty="0">
                          <a:solidFill>
                            <a:schemeClr val="bg1">
                              <a:lumMod val="75000"/>
                            </a:schemeClr>
                          </a:solidFill>
                          <a:effectLst/>
                          <a:latin typeface="+mj-lt"/>
                        </a:rPr>
                      </a:br>
                      <a:r>
                        <a:rPr lang="fr-FR" sz="700" u="none" strike="noStrike" dirty="0">
                          <a:solidFill>
                            <a:schemeClr val="bg1">
                              <a:lumMod val="75000"/>
                            </a:schemeClr>
                          </a:solidFill>
                          <a:effectLst/>
                          <a:latin typeface="+mj-lt"/>
                        </a:rPr>
                        <a:t> </a:t>
                      </a:r>
                      <a:endParaRPr lang="fr-FR" sz="700" b="0" i="0" u="none" strike="noStrike" dirty="0">
                        <a:solidFill>
                          <a:schemeClr val="bg1">
                            <a:lumMod val="75000"/>
                          </a:schemeClr>
                        </a:solidFill>
                        <a:effectLst/>
                        <a:latin typeface="+mj-lt"/>
                      </a:endParaRPr>
                    </a:p>
                  </a:txBody>
                  <a:tcPr marL="4065" marR="4065" marT="406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fr-FR" sz="700" u="none" strike="noStrike" dirty="0">
                          <a:solidFill>
                            <a:schemeClr val="bg1">
                              <a:lumMod val="75000"/>
                            </a:schemeClr>
                          </a:solidFill>
                          <a:effectLst/>
                          <a:latin typeface="+mj-lt"/>
                        </a:rPr>
                        <a:t>Nom du collaborateur :</a:t>
                      </a:r>
                      <a:br>
                        <a:rPr lang="fr-FR" sz="700" u="none" strike="noStrike" dirty="0">
                          <a:solidFill>
                            <a:schemeClr val="bg1">
                              <a:lumMod val="75000"/>
                            </a:schemeClr>
                          </a:solidFill>
                          <a:effectLst/>
                          <a:latin typeface="+mj-lt"/>
                        </a:rPr>
                      </a:br>
                      <a:r>
                        <a:rPr lang="fr-FR" sz="700" u="none" strike="noStrike" dirty="0">
                          <a:solidFill>
                            <a:schemeClr val="bg1">
                              <a:lumMod val="75000"/>
                            </a:schemeClr>
                          </a:solidFill>
                          <a:effectLst/>
                          <a:latin typeface="+mj-lt"/>
                        </a:rPr>
                        <a:t> </a:t>
                      </a:r>
                      <a:endParaRPr lang="fr-FR" sz="700" b="0" i="0" u="none" strike="noStrike" dirty="0">
                        <a:solidFill>
                          <a:schemeClr val="bg1">
                            <a:lumMod val="75000"/>
                          </a:schemeClr>
                        </a:solidFill>
                        <a:effectLst/>
                        <a:latin typeface="+mj-lt"/>
                      </a:endParaRPr>
                    </a:p>
                  </a:txBody>
                  <a:tcPr marL="4065" marR="4065" marT="406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fr-FR" sz="700" u="none" strike="noStrike" dirty="0">
                          <a:solidFill>
                            <a:schemeClr val="bg1">
                              <a:lumMod val="75000"/>
                            </a:schemeClr>
                          </a:solidFill>
                          <a:effectLst/>
                          <a:latin typeface="+mj-lt"/>
                        </a:rPr>
                        <a:t>Nom du collaborateur :</a:t>
                      </a:r>
                      <a:br>
                        <a:rPr lang="fr-FR" sz="700" u="none" strike="noStrike" dirty="0">
                          <a:solidFill>
                            <a:schemeClr val="bg1">
                              <a:lumMod val="75000"/>
                            </a:schemeClr>
                          </a:solidFill>
                          <a:effectLst/>
                          <a:latin typeface="+mj-lt"/>
                        </a:rPr>
                      </a:br>
                      <a:r>
                        <a:rPr lang="fr-FR" sz="700" u="none" strike="noStrike" dirty="0">
                          <a:solidFill>
                            <a:schemeClr val="bg1">
                              <a:lumMod val="75000"/>
                            </a:schemeClr>
                          </a:solidFill>
                          <a:effectLst/>
                          <a:latin typeface="+mj-lt"/>
                        </a:rPr>
                        <a:t> </a:t>
                      </a:r>
                      <a:endParaRPr lang="fr-FR" sz="700" b="0" i="0" u="none" strike="noStrike" dirty="0">
                        <a:solidFill>
                          <a:schemeClr val="bg1">
                            <a:lumMod val="75000"/>
                          </a:schemeClr>
                        </a:solidFill>
                        <a:effectLst/>
                        <a:latin typeface="+mj-lt"/>
                      </a:endParaRPr>
                    </a:p>
                  </a:txBody>
                  <a:tcPr marL="4065" marR="4065" marT="406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8319554"/>
                  </a:ext>
                </a:extLst>
              </a:tr>
              <a:tr h="159116">
                <a:tc rowSpan="9">
                  <a:txBody>
                    <a:bodyPr/>
                    <a:lstStyle/>
                    <a:p>
                      <a:pPr algn="ctr" fontAlgn="ctr"/>
                      <a:r>
                        <a:rPr lang="fr-FR" sz="900" u="none" strike="noStrike" dirty="0">
                          <a:solidFill>
                            <a:schemeClr val="bg1"/>
                          </a:solidFill>
                          <a:effectLst/>
                          <a:latin typeface="+mj-lt"/>
                        </a:rPr>
                        <a:t>Qualité</a:t>
                      </a:r>
                      <a:endParaRPr lang="fr-FR" sz="900" b="0" i="0" u="none" strike="noStrike" dirty="0">
                        <a:solidFill>
                          <a:schemeClr val="bg1"/>
                        </a:solidFill>
                        <a:effectLst/>
                        <a:latin typeface="+mj-lt"/>
                      </a:endParaRPr>
                    </a:p>
                  </a:txBody>
                  <a:tcPr marL="4065" marR="4065" marT="406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50000"/>
                      </a:schemeClr>
                    </a:solidFill>
                  </a:tcPr>
                </a:tc>
                <a:tc>
                  <a:txBody>
                    <a:bodyPr/>
                    <a:lstStyle/>
                    <a:p>
                      <a:pPr algn="l" fontAlgn="b"/>
                      <a:r>
                        <a:rPr lang="fr-FR" sz="900" u="none" strike="noStrike" dirty="0">
                          <a:solidFill>
                            <a:schemeClr val="tx1">
                              <a:lumMod val="75000"/>
                              <a:lumOff val="25000"/>
                            </a:schemeClr>
                          </a:solidFill>
                          <a:effectLst/>
                        </a:rPr>
                        <a:t>Concevoir les procédures, check-list et autres supports</a:t>
                      </a:r>
                      <a:endParaRPr lang="fr-FR" sz="900" b="0" i="0" u="none" strike="noStrike" dirty="0">
                        <a:solidFill>
                          <a:schemeClr val="tx1">
                            <a:lumMod val="75000"/>
                            <a:lumOff val="25000"/>
                          </a:schemeClr>
                        </a:solidFill>
                        <a:effectLst/>
                        <a:latin typeface="Helvetica Light" panose="020B0403020202020204" pitchFamily="34" charset="0"/>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53761324"/>
                  </a:ext>
                </a:extLst>
              </a:tr>
              <a:tr h="159116">
                <a:tc vMerge="1">
                  <a:txBody>
                    <a:bodyPr/>
                    <a:lstStyle/>
                    <a:p>
                      <a:endParaRPr lang="fr-FR"/>
                    </a:p>
                  </a:txBody>
                  <a:tcPr>
                    <a:lnT w="12700" cap="flat" cmpd="sng" algn="ctr">
                      <a:solidFill>
                        <a:schemeClr val="tx1"/>
                      </a:solidFill>
                      <a:prstDash val="solid"/>
                      <a:round/>
                      <a:headEnd type="none" w="med" len="med"/>
                      <a:tailEnd type="none" w="med" len="med"/>
                    </a:lnT>
                  </a:tcPr>
                </a:tc>
                <a:tc>
                  <a:txBody>
                    <a:bodyPr/>
                    <a:lstStyle/>
                    <a:p>
                      <a:pPr algn="l" fontAlgn="b"/>
                      <a:r>
                        <a:rPr lang="fr-FR" sz="900" u="none" strike="noStrike" dirty="0">
                          <a:solidFill>
                            <a:schemeClr val="tx1">
                              <a:lumMod val="75000"/>
                              <a:lumOff val="25000"/>
                            </a:schemeClr>
                          </a:solidFill>
                          <a:effectLst/>
                        </a:rPr>
                        <a:t>Concevoir et mettre en œuvre les études de satisfaction clients</a:t>
                      </a:r>
                      <a:endParaRPr lang="fr-FR" sz="900" b="0" i="0" u="none" strike="noStrike" dirty="0">
                        <a:solidFill>
                          <a:schemeClr val="tx1">
                            <a:lumMod val="75000"/>
                            <a:lumOff val="25000"/>
                          </a:schemeClr>
                        </a:solidFill>
                        <a:effectLst/>
                        <a:latin typeface="Helvetica Light" panose="020B0403020202020204" pitchFamily="34" charset="0"/>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7254764"/>
                  </a:ext>
                </a:extLst>
              </a:tr>
              <a:tr h="159116">
                <a:tc vMerge="1">
                  <a:txBody>
                    <a:bodyPr/>
                    <a:lstStyle/>
                    <a:p>
                      <a:endParaRPr lang="fr-FR"/>
                    </a:p>
                  </a:txBody>
                  <a:tcPr/>
                </a:tc>
                <a:tc>
                  <a:txBody>
                    <a:bodyPr/>
                    <a:lstStyle/>
                    <a:p>
                      <a:pPr algn="l" fontAlgn="b"/>
                      <a:r>
                        <a:rPr lang="fr-FR" sz="900" u="none" strike="noStrike" dirty="0">
                          <a:solidFill>
                            <a:schemeClr val="tx1">
                              <a:lumMod val="75000"/>
                              <a:lumOff val="25000"/>
                            </a:schemeClr>
                          </a:solidFill>
                          <a:effectLst/>
                        </a:rPr>
                        <a:t>Conduire la réalisation des autoévaluations</a:t>
                      </a:r>
                      <a:endParaRPr lang="fr-FR" sz="900" b="0" i="0" u="none" strike="noStrike" dirty="0">
                        <a:solidFill>
                          <a:schemeClr val="tx1">
                            <a:lumMod val="75000"/>
                            <a:lumOff val="25000"/>
                          </a:schemeClr>
                        </a:solidFill>
                        <a:effectLst/>
                        <a:latin typeface="Helvetica Light" panose="020B0403020202020204" pitchFamily="34" charset="0"/>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98868706"/>
                  </a:ext>
                </a:extLst>
              </a:tr>
              <a:tr h="159116">
                <a:tc vMerge="1">
                  <a:txBody>
                    <a:bodyPr/>
                    <a:lstStyle/>
                    <a:p>
                      <a:endParaRPr lang="fr-FR"/>
                    </a:p>
                  </a:txBody>
                  <a:tcPr/>
                </a:tc>
                <a:tc>
                  <a:txBody>
                    <a:bodyPr/>
                    <a:lstStyle/>
                    <a:p>
                      <a:pPr algn="l" fontAlgn="b"/>
                      <a:r>
                        <a:rPr lang="fr-FR" sz="900" u="none" strike="noStrike" dirty="0">
                          <a:solidFill>
                            <a:schemeClr val="tx1">
                              <a:lumMod val="75000"/>
                              <a:lumOff val="25000"/>
                            </a:schemeClr>
                          </a:solidFill>
                          <a:effectLst/>
                        </a:rPr>
                        <a:t>Assurer la veille Réglementaire</a:t>
                      </a:r>
                      <a:endParaRPr lang="fr-FR" sz="900" b="0" i="0" u="none" strike="noStrike" dirty="0">
                        <a:solidFill>
                          <a:schemeClr val="tx1">
                            <a:lumMod val="75000"/>
                            <a:lumOff val="25000"/>
                          </a:schemeClr>
                        </a:solidFill>
                        <a:effectLst/>
                        <a:latin typeface="Helvetica Light" panose="020B0403020202020204" pitchFamily="34" charset="0"/>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0117825"/>
                  </a:ext>
                </a:extLst>
              </a:tr>
              <a:tr h="159116">
                <a:tc vMerge="1">
                  <a:txBody>
                    <a:bodyPr/>
                    <a:lstStyle/>
                    <a:p>
                      <a:endParaRPr lang="fr-FR"/>
                    </a:p>
                  </a:txBody>
                  <a:tcPr/>
                </a:tc>
                <a:tc>
                  <a:txBody>
                    <a:bodyPr/>
                    <a:lstStyle/>
                    <a:p>
                      <a:pPr algn="l" fontAlgn="b"/>
                      <a:r>
                        <a:rPr lang="fr-FR" sz="900" u="none" strike="noStrike" dirty="0">
                          <a:solidFill>
                            <a:schemeClr val="tx1">
                              <a:lumMod val="75000"/>
                              <a:lumOff val="25000"/>
                            </a:schemeClr>
                          </a:solidFill>
                          <a:effectLst/>
                        </a:rPr>
                        <a:t>S’assurer du Règlement Général sur la Protection des Données</a:t>
                      </a:r>
                      <a:endParaRPr lang="fr-FR" sz="900" b="0" i="0" u="none" strike="noStrike" dirty="0">
                        <a:solidFill>
                          <a:schemeClr val="tx1">
                            <a:lumMod val="75000"/>
                            <a:lumOff val="25000"/>
                          </a:schemeClr>
                        </a:solidFill>
                        <a:effectLst/>
                        <a:latin typeface="Helvetica Light" panose="020B0403020202020204" pitchFamily="34" charset="0"/>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65771480"/>
                  </a:ext>
                </a:extLst>
              </a:tr>
              <a:tr h="159116">
                <a:tc vMerge="1">
                  <a:txBody>
                    <a:bodyPr/>
                    <a:lstStyle/>
                    <a:p>
                      <a:endParaRPr lang="fr-FR"/>
                    </a:p>
                  </a:txBody>
                  <a:tcPr/>
                </a:tc>
                <a:tc>
                  <a:txBody>
                    <a:bodyPr/>
                    <a:lstStyle/>
                    <a:p>
                      <a:pPr algn="l" fontAlgn="b"/>
                      <a:r>
                        <a:rPr lang="fr-FR" sz="900" u="none" strike="noStrike" dirty="0">
                          <a:solidFill>
                            <a:schemeClr val="tx1">
                              <a:lumMod val="75000"/>
                              <a:lumOff val="25000"/>
                            </a:schemeClr>
                          </a:solidFill>
                          <a:effectLst/>
                        </a:rPr>
                        <a:t>Animer des réunions d’équipe</a:t>
                      </a:r>
                      <a:endParaRPr lang="fr-FR" sz="900" b="0" i="0" u="none" strike="noStrike" dirty="0">
                        <a:solidFill>
                          <a:schemeClr val="tx1">
                            <a:lumMod val="75000"/>
                            <a:lumOff val="25000"/>
                          </a:schemeClr>
                        </a:solidFill>
                        <a:effectLst/>
                        <a:latin typeface="Helvetica Light" panose="020B0403020202020204" pitchFamily="34" charset="0"/>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26543521"/>
                  </a:ext>
                </a:extLst>
              </a:tr>
              <a:tr h="263460">
                <a:tc vMerge="1">
                  <a:txBody>
                    <a:bodyPr/>
                    <a:lstStyle/>
                    <a:p>
                      <a:endParaRPr lang="fr-FR"/>
                    </a:p>
                  </a:txBody>
                  <a:tcPr/>
                </a:tc>
                <a:tc>
                  <a:txBody>
                    <a:bodyPr/>
                    <a:lstStyle/>
                    <a:p>
                      <a:pPr algn="l" fontAlgn="b"/>
                      <a:r>
                        <a:rPr lang="fr-FR" sz="900" u="none" strike="noStrike" dirty="0">
                          <a:solidFill>
                            <a:schemeClr val="tx1">
                              <a:lumMod val="75000"/>
                              <a:lumOff val="25000"/>
                            </a:schemeClr>
                          </a:solidFill>
                          <a:effectLst/>
                        </a:rPr>
                        <a:t>Gérer les incidents (retours patients, incidents de délivrance, incidents fournisseurs…)</a:t>
                      </a:r>
                      <a:endParaRPr lang="fr-FR" sz="900" b="0" i="0" u="none" strike="noStrike" dirty="0">
                        <a:solidFill>
                          <a:schemeClr val="tx1">
                            <a:lumMod val="75000"/>
                            <a:lumOff val="25000"/>
                          </a:schemeClr>
                        </a:solidFill>
                        <a:effectLst/>
                        <a:latin typeface="Helvetica Light" panose="020B0403020202020204" pitchFamily="34" charset="0"/>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07123380"/>
                  </a:ext>
                </a:extLst>
              </a:tr>
              <a:tr h="159116">
                <a:tc vMerge="1">
                  <a:txBody>
                    <a:bodyPr/>
                    <a:lstStyle/>
                    <a:p>
                      <a:endParaRPr lang="fr-FR"/>
                    </a:p>
                  </a:txBody>
                  <a:tcPr/>
                </a:tc>
                <a:tc>
                  <a:txBody>
                    <a:bodyPr/>
                    <a:lstStyle/>
                    <a:p>
                      <a:pPr algn="l" fontAlgn="b"/>
                      <a:r>
                        <a:rPr lang="fr-FR" sz="900" u="none" strike="noStrike" dirty="0">
                          <a:solidFill>
                            <a:schemeClr val="tx1">
                              <a:lumMod val="75000"/>
                              <a:lumOff val="25000"/>
                            </a:schemeClr>
                          </a:solidFill>
                          <a:effectLst/>
                        </a:rPr>
                        <a:t>Gérer les actions d’amélioration</a:t>
                      </a:r>
                      <a:endParaRPr lang="fr-FR" sz="900" b="0" i="0" u="none" strike="noStrike" dirty="0">
                        <a:solidFill>
                          <a:schemeClr val="tx1">
                            <a:lumMod val="75000"/>
                            <a:lumOff val="25000"/>
                          </a:schemeClr>
                        </a:solidFill>
                        <a:effectLst/>
                        <a:latin typeface="Helvetica Light" panose="020B0403020202020204" pitchFamily="34" charset="0"/>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88409709"/>
                  </a:ext>
                </a:extLst>
              </a:tr>
              <a:tr h="159116">
                <a:tc vMerge="1">
                  <a:txBody>
                    <a:bodyPr/>
                    <a:lstStyle/>
                    <a:p>
                      <a:pPr algn="ctr" fontAlgn="ctr"/>
                      <a:endParaRPr lang="fr-FR" sz="900" b="0" i="0" u="none" strike="noStrike" dirty="0">
                        <a:solidFill>
                          <a:schemeClr val="bg1"/>
                        </a:solidFill>
                        <a:effectLst/>
                        <a:latin typeface="+mj-lt"/>
                      </a:endParaRPr>
                    </a:p>
                  </a:txBody>
                  <a:tcPr marL="4065" marR="4065" marT="406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l" fontAlgn="b"/>
                      <a:r>
                        <a:rPr lang="fr-FR" sz="900" b="0" i="0" u="none" strike="noStrike" dirty="0">
                          <a:solidFill>
                            <a:schemeClr val="tx1">
                              <a:lumMod val="75000"/>
                              <a:lumOff val="25000"/>
                            </a:schemeClr>
                          </a:solidFill>
                          <a:effectLst/>
                          <a:latin typeface="Helvetica Light" panose="020B0403020202020204" pitchFamily="34" charset="0"/>
                        </a:rPr>
                        <a:t>Autre :</a:t>
                      </a: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94141675"/>
                  </a:ext>
                </a:extLst>
              </a:tr>
              <a:tr h="263460">
                <a:tc rowSpan="4">
                  <a:txBody>
                    <a:bodyPr/>
                    <a:lstStyle/>
                    <a:p>
                      <a:pPr algn="ctr" fontAlgn="ctr"/>
                      <a:r>
                        <a:rPr lang="fr-FR" sz="900" u="none" strike="noStrike" dirty="0">
                          <a:solidFill>
                            <a:schemeClr val="bg1"/>
                          </a:solidFill>
                          <a:effectLst/>
                          <a:latin typeface="+mj-lt"/>
                        </a:rPr>
                        <a:t>Administratif</a:t>
                      </a:r>
                      <a:endParaRPr lang="fr-FR" sz="900" b="0" i="0" u="none" strike="noStrike" dirty="0">
                        <a:solidFill>
                          <a:schemeClr val="bg1"/>
                        </a:solidFill>
                        <a:effectLst/>
                        <a:latin typeface="+mj-lt"/>
                      </a:endParaRPr>
                    </a:p>
                  </a:txBody>
                  <a:tcPr marL="4065" marR="4065" marT="406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l" fontAlgn="b"/>
                      <a:r>
                        <a:rPr lang="fr-FR" sz="900" u="none" strike="noStrike" dirty="0">
                          <a:solidFill>
                            <a:schemeClr val="tx1">
                              <a:lumMod val="75000"/>
                              <a:lumOff val="25000"/>
                            </a:schemeClr>
                          </a:solidFill>
                          <a:effectLst/>
                        </a:rPr>
                        <a:t>Gérer les appels téléphoniques (accueillir, filtrer suivant les priorités), les transferts d’appels et le répondeur</a:t>
                      </a:r>
                      <a:endParaRPr lang="fr-FR" sz="900" b="0" i="0" u="none" strike="noStrike" dirty="0">
                        <a:solidFill>
                          <a:schemeClr val="tx1">
                            <a:lumMod val="75000"/>
                            <a:lumOff val="25000"/>
                          </a:schemeClr>
                        </a:solidFill>
                        <a:effectLst/>
                        <a:latin typeface="Helvetica Light" panose="020B0403020202020204" pitchFamily="34" charset="0"/>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207445"/>
                  </a:ext>
                </a:extLst>
              </a:tr>
              <a:tr h="263460">
                <a:tc vMerge="1">
                  <a:txBody>
                    <a:bodyPr/>
                    <a:lstStyle/>
                    <a:p>
                      <a:endParaRPr lang="fr-FR"/>
                    </a:p>
                  </a:txBody>
                  <a:tcPr/>
                </a:tc>
                <a:tc>
                  <a:txBody>
                    <a:bodyPr/>
                    <a:lstStyle/>
                    <a:p>
                      <a:pPr algn="l" fontAlgn="b"/>
                      <a:r>
                        <a:rPr lang="fr-FR" sz="900" u="none" strike="noStrike" dirty="0">
                          <a:solidFill>
                            <a:schemeClr val="tx1">
                              <a:lumMod val="75000"/>
                              <a:lumOff val="25000"/>
                            </a:schemeClr>
                          </a:solidFill>
                          <a:effectLst/>
                        </a:rPr>
                        <a:t>Gérer la facturation (télétransmission journalière, suivi des retours, facturation collectivités, classement)</a:t>
                      </a:r>
                      <a:endParaRPr lang="fr-FR" sz="900" b="0" i="0" u="none" strike="noStrike" dirty="0">
                        <a:solidFill>
                          <a:schemeClr val="tx1">
                            <a:lumMod val="75000"/>
                            <a:lumOff val="25000"/>
                          </a:schemeClr>
                        </a:solidFill>
                        <a:effectLst/>
                        <a:latin typeface="Helvetica Light" panose="020B0403020202020204" pitchFamily="34" charset="0"/>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46720512"/>
                  </a:ext>
                </a:extLst>
              </a:tr>
              <a:tr h="159116">
                <a:tc vMerge="1">
                  <a:txBody>
                    <a:bodyPr/>
                    <a:lstStyle/>
                    <a:p>
                      <a:endParaRPr lang="fr-FR"/>
                    </a:p>
                  </a:txBody>
                  <a:tcPr/>
                </a:tc>
                <a:tc>
                  <a:txBody>
                    <a:bodyPr/>
                    <a:lstStyle/>
                    <a:p>
                      <a:pPr algn="l" fontAlgn="b"/>
                      <a:r>
                        <a:rPr lang="fr-FR" sz="900" u="none" strike="noStrike" dirty="0">
                          <a:solidFill>
                            <a:schemeClr val="tx1">
                              <a:lumMod val="75000"/>
                              <a:lumOff val="25000"/>
                            </a:schemeClr>
                          </a:solidFill>
                          <a:effectLst/>
                        </a:rPr>
                        <a:t>Superviser et gérer les relances clients</a:t>
                      </a:r>
                      <a:endParaRPr lang="fr-FR" sz="900" b="0" i="0" u="none" strike="noStrike" dirty="0">
                        <a:solidFill>
                          <a:schemeClr val="tx1">
                            <a:lumMod val="75000"/>
                            <a:lumOff val="25000"/>
                          </a:schemeClr>
                        </a:solidFill>
                        <a:effectLst/>
                        <a:latin typeface="Helvetica Light" panose="020B0403020202020204" pitchFamily="34" charset="0"/>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a:solidFill>
                            <a:schemeClr val="tx1">
                              <a:lumMod val="75000"/>
                              <a:lumOff val="25000"/>
                            </a:schemeClr>
                          </a:solidFill>
                          <a:effectLst/>
                        </a:rPr>
                        <a:t>☐</a:t>
                      </a:r>
                      <a:endParaRPr lang="fr-FR" sz="900" b="0" i="0" u="none" strike="noStrike">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24395888"/>
                  </a:ext>
                </a:extLst>
              </a:tr>
              <a:tr h="159116">
                <a:tc vMerge="1">
                  <a:txBody>
                    <a:bodyPr/>
                    <a:lstStyle/>
                    <a:p>
                      <a:pPr algn="ctr" fontAlgn="ctr"/>
                      <a:endParaRPr lang="fr-FR" sz="900" b="0" i="0" u="none" strike="noStrike" dirty="0">
                        <a:solidFill>
                          <a:schemeClr val="bg1"/>
                        </a:solidFill>
                        <a:effectLst/>
                        <a:latin typeface="+mj-lt"/>
                      </a:endParaRPr>
                    </a:p>
                  </a:txBody>
                  <a:tcPr marL="4065" marR="4065" marT="406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CADF2"/>
                    </a:solidFill>
                  </a:tcPr>
                </a:tc>
                <a:tc>
                  <a:txBody>
                    <a:bodyPr/>
                    <a:lstStyle/>
                    <a:p>
                      <a:pPr algn="l" fontAlgn="b"/>
                      <a:r>
                        <a:rPr lang="fr-FR" sz="900" b="0" i="0" u="none" strike="noStrike" dirty="0">
                          <a:solidFill>
                            <a:schemeClr val="tx1">
                              <a:lumMod val="75000"/>
                              <a:lumOff val="25000"/>
                            </a:schemeClr>
                          </a:solidFill>
                          <a:effectLst/>
                          <a:latin typeface="Helvetica Light" panose="020B0403020202020204" pitchFamily="34" charset="0"/>
                        </a:rPr>
                        <a:t>Autre :</a:t>
                      </a: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98981758"/>
                  </a:ext>
                </a:extLst>
              </a:tr>
              <a:tr h="159116">
                <a:tc rowSpan="6">
                  <a:txBody>
                    <a:bodyPr/>
                    <a:lstStyle/>
                    <a:p>
                      <a:pPr algn="ctr" fontAlgn="ctr"/>
                      <a:r>
                        <a:rPr lang="fr-FR" sz="900" u="none" strike="noStrike" dirty="0">
                          <a:solidFill>
                            <a:schemeClr val="bg1"/>
                          </a:solidFill>
                          <a:effectLst/>
                          <a:latin typeface="+mj-lt"/>
                        </a:rPr>
                        <a:t>Communication</a:t>
                      </a:r>
                      <a:endParaRPr lang="fr-FR" sz="900" b="0" i="0" u="none" strike="noStrike" dirty="0">
                        <a:solidFill>
                          <a:schemeClr val="bg1"/>
                        </a:solidFill>
                        <a:effectLst/>
                        <a:latin typeface="+mj-lt"/>
                      </a:endParaRPr>
                    </a:p>
                  </a:txBody>
                  <a:tcPr marL="4065" marR="4065" marT="406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50000"/>
                      </a:schemeClr>
                    </a:solidFill>
                  </a:tcPr>
                </a:tc>
                <a:tc>
                  <a:txBody>
                    <a:bodyPr/>
                    <a:lstStyle/>
                    <a:p>
                      <a:pPr algn="l" fontAlgn="b"/>
                      <a:r>
                        <a:rPr lang="fr-FR" sz="900" u="none" strike="noStrike" dirty="0">
                          <a:solidFill>
                            <a:schemeClr val="tx1">
                              <a:lumMod val="75000"/>
                              <a:lumOff val="25000"/>
                            </a:schemeClr>
                          </a:solidFill>
                          <a:effectLst/>
                        </a:rPr>
                        <a:t>Réaliser un plan de communication   </a:t>
                      </a:r>
                      <a:endParaRPr lang="fr-FR" sz="900" b="0" i="0" u="none" strike="noStrike" dirty="0">
                        <a:solidFill>
                          <a:schemeClr val="tx1">
                            <a:lumMod val="75000"/>
                            <a:lumOff val="25000"/>
                          </a:schemeClr>
                        </a:solidFill>
                        <a:effectLst/>
                        <a:latin typeface="Helvetica Light" panose="020B0403020202020204" pitchFamily="34" charset="0"/>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28637872"/>
                  </a:ext>
                </a:extLst>
              </a:tr>
              <a:tr h="263460">
                <a:tc vMerge="1">
                  <a:txBody>
                    <a:bodyPr/>
                    <a:lstStyle/>
                    <a:p>
                      <a:endParaRPr lang="fr-FR"/>
                    </a:p>
                  </a:txBody>
                  <a:tcPr/>
                </a:tc>
                <a:tc>
                  <a:txBody>
                    <a:bodyPr/>
                    <a:lstStyle/>
                    <a:p>
                      <a:pPr algn="l" fontAlgn="b"/>
                      <a:r>
                        <a:rPr lang="fr-FR" sz="900" u="none" strike="noStrike" dirty="0">
                          <a:solidFill>
                            <a:schemeClr val="tx1">
                              <a:lumMod val="75000"/>
                              <a:lumOff val="25000"/>
                            </a:schemeClr>
                          </a:solidFill>
                          <a:effectLst/>
                        </a:rPr>
                        <a:t>Créer et gérer les campagnes de communication (affiches, </a:t>
                      </a:r>
                      <a:r>
                        <a:rPr lang="fr-FR" sz="900" u="none" strike="noStrike" dirty="0" err="1">
                          <a:solidFill>
                            <a:schemeClr val="tx1">
                              <a:lumMod val="75000"/>
                              <a:lumOff val="25000"/>
                            </a:schemeClr>
                          </a:solidFill>
                          <a:effectLst/>
                        </a:rPr>
                        <a:t>liflettes</a:t>
                      </a:r>
                      <a:r>
                        <a:rPr lang="fr-FR" sz="900" u="none" strike="noStrike" dirty="0">
                          <a:solidFill>
                            <a:schemeClr val="tx1">
                              <a:lumMod val="75000"/>
                              <a:lumOff val="25000"/>
                            </a:schemeClr>
                          </a:solidFill>
                          <a:effectLst/>
                        </a:rPr>
                        <a:t>, écrans…) </a:t>
                      </a:r>
                      <a:endParaRPr lang="fr-FR" sz="900" b="0" i="0" u="none" strike="noStrike" dirty="0">
                        <a:solidFill>
                          <a:schemeClr val="tx1">
                            <a:lumMod val="75000"/>
                            <a:lumOff val="25000"/>
                          </a:schemeClr>
                        </a:solidFill>
                        <a:effectLst/>
                        <a:latin typeface="Helvetica Light" panose="020B0403020202020204" pitchFamily="34" charset="0"/>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38742103"/>
                  </a:ext>
                </a:extLst>
              </a:tr>
              <a:tr h="159116">
                <a:tc vMerge="1">
                  <a:txBody>
                    <a:bodyPr/>
                    <a:lstStyle/>
                    <a:p>
                      <a:endParaRPr lang="fr-FR"/>
                    </a:p>
                  </a:txBody>
                  <a:tcPr/>
                </a:tc>
                <a:tc>
                  <a:txBody>
                    <a:bodyPr/>
                    <a:lstStyle/>
                    <a:p>
                      <a:pPr algn="l" fontAlgn="b"/>
                      <a:r>
                        <a:rPr lang="fr-FR" sz="900" u="none" strike="noStrike" dirty="0">
                          <a:solidFill>
                            <a:schemeClr val="tx1">
                              <a:lumMod val="75000"/>
                              <a:lumOff val="25000"/>
                            </a:schemeClr>
                          </a:solidFill>
                          <a:effectLst/>
                        </a:rPr>
                        <a:t>Gérer les vitrines</a:t>
                      </a:r>
                      <a:endParaRPr lang="fr-FR" sz="900" b="0" i="0" u="none" strike="noStrike" dirty="0">
                        <a:solidFill>
                          <a:schemeClr val="tx1">
                            <a:lumMod val="75000"/>
                            <a:lumOff val="25000"/>
                          </a:schemeClr>
                        </a:solidFill>
                        <a:effectLst/>
                        <a:latin typeface="Helvetica Light" panose="020B0403020202020204" pitchFamily="34" charset="0"/>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97716363"/>
                  </a:ext>
                </a:extLst>
              </a:tr>
              <a:tr h="159116">
                <a:tc vMerge="1">
                  <a:txBody>
                    <a:bodyPr/>
                    <a:lstStyle/>
                    <a:p>
                      <a:endParaRPr lang="fr-FR"/>
                    </a:p>
                  </a:txBody>
                  <a:tcPr/>
                </a:tc>
                <a:tc>
                  <a:txBody>
                    <a:bodyPr/>
                    <a:lstStyle/>
                    <a:p>
                      <a:pPr algn="l" fontAlgn="b"/>
                      <a:r>
                        <a:rPr lang="fr-FR" sz="900" u="none" strike="noStrike" dirty="0">
                          <a:solidFill>
                            <a:schemeClr val="tx1">
                              <a:lumMod val="75000"/>
                              <a:lumOff val="25000"/>
                            </a:schemeClr>
                          </a:solidFill>
                          <a:effectLst/>
                        </a:rPr>
                        <a:t>Gérer le site internet de l’officine</a:t>
                      </a:r>
                      <a:endParaRPr lang="fr-FR" sz="900" b="0" i="0" u="none" strike="noStrike" dirty="0">
                        <a:solidFill>
                          <a:schemeClr val="tx1">
                            <a:lumMod val="75000"/>
                            <a:lumOff val="25000"/>
                          </a:schemeClr>
                        </a:solidFill>
                        <a:effectLst/>
                        <a:latin typeface="Helvetica Light" panose="020B0403020202020204" pitchFamily="34" charset="0"/>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79591728"/>
                  </a:ext>
                </a:extLst>
              </a:tr>
              <a:tr h="159116">
                <a:tc vMerge="1">
                  <a:txBody>
                    <a:bodyPr/>
                    <a:lstStyle/>
                    <a:p>
                      <a:endParaRPr lang="fr-FR"/>
                    </a:p>
                  </a:txBody>
                  <a:tcPr/>
                </a:tc>
                <a:tc>
                  <a:txBody>
                    <a:bodyPr/>
                    <a:lstStyle/>
                    <a:p>
                      <a:pPr algn="l" fontAlgn="b"/>
                      <a:r>
                        <a:rPr lang="fr-FR" sz="900" u="none" strike="noStrike" dirty="0">
                          <a:solidFill>
                            <a:schemeClr val="tx1">
                              <a:lumMod val="75000"/>
                              <a:lumOff val="25000"/>
                            </a:schemeClr>
                          </a:solidFill>
                          <a:effectLst/>
                        </a:rPr>
                        <a:t>Gérer le merchandising (promotions, présentation des produits, </a:t>
                      </a:r>
                      <a:r>
                        <a:rPr lang="fr-FR" sz="900" u="none" strike="noStrike" dirty="0" err="1">
                          <a:solidFill>
                            <a:schemeClr val="tx1">
                              <a:lumMod val="75000"/>
                              <a:lumOff val="25000"/>
                            </a:schemeClr>
                          </a:solidFill>
                          <a:effectLst/>
                        </a:rPr>
                        <a:t>façing</a:t>
                      </a: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Helvetica Light" panose="020B0403020202020204" pitchFamily="34" charset="0"/>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0963975"/>
                  </a:ext>
                </a:extLst>
              </a:tr>
              <a:tr h="159116">
                <a:tc vMerge="1">
                  <a:txBody>
                    <a:bodyPr/>
                    <a:lstStyle/>
                    <a:p>
                      <a:pPr algn="ctr" fontAlgn="ctr"/>
                      <a:endParaRPr lang="fr-FR" sz="900" b="0" i="0" u="none" strike="noStrike" dirty="0">
                        <a:solidFill>
                          <a:schemeClr val="bg1"/>
                        </a:solidFill>
                        <a:effectLst/>
                        <a:latin typeface="+mj-lt"/>
                      </a:endParaRPr>
                    </a:p>
                  </a:txBody>
                  <a:tcPr marL="4065" marR="4065" marT="406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l" fontAlgn="b"/>
                      <a:r>
                        <a:rPr lang="fr-FR" sz="900" b="0" i="0" u="none" strike="noStrike" dirty="0">
                          <a:solidFill>
                            <a:schemeClr val="tx1">
                              <a:lumMod val="75000"/>
                              <a:lumOff val="25000"/>
                            </a:schemeClr>
                          </a:solidFill>
                          <a:effectLst/>
                          <a:latin typeface="Helvetica Light" panose="020B0403020202020204" pitchFamily="34" charset="0"/>
                        </a:rPr>
                        <a:t>Autre :</a:t>
                      </a: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r-FR" sz="900" u="none" strike="noStrike" dirty="0">
                          <a:solidFill>
                            <a:schemeClr val="tx1">
                              <a:lumMod val="75000"/>
                              <a:lumOff val="25000"/>
                            </a:schemeClr>
                          </a:solidFill>
                          <a:effectLst/>
                        </a:rPr>
                        <a:t>☐</a:t>
                      </a:r>
                      <a:endParaRPr lang="fr-FR" sz="900" b="0" i="0" u="none" strike="noStrike" dirty="0">
                        <a:solidFill>
                          <a:schemeClr val="tx1">
                            <a:lumMod val="75000"/>
                            <a:lumOff val="25000"/>
                          </a:schemeClr>
                        </a:solidFill>
                        <a:effectLst/>
                        <a:latin typeface="+mn-ea"/>
                      </a:endParaRPr>
                    </a:p>
                  </a:txBody>
                  <a:tcPr marL="4065" marR="4065" marT="4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28910222"/>
                  </a:ext>
                </a:extLst>
              </a:tr>
            </a:tbl>
          </a:graphicData>
        </a:graphic>
      </p:graphicFrame>
    </p:spTree>
    <p:extLst>
      <p:ext uri="{BB962C8B-B14F-4D97-AF65-F5344CB8AC3E}">
        <p14:creationId xmlns:p14="http://schemas.microsoft.com/office/powerpoint/2010/main" val="4245935363"/>
      </p:ext>
    </p:extLst>
  </p:cSld>
  <p:clrMapOvr>
    <a:masterClrMapping/>
  </p:clrMapOvr>
</p:sld>
</file>

<file path=ppt/theme/theme1.xml><?xml version="1.0" encoding="utf-8"?>
<a:theme xmlns:a="http://schemas.openxmlformats.org/drawingml/2006/main" name="Thème Office">
  <a:themeElements>
    <a:clrScheme name="CNOP - TH4">
      <a:dk1>
        <a:sysClr val="windowText" lastClr="000000"/>
      </a:dk1>
      <a:lt1>
        <a:sysClr val="window" lastClr="FFFFFF"/>
      </a:lt1>
      <a:dk2>
        <a:srgbClr val="292929"/>
      </a:dk2>
      <a:lt2>
        <a:srgbClr val="E3DED1"/>
      </a:lt2>
      <a:accent1>
        <a:srgbClr val="3CADF2"/>
      </a:accent1>
      <a:accent2>
        <a:srgbClr val="258BA4"/>
      </a:accent2>
      <a:accent3>
        <a:srgbClr val="258BA4"/>
      </a:accent3>
      <a:accent4>
        <a:srgbClr val="029676"/>
      </a:accent4>
      <a:accent5>
        <a:srgbClr val="4AB5C4"/>
      </a:accent5>
      <a:accent6>
        <a:srgbClr val="CCCC00"/>
      </a:accent6>
      <a:hlink>
        <a:srgbClr val="6B9F25"/>
      </a:hlink>
      <a:folHlink>
        <a:srgbClr val="BA6906"/>
      </a:folHlink>
    </a:clrScheme>
    <a:fontScheme name="ONP">
      <a:majorFont>
        <a:latin typeface="Helvetica Neue"/>
        <a:ea typeface=""/>
        <a:cs typeface=""/>
      </a:majorFont>
      <a:minorFont>
        <a:latin typeface="Helvetica Light"/>
        <a:ea typeface=""/>
        <a:cs typeface=""/>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870</TotalTime>
  <Words>1287</Words>
  <Application>Microsoft Macintosh PowerPoint</Application>
  <PresentationFormat>Format A4 (210 x 297 mm)</PresentationFormat>
  <Paragraphs>591</Paragraphs>
  <Slides>6</Slides>
  <Notes>4</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6</vt:i4>
      </vt:variant>
    </vt:vector>
  </HeadingPairs>
  <TitlesOfParts>
    <vt:vector size="12" baseType="lpstr">
      <vt:lpstr>Arial</vt:lpstr>
      <vt:lpstr>Calibri</vt:lpstr>
      <vt:lpstr>Helvetica Light</vt:lpstr>
      <vt:lpstr>Helvetica Neue</vt:lpstr>
      <vt:lpstr>Wingdings</vt:lpstr>
      <vt:lpstr>Thème Office</vt:lpstr>
      <vt:lpstr>Présentation PowerPoint</vt:lpstr>
      <vt:lpstr>E09. Matrice des tâches</vt:lpstr>
      <vt:lpstr>E09. Matrice des tâches</vt:lpstr>
      <vt:lpstr>E09. Matrice des tâches</vt:lpstr>
      <vt:lpstr>E09. Matrice des tâches</vt:lpstr>
      <vt:lpstr>E09. Matrice des tâches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Schellenberg Frédéric</dc:creator>
  <cp:lastModifiedBy>Conseil Caducée</cp:lastModifiedBy>
  <cp:revision>114</cp:revision>
  <cp:lastPrinted>2019-10-14T20:55:54Z</cp:lastPrinted>
  <dcterms:created xsi:type="dcterms:W3CDTF">2019-09-09T06:31:24Z</dcterms:created>
  <dcterms:modified xsi:type="dcterms:W3CDTF">2019-12-18T11:04:44Z</dcterms:modified>
</cp:coreProperties>
</file>