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8"/>
  </p:notesMasterIdLst>
  <p:sldIdLst>
    <p:sldId id="259" r:id="rId2"/>
    <p:sldId id="258" r:id="rId3"/>
    <p:sldId id="257" r:id="rId4"/>
    <p:sldId id="271" r:id="rId5"/>
    <p:sldId id="272" r:id="rId6"/>
    <p:sldId id="273" r:id="rId7"/>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ADF2"/>
    <a:srgbClr val="0F95E7"/>
    <a:srgbClr val="595959"/>
    <a:srgbClr val="455F51"/>
    <a:srgbClr val="2C6672"/>
    <a:srgbClr val="4AB5C4"/>
    <a:srgbClr val="9BBA2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81" autoAdjust="0"/>
    <p:restoredTop sz="94660"/>
  </p:normalViewPr>
  <p:slideViewPr>
    <p:cSldViewPr snapToGrid="0">
      <p:cViewPr varScale="1">
        <p:scale>
          <a:sx n="101" d="100"/>
          <a:sy n="101" d="100"/>
        </p:scale>
        <p:origin x="1064" y="192"/>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557D3CD-F430-44A6-86A4-3B623AFF0A78}" type="datetimeFigureOut">
              <a:rPr lang="fr-FR" smtClean="0"/>
              <a:t>18/12/2019</a:t>
            </a:fld>
            <a:endParaRPr lang="fr-FR"/>
          </a:p>
        </p:txBody>
      </p:sp>
      <p:sp>
        <p:nvSpPr>
          <p:cNvPr id="4" name="Espace réservé de l'image des diapositives 3"/>
          <p:cNvSpPr>
            <a:spLocks noGrp="1" noRot="1" noChangeAspect="1"/>
          </p:cNvSpPr>
          <p:nvPr>
            <p:ph type="sldImg" idx="2"/>
          </p:nvPr>
        </p:nvSpPr>
        <p:spPr>
          <a:xfrm>
            <a:off x="2900363" y="857250"/>
            <a:ext cx="3343275"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900363" y="857250"/>
            <a:ext cx="3343275" cy="2314575"/>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3</a:t>
            </a:fld>
            <a:endParaRPr lang="fr-FR"/>
          </a:p>
        </p:txBody>
      </p:sp>
    </p:spTree>
    <p:extLst>
      <p:ext uri="{BB962C8B-B14F-4D97-AF65-F5344CB8AC3E}">
        <p14:creationId xmlns:p14="http://schemas.microsoft.com/office/powerpoint/2010/main" val="1453030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900363" y="857250"/>
            <a:ext cx="3343275" cy="2314575"/>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4</a:t>
            </a:fld>
            <a:endParaRPr lang="fr-FR"/>
          </a:p>
        </p:txBody>
      </p:sp>
    </p:spTree>
    <p:extLst>
      <p:ext uri="{BB962C8B-B14F-4D97-AF65-F5344CB8AC3E}">
        <p14:creationId xmlns:p14="http://schemas.microsoft.com/office/powerpoint/2010/main" val="464280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900363" y="857250"/>
            <a:ext cx="3343275" cy="2314575"/>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5</a:t>
            </a:fld>
            <a:endParaRPr lang="fr-FR"/>
          </a:p>
        </p:txBody>
      </p:sp>
    </p:spTree>
    <p:extLst>
      <p:ext uri="{BB962C8B-B14F-4D97-AF65-F5344CB8AC3E}">
        <p14:creationId xmlns:p14="http://schemas.microsoft.com/office/powerpoint/2010/main" val="1051215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900363" y="857250"/>
            <a:ext cx="3343275" cy="2314575"/>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2B067B43-7F57-412C-B436-8CCBCB3770F0}" type="slidenum">
              <a:rPr lang="fr-FR" smtClean="0"/>
              <a:t>6</a:t>
            </a:fld>
            <a:endParaRPr lang="fr-FR"/>
          </a:p>
        </p:txBody>
      </p:sp>
    </p:spTree>
    <p:extLst>
      <p:ext uri="{BB962C8B-B14F-4D97-AF65-F5344CB8AC3E}">
        <p14:creationId xmlns:p14="http://schemas.microsoft.com/office/powerpoint/2010/main" val="4117424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18/12/2019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89257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18/12/2019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42279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18/12/2019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64675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672F28-F3A8-4CCA-AC10-A90799F257AE}"/>
              </a:ext>
            </a:extLst>
          </p:cNvPr>
          <p:cNvSpPr/>
          <p:nvPr userDrawn="1"/>
        </p:nvSpPr>
        <p:spPr>
          <a:xfrm>
            <a:off x="1" y="6328611"/>
            <a:ext cx="9906000" cy="52938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coins arrondis 14">
            <a:extLst>
              <a:ext uri="{FF2B5EF4-FFF2-40B4-BE49-F238E27FC236}">
                <a16:creationId xmlns:a16="http://schemas.microsoft.com/office/drawing/2014/main" id="{F7B5D053-24CD-432C-BE53-F8405933D2B9}"/>
              </a:ext>
            </a:extLst>
          </p:cNvPr>
          <p:cNvSpPr/>
          <p:nvPr userDrawn="1"/>
        </p:nvSpPr>
        <p:spPr>
          <a:xfrm>
            <a:off x="6926505" y="6191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latin typeface="Helvetica Light" panose="020B0403020202020204" pitchFamily="34" charset="0"/>
              </a:rPr>
              <a:t>Pharmacie :</a:t>
            </a:r>
          </a:p>
        </p:txBody>
      </p:sp>
      <p:sp>
        <p:nvSpPr>
          <p:cNvPr id="20" name="Rectangle 19">
            <a:extLst>
              <a:ext uri="{FF2B5EF4-FFF2-40B4-BE49-F238E27FC236}">
                <a16:creationId xmlns:a16="http://schemas.microsoft.com/office/drawing/2014/main" id="{09B9272D-56D0-4E83-B378-37C69F3ECEB3}"/>
              </a:ext>
            </a:extLst>
          </p:cNvPr>
          <p:cNvSpPr/>
          <p:nvPr userDrawn="1"/>
        </p:nvSpPr>
        <p:spPr>
          <a:xfrm>
            <a:off x="0" y="2"/>
            <a:ext cx="9906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a:extLst>
              <a:ext uri="{FF2B5EF4-FFF2-40B4-BE49-F238E27FC236}">
                <a16:creationId xmlns:a16="http://schemas.microsoft.com/office/drawing/2014/main" id="{3197E0E0-BA84-467F-8E93-EF46D0B501E5}"/>
              </a:ext>
            </a:extLst>
          </p:cNvPr>
          <p:cNvSpPr txBox="1"/>
          <p:nvPr userDrawn="1"/>
        </p:nvSpPr>
        <p:spPr>
          <a:xfrm>
            <a:off x="4566077" y="194374"/>
            <a:ext cx="5339923" cy="769441"/>
          </a:xfrm>
          <a:prstGeom prst="rect">
            <a:avLst/>
          </a:prstGeom>
          <a:noFill/>
        </p:spPr>
        <p:txBody>
          <a:bodyPr wrap="none" rtlCol="0">
            <a:spAutoFit/>
          </a:bodyPr>
          <a:lstStyle/>
          <a:p>
            <a:pPr algn="r"/>
            <a:r>
              <a:rPr lang="fr-FR" sz="4400" cap="all" dirty="0">
                <a:solidFill>
                  <a:schemeClr val="bg1"/>
                </a:solidFill>
                <a:latin typeface="Helvetica Neue" panose="020B0604020202020204" pitchFamily="34" charset="0"/>
                <a:ea typeface="Helvetica Neue" panose="020B0604020202020204" pitchFamily="34" charset="0"/>
              </a:rPr>
              <a:t>ENREGISTREMENT</a:t>
            </a:r>
          </a:p>
        </p:txBody>
      </p:sp>
      <p:sp>
        <p:nvSpPr>
          <p:cNvPr id="22" name="Rectangle 21">
            <a:extLst>
              <a:ext uri="{FF2B5EF4-FFF2-40B4-BE49-F238E27FC236}">
                <a16:creationId xmlns:a16="http://schemas.microsoft.com/office/drawing/2014/main" id="{6F4F2B52-C723-49C1-9A32-3E9E84C036B6}"/>
              </a:ext>
            </a:extLst>
          </p:cNvPr>
          <p:cNvSpPr/>
          <p:nvPr userDrawn="1"/>
        </p:nvSpPr>
        <p:spPr>
          <a:xfrm>
            <a:off x="0" y="803082"/>
            <a:ext cx="9906000" cy="3975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Titre 1">
            <a:extLst>
              <a:ext uri="{FF2B5EF4-FFF2-40B4-BE49-F238E27FC236}">
                <a16:creationId xmlns:a16="http://schemas.microsoft.com/office/drawing/2014/main" id="{318E1B5D-355A-49E1-950C-3C4718C5FEFA}"/>
              </a:ext>
            </a:extLst>
          </p:cNvPr>
          <p:cNvSpPr>
            <a:spLocks noGrp="1"/>
          </p:cNvSpPr>
          <p:nvPr>
            <p:ph type="title"/>
          </p:nvPr>
        </p:nvSpPr>
        <p:spPr>
          <a:xfrm>
            <a:off x="3118376" y="847554"/>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24" name="Image 23">
            <a:extLst>
              <a:ext uri="{FF2B5EF4-FFF2-40B4-BE49-F238E27FC236}">
                <a16:creationId xmlns:a16="http://schemas.microsoft.com/office/drawing/2014/main" id="{E9EC5C04-A45A-409A-8510-9FE6601A2065}"/>
              </a:ext>
            </a:extLst>
          </p:cNvPr>
          <p:cNvPicPr>
            <a:picLocks noChangeAspect="1"/>
          </p:cNvPicPr>
          <p:nvPr userDrawn="1"/>
        </p:nvPicPr>
        <p:blipFill rotWithShape="1">
          <a:blip r:embed="rId2"/>
          <a:srcRect t="9053" b="6984"/>
          <a:stretch/>
        </p:blipFill>
        <p:spPr>
          <a:xfrm>
            <a:off x="111758" y="13239"/>
            <a:ext cx="951058" cy="803082"/>
          </a:xfrm>
          <a:prstGeom prst="rect">
            <a:avLst/>
          </a:prstGeom>
        </p:spPr>
      </p:pic>
      <p:pic>
        <p:nvPicPr>
          <p:cNvPr id="25" name="Image 24">
            <a:extLst>
              <a:ext uri="{FF2B5EF4-FFF2-40B4-BE49-F238E27FC236}">
                <a16:creationId xmlns:a16="http://schemas.microsoft.com/office/drawing/2014/main" id="{26244463-4964-49EB-892D-500BFB267E81}"/>
              </a:ext>
            </a:extLst>
          </p:cNvPr>
          <p:cNvPicPr>
            <a:picLocks noChangeAspect="1"/>
          </p:cNvPicPr>
          <p:nvPr userDrawn="1"/>
        </p:nvPicPr>
        <p:blipFill>
          <a:blip r:embed="rId3"/>
          <a:stretch>
            <a:fillRect/>
          </a:stretch>
        </p:blipFill>
        <p:spPr>
          <a:xfrm>
            <a:off x="305320" y="86643"/>
            <a:ext cx="654747" cy="605735"/>
          </a:xfrm>
          <a:prstGeom prst="rect">
            <a:avLst/>
          </a:prstGeom>
        </p:spPr>
      </p:pic>
      <p:sp>
        <p:nvSpPr>
          <p:cNvPr id="26" name="Flèche : pentagone 25">
            <a:extLst>
              <a:ext uri="{FF2B5EF4-FFF2-40B4-BE49-F238E27FC236}">
                <a16:creationId xmlns:a16="http://schemas.microsoft.com/office/drawing/2014/main" id="{073F6B9A-4D85-4340-85A7-79D2D18D7F9B}"/>
              </a:ext>
            </a:extLst>
          </p:cNvPr>
          <p:cNvSpPr/>
          <p:nvPr userDrawn="1"/>
        </p:nvSpPr>
        <p:spPr>
          <a:xfrm>
            <a:off x="0" y="60486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a:extLst>
              <a:ext uri="{FF2B5EF4-FFF2-40B4-BE49-F238E27FC236}">
                <a16:creationId xmlns:a16="http://schemas.microsoft.com/office/drawing/2014/main" id="{23E48D5E-2B31-4C10-99B3-66D62044933C}"/>
              </a:ext>
            </a:extLst>
          </p:cNvPr>
          <p:cNvSpPr/>
          <p:nvPr userDrawn="1"/>
        </p:nvSpPr>
        <p:spPr>
          <a:xfrm>
            <a:off x="677313" y="62926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28" name="Rectangle 27">
            <a:extLst>
              <a:ext uri="{FF2B5EF4-FFF2-40B4-BE49-F238E27FC236}">
                <a16:creationId xmlns:a16="http://schemas.microsoft.com/office/drawing/2014/main" id="{C9BF916B-7BA6-4D79-8F88-30196E387B33}"/>
              </a:ext>
            </a:extLst>
          </p:cNvPr>
          <p:cNvSpPr/>
          <p:nvPr userDrawn="1"/>
        </p:nvSpPr>
        <p:spPr>
          <a:xfrm>
            <a:off x="677313" y="66271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29" name="Image 28" descr="Une image contenant dessin&#10;&#10;Description générée automatiquement">
            <a:extLst>
              <a:ext uri="{FF2B5EF4-FFF2-40B4-BE49-F238E27FC236}">
                <a16:creationId xmlns:a16="http://schemas.microsoft.com/office/drawing/2014/main" id="{EB3D53ED-19A4-44DF-9ABD-C0A1BF1B01B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922" y="6115601"/>
            <a:ext cx="359277" cy="469335"/>
          </a:xfrm>
          <a:prstGeom prst="rect">
            <a:avLst/>
          </a:prstGeom>
        </p:spPr>
      </p:pic>
    </p:spTree>
    <p:extLst>
      <p:ext uri="{BB962C8B-B14F-4D97-AF65-F5344CB8AC3E}">
        <p14:creationId xmlns:p14="http://schemas.microsoft.com/office/powerpoint/2010/main" val="1568096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Disposition personnalisée">
    <p:bg>
      <p:bgPr>
        <a:solidFill>
          <a:schemeClr val="accent2"/>
        </a:solidFill>
        <a:effectLst/>
      </p:bgPr>
    </p:bg>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3B3D9B19-8E54-43BA-8368-D555FD475069}"/>
              </a:ext>
            </a:extLst>
          </p:cNvPr>
          <p:cNvPicPr>
            <a:picLocks noChangeAspect="1"/>
          </p:cNvPicPr>
          <p:nvPr userDrawn="1"/>
        </p:nvPicPr>
        <p:blipFill>
          <a:blip r:embed="rId2">
            <a:alphaModFix amt="40000"/>
          </a:blip>
          <a:stretch>
            <a:fillRect/>
          </a:stretch>
        </p:blipFill>
        <p:spPr>
          <a:xfrm>
            <a:off x="675862" y="1389514"/>
            <a:ext cx="4194962" cy="3880942"/>
          </a:xfrm>
          <a:prstGeom prst="rect">
            <a:avLst/>
          </a:prstGeom>
        </p:spPr>
      </p:pic>
      <p:pic>
        <p:nvPicPr>
          <p:cNvPr id="2" name="Image 1">
            <a:extLst>
              <a:ext uri="{FF2B5EF4-FFF2-40B4-BE49-F238E27FC236}">
                <a16:creationId xmlns:a16="http://schemas.microsoft.com/office/drawing/2014/main" id="{ED4BD42D-F6DF-48B1-AD26-91D6B4A8639F}"/>
              </a:ext>
            </a:extLst>
          </p:cNvPr>
          <p:cNvPicPr>
            <a:picLocks noChangeAspect="1"/>
          </p:cNvPicPr>
          <p:nvPr userDrawn="1"/>
        </p:nvPicPr>
        <p:blipFill>
          <a:blip r:embed="rId3">
            <a:duotone>
              <a:schemeClr val="bg2">
                <a:shade val="45000"/>
                <a:satMod val="135000"/>
              </a:schemeClr>
              <a:prstClr val="white"/>
            </a:duotone>
            <a:alphaModFix amt="77000"/>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0" y="453894"/>
            <a:ext cx="5486876" cy="5950212"/>
          </a:xfrm>
          <a:prstGeom prst="rect">
            <a:avLst/>
          </a:prstGeom>
        </p:spPr>
      </p:pic>
    </p:spTree>
    <p:extLst>
      <p:ext uri="{BB962C8B-B14F-4D97-AF65-F5344CB8AC3E}">
        <p14:creationId xmlns:p14="http://schemas.microsoft.com/office/powerpoint/2010/main" val="2726523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Disposition personnalisée">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50FA0EF8-3B1F-434A-8163-28EB34611AF1}"/>
              </a:ext>
            </a:extLst>
          </p:cNvPr>
          <p:cNvSpPr/>
          <p:nvPr userDrawn="1"/>
        </p:nvSpPr>
        <p:spPr>
          <a:xfrm>
            <a:off x="1" y="6328611"/>
            <a:ext cx="9906000" cy="52938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 coins arrondis 25">
            <a:extLst>
              <a:ext uri="{FF2B5EF4-FFF2-40B4-BE49-F238E27FC236}">
                <a16:creationId xmlns:a16="http://schemas.microsoft.com/office/drawing/2014/main" id="{EEE843A8-A2AB-4441-BE60-1FCA0B80DC6E}"/>
              </a:ext>
            </a:extLst>
          </p:cNvPr>
          <p:cNvSpPr/>
          <p:nvPr userDrawn="1"/>
        </p:nvSpPr>
        <p:spPr>
          <a:xfrm>
            <a:off x="6926505" y="6191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latin typeface="Helvetica Light" panose="020B0403020202020204" pitchFamily="34" charset="0"/>
              </a:rPr>
              <a:t>Pharmacie :</a:t>
            </a:r>
          </a:p>
        </p:txBody>
      </p:sp>
      <p:sp>
        <p:nvSpPr>
          <p:cNvPr id="27" name="Rectangle 26">
            <a:extLst>
              <a:ext uri="{FF2B5EF4-FFF2-40B4-BE49-F238E27FC236}">
                <a16:creationId xmlns:a16="http://schemas.microsoft.com/office/drawing/2014/main" id="{55537D3D-DF3D-4BA1-99DA-B7D83921D521}"/>
              </a:ext>
            </a:extLst>
          </p:cNvPr>
          <p:cNvSpPr/>
          <p:nvPr userDrawn="1"/>
        </p:nvSpPr>
        <p:spPr>
          <a:xfrm>
            <a:off x="0" y="2"/>
            <a:ext cx="9906000" cy="80308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a:extLst>
              <a:ext uri="{FF2B5EF4-FFF2-40B4-BE49-F238E27FC236}">
                <a16:creationId xmlns:a16="http://schemas.microsoft.com/office/drawing/2014/main" id="{368756CC-F4AD-43FB-BEAD-4073980FF342}"/>
              </a:ext>
            </a:extLst>
          </p:cNvPr>
          <p:cNvSpPr txBox="1"/>
          <p:nvPr userDrawn="1"/>
        </p:nvSpPr>
        <p:spPr>
          <a:xfrm>
            <a:off x="4566077" y="194374"/>
            <a:ext cx="5339923" cy="769441"/>
          </a:xfrm>
          <a:prstGeom prst="rect">
            <a:avLst/>
          </a:prstGeom>
          <a:noFill/>
        </p:spPr>
        <p:txBody>
          <a:bodyPr wrap="none" rtlCol="0">
            <a:spAutoFit/>
          </a:bodyPr>
          <a:lstStyle/>
          <a:p>
            <a:pPr algn="r"/>
            <a:r>
              <a:rPr lang="fr-FR" sz="4400" cap="all" dirty="0">
                <a:solidFill>
                  <a:schemeClr val="bg1"/>
                </a:solidFill>
                <a:latin typeface="Helvetica Neue" panose="020B0604020202020204" pitchFamily="34" charset="0"/>
                <a:ea typeface="Helvetica Neue" panose="020B0604020202020204" pitchFamily="34" charset="0"/>
              </a:rPr>
              <a:t>ENREGISTREMENT</a:t>
            </a:r>
          </a:p>
        </p:txBody>
      </p:sp>
      <p:sp>
        <p:nvSpPr>
          <p:cNvPr id="30" name="Rectangle 29">
            <a:extLst>
              <a:ext uri="{FF2B5EF4-FFF2-40B4-BE49-F238E27FC236}">
                <a16:creationId xmlns:a16="http://schemas.microsoft.com/office/drawing/2014/main" id="{18523FE0-409E-4327-A428-4D405A813231}"/>
              </a:ext>
            </a:extLst>
          </p:cNvPr>
          <p:cNvSpPr/>
          <p:nvPr userDrawn="1"/>
        </p:nvSpPr>
        <p:spPr>
          <a:xfrm>
            <a:off x="0" y="803082"/>
            <a:ext cx="9906000" cy="3975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Titre 1">
            <a:extLst>
              <a:ext uri="{FF2B5EF4-FFF2-40B4-BE49-F238E27FC236}">
                <a16:creationId xmlns:a16="http://schemas.microsoft.com/office/drawing/2014/main" id="{C75DD87C-2114-42AE-8F3E-47CECA35F28E}"/>
              </a:ext>
            </a:extLst>
          </p:cNvPr>
          <p:cNvSpPr>
            <a:spLocks noGrp="1"/>
          </p:cNvSpPr>
          <p:nvPr>
            <p:ph type="title"/>
          </p:nvPr>
        </p:nvSpPr>
        <p:spPr>
          <a:xfrm>
            <a:off x="3118376" y="847554"/>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32" name="Image 31">
            <a:extLst>
              <a:ext uri="{FF2B5EF4-FFF2-40B4-BE49-F238E27FC236}">
                <a16:creationId xmlns:a16="http://schemas.microsoft.com/office/drawing/2014/main" id="{C34E37C5-CACA-474D-924C-DCE243DD400B}"/>
              </a:ext>
            </a:extLst>
          </p:cNvPr>
          <p:cNvPicPr>
            <a:picLocks noChangeAspect="1"/>
          </p:cNvPicPr>
          <p:nvPr userDrawn="1"/>
        </p:nvPicPr>
        <p:blipFill rotWithShape="1">
          <a:blip r:embed="rId2"/>
          <a:srcRect t="9053" b="6984"/>
          <a:stretch/>
        </p:blipFill>
        <p:spPr>
          <a:xfrm>
            <a:off x="111758" y="13239"/>
            <a:ext cx="951058" cy="803082"/>
          </a:xfrm>
          <a:prstGeom prst="rect">
            <a:avLst/>
          </a:prstGeom>
        </p:spPr>
      </p:pic>
      <p:pic>
        <p:nvPicPr>
          <p:cNvPr id="34" name="Image 33">
            <a:extLst>
              <a:ext uri="{FF2B5EF4-FFF2-40B4-BE49-F238E27FC236}">
                <a16:creationId xmlns:a16="http://schemas.microsoft.com/office/drawing/2014/main" id="{44975C22-CFB7-4248-B0D4-94C19E3121DF}"/>
              </a:ext>
            </a:extLst>
          </p:cNvPr>
          <p:cNvPicPr>
            <a:picLocks noChangeAspect="1"/>
          </p:cNvPicPr>
          <p:nvPr userDrawn="1"/>
        </p:nvPicPr>
        <p:blipFill>
          <a:blip r:embed="rId3"/>
          <a:stretch>
            <a:fillRect/>
          </a:stretch>
        </p:blipFill>
        <p:spPr>
          <a:xfrm>
            <a:off x="305320" y="86643"/>
            <a:ext cx="654747" cy="605735"/>
          </a:xfrm>
          <a:prstGeom prst="rect">
            <a:avLst/>
          </a:prstGeom>
        </p:spPr>
      </p:pic>
      <p:sp>
        <p:nvSpPr>
          <p:cNvPr id="36" name="Flèche : pentagone 35">
            <a:extLst>
              <a:ext uri="{FF2B5EF4-FFF2-40B4-BE49-F238E27FC236}">
                <a16:creationId xmlns:a16="http://schemas.microsoft.com/office/drawing/2014/main" id="{4B96B260-3987-46ED-9CB9-A39858E8FAAD}"/>
              </a:ext>
            </a:extLst>
          </p:cNvPr>
          <p:cNvSpPr/>
          <p:nvPr userDrawn="1"/>
        </p:nvSpPr>
        <p:spPr>
          <a:xfrm>
            <a:off x="0" y="60486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a:extLst>
              <a:ext uri="{FF2B5EF4-FFF2-40B4-BE49-F238E27FC236}">
                <a16:creationId xmlns:a16="http://schemas.microsoft.com/office/drawing/2014/main" id="{B03FE4F8-0D33-4D4D-B771-6FE210257C98}"/>
              </a:ext>
            </a:extLst>
          </p:cNvPr>
          <p:cNvSpPr/>
          <p:nvPr userDrawn="1"/>
        </p:nvSpPr>
        <p:spPr>
          <a:xfrm>
            <a:off x="677313" y="62926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43" name="Rectangle 42">
            <a:extLst>
              <a:ext uri="{FF2B5EF4-FFF2-40B4-BE49-F238E27FC236}">
                <a16:creationId xmlns:a16="http://schemas.microsoft.com/office/drawing/2014/main" id="{89A6084B-FD9A-49B4-9385-B3731E5B7514}"/>
              </a:ext>
            </a:extLst>
          </p:cNvPr>
          <p:cNvSpPr/>
          <p:nvPr userDrawn="1"/>
        </p:nvSpPr>
        <p:spPr>
          <a:xfrm>
            <a:off x="677313" y="66271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45" name="Image 44" descr="Une image contenant dessin&#10;&#10;Description générée automatiquement">
            <a:extLst>
              <a:ext uri="{FF2B5EF4-FFF2-40B4-BE49-F238E27FC236}">
                <a16:creationId xmlns:a16="http://schemas.microsoft.com/office/drawing/2014/main" id="{7637112D-403E-4411-ADB0-AFF279628AA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922" y="6115601"/>
            <a:ext cx="359277" cy="469335"/>
          </a:xfrm>
          <a:prstGeom prst="rect">
            <a:avLst/>
          </a:prstGeom>
        </p:spPr>
      </p:pic>
      <p:sp>
        <p:nvSpPr>
          <p:cNvPr id="52" name="ZoneTexte 51">
            <a:extLst>
              <a:ext uri="{FF2B5EF4-FFF2-40B4-BE49-F238E27FC236}">
                <a16:creationId xmlns:a16="http://schemas.microsoft.com/office/drawing/2014/main" id="{573A2074-66D5-4C3A-8E80-9D4731945A7D}"/>
              </a:ext>
            </a:extLst>
          </p:cNvPr>
          <p:cNvSpPr txBox="1"/>
          <p:nvPr userDrawn="1"/>
        </p:nvSpPr>
        <p:spPr>
          <a:xfrm>
            <a:off x="171522" y="1334011"/>
            <a:ext cx="3466655" cy="400110"/>
          </a:xfrm>
          <a:prstGeom prst="rect">
            <a:avLst/>
          </a:prstGeom>
          <a:noFill/>
        </p:spPr>
        <p:txBody>
          <a:bodyPr wrap="none" rtlCol="0">
            <a:spAutoFit/>
          </a:bodyPr>
          <a:lstStyle/>
          <a:p>
            <a:r>
              <a:rPr lang="fr-FR" sz="2000" dirty="0">
                <a:solidFill>
                  <a:schemeClr val="accent2"/>
                </a:solidFill>
                <a:latin typeface="Helvetica Neue" panose="020B0604020202020204" pitchFamily="34" charset="0"/>
                <a:ea typeface="Helvetica Neue" panose="020B0604020202020204" pitchFamily="34" charset="0"/>
              </a:rPr>
              <a:t>L’enregistrement : principes</a:t>
            </a:r>
          </a:p>
        </p:txBody>
      </p:sp>
      <p:cxnSp>
        <p:nvCxnSpPr>
          <p:cNvPr id="53" name="Connecteur droit 52">
            <a:extLst>
              <a:ext uri="{FF2B5EF4-FFF2-40B4-BE49-F238E27FC236}">
                <a16:creationId xmlns:a16="http://schemas.microsoft.com/office/drawing/2014/main" id="{C294B4B2-10F7-49F2-9590-9A448A90799F}"/>
              </a:ext>
            </a:extLst>
          </p:cNvPr>
          <p:cNvCxnSpPr>
            <a:cxnSpLocks/>
          </p:cNvCxnSpPr>
          <p:nvPr userDrawn="1"/>
        </p:nvCxnSpPr>
        <p:spPr>
          <a:xfrm flipV="1">
            <a:off x="111758" y="1718304"/>
            <a:ext cx="3884265" cy="2868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4" name="ZoneTexte 53">
            <a:extLst>
              <a:ext uri="{FF2B5EF4-FFF2-40B4-BE49-F238E27FC236}">
                <a16:creationId xmlns:a16="http://schemas.microsoft.com/office/drawing/2014/main" id="{A82013D6-009B-4C38-834A-F6CA564BEFE2}"/>
              </a:ext>
            </a:extLst>
          </p:cNvPr>
          <p:cNvSpPr txBox="1"/>
          <p:nvPr userDrawn="1"/>
        </p:nvSpPr>
        <p:spPr>
          <a:xfrm>
            <a:off x="4205018" y="1326504"/>
            <a:ext cx="4208396" cy="400110"/>
          </a:xfrm>
          <a:prstGeom prst="rect">
            <a:avLst/>
          </a:prstGeom>
          <a:noFill/>
        </p:spPr>
        <p:txBody>
          <a:bodyPr wrap="none" rtlCol="0">
            <a:spAutoFit/>
          </a:bodyPr>
          <a:lstStyle/>
          <a:p>
            <a:r>
              <a:rPr lang="fr-FR" sz="2000" dirty="0">
                <a:solidFill>
                  <a:schemeClr val="accent2"/>
                </a:solidFill>
                <a:latin typeface="Helvetica Neue" panose="020B0604020202020204" pitchFamily="34" charset="0"/>
                <a:ea typeface="Helvetica Neue" panose="020B0604020202020204" pitchFamily="34" charset="0"/>
              </a:rPr>
              <a:t>Commentaires pour un bon usage</a:t>
            </a:r>
          </a:p>
        </p:txBody>
      </p:sp>
      <p:sp>
        <p:nvSpPr>
          <p:cNvPr id="55" name="Espace réservé du texte 3">
            <a:extLst>
              <a:ext uri="{FF2B5EF4-FFF2-40B4-BE49-F238E27FC236}">
                <a16:creationId xmlns:a16="http://schemas.microsoft.com/office/drawing/2014/main" id="{C3D2EDAD-89A9-4326-8EFE-DCB5009FEB7F}"/>
              </a:ext>
            </a:extLst>
          </p:cNvPr>
          <p:cNvSpPr>
            <a:spLocks noGrp="1"/>
          </p:cNvSpPr>
          <p:nvPr>
            <p:ph type="body" sz="quarter" idx="11"/>
          </p:nvPr>
        </p:nvSpPr>
        <p:spPr>
          <a:xfrm>
            <a:off x="4271985" y="1863441"/>
            <a:ext cx="5522257" cy="4014910"/>
          </a:xfrm>
          <a:noFill/>
        </p:spPr>
        <p:txBody>
          <a:bodyPr wrap="square" rtlCol="0">
            <a:noAutofit/>
          </a:bodyPr>
          <a:lstStyle>
            <a:lvl1pPr marL="0" indent="0">
              <a:buNone/>
              <a:defRPr lang="fr-FR" sz="1100" smtClean="0">
                <a:solidFill>
                  <a:schemeClr val="tx1">
                    <a:lumMod val="85000"/>
                    <a:lumOff val="15000"/>
                  </a:schemeClr>
                </a:solidFill>
                <a:latin typeface="Helvetica Light" panose="020B0403020202020204" pitchFamily="34" charset="0"/>
              </a:defRPr>
            </a:lvl1pPr>
            <a:lvl2pPr>
              <a:defRPr lang="fr-FR" smtClean="0">
                <a:solidFill>
                  <a:schemeClr val="tx1"/>
                </a:solidFill>
              </a:defRPr>
            </a:lvl2pPr>
            <a:lvl3pPr>
              <a:defRPr lang="fr-FR" sz="2600" smtClean="0">
                <a:solidFill>
                  <a:schemeClr val="tx1"/>
                </a:solidFill>
              </a:defRPr>
            </a:lvl3pPr>
            <a:lvl4pPr>
              <a:defRPr lang="fr-FR" sz="2600" smtClean="0">
                <a:solidFill>
                  <a:schemeClr val="tx1"/>
                </a:solidFill>
              </a:defRPr>
            </a:lvl4pPr>
            <a:lvl5pPr>
              <a:defRPr lang="fr-FR" sz="2600">
                <a:solidFill>
                  <a:schemeClr val="tx1"/>
                </a:solidFill>
              </a:defRPr>
            </a:lvl5pPr>
          </a:lstStyle>
          <a:p>
            <a:pPr lvl="0" defTabSz="660380"/>
            <a:r>
              <a:rPr lang="fr-FR" dirty="0"/>
              <a:t>Cliquez pour modifier les styles du texte du masque</a:t>
            </a:r>
          </a:p>
        </p:txBody>
      </p:sp>
      <p:cxnSp>
        <p:nvCxnSpPr>
          <p:cNvPr id="56" name="Connecteur droit 55">
            <a:extLst>
              <a:ext uri="{FF2B5EF4-FFF2-40B4-BE49-F238E27FC236}">
                <a16:creationId xmlns:a16="http://schemas.microsoft.com/office/drawing/2014/main" id="{84D0C04F-C0A1-4C00-AF8D-3B6AF351D4E4}"/>
              </a:ext>
            </a:extLst>
          </p:cNvPr>
          <p:cNvCxnSpPr>
            <a:cxnSpLocks/>
          </p:cNvCxnSpPr>
          <p:nvPr userDrawn="1"/>
        </p:nvCxnSpPr>
        <p:spPr>
          <a:xfrm>
            <a:off x="4205018" y="1718304"/>
            <a:ext cx="5589224" cy="956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7" name="ZoneTexte 56">
            <a:extLst>
              <a:ext uri="{FF2B5EF4-FFF2-40B4-BE49-F238E27FC236}">
                <a16:creationId xmlns:a16="http://schemas.microsoft.com/office/drawing/2014/main" id="{9FBDC5F3-4567-474F-8007-6DBE25359F97}"/>
              </a:ext>
            </a:extLst>
          </p:cNvPr>
          <p:cNvSpPr txBox="1"/>
          <p:nvPr userDrawn="1"/>
        </p:nvSpPr>
        <p:spPr>
          <a:xfrm>
            <a:off x="171523" y="1850336"/>
            <a:ext cx="3844666" cy="2631490"/>
          </a:xfrm>
          <a:prstGeom prst="rect">
            <a:avLst/>
          </a:prstGeom>
          <a:noFill/>
        </p:spPr>
        <p:txBody>
          <a:bodyPr wrap="square" rtlCol="0">
            <a:spAutoFit/>
          </a:bodyPr>
          <a:lstStyle/>
          <a:p>
            <a:pPr>
              <a:defRPr/>
            </a:pPr>
            <a:r>
              <a:rPr lang="fr-FR" sz="1100" dirty="0">
                <a:solidFill>
                  <a:prstClr val="black">
                    <a:lumMod val="85000"/>
                    <a:lumOff val="15000"/>
                  </a:prstClr>
                </a:solidFill>
                <a:latin typeface="Helvetica Light" panose="020B0403020202020204" pitchFamily="34" charset="0"/>
              </a:rPr>
              <a:t>Dans un système qualité, la traçabilité est une des composantes clefs pour garantir une surveillance des pratiques et permettre l’amélioration continue.</a:t>
            </a:r>
          </a:p>
          <a:p>
            <a:pPr>
              <a:defRPr/>
            </a:pPr>
            <a:endParaRPr lang="fr-FR" sz="1100" dirty="0">
              <a:solidFill>
                <a:prstClr val="black">
                  <a:lumMod val="85000"/>
                  <a:lumOff val="15000"/>
                </a:prstClr>
              </a:solidFill>
              <a:latin typeface="Helvetica Light" panose="020B0403020202020204" pitchFamily="34" charset="0"/>
            </a:endParaRPr>
          </a:p>
          <a:p>
            <a:r>
              <a:rPr lang="fr-FR" sz="1100" dirty="0">
                <a:solidFill>
                  <a:prstClr val="black">
                    <a:lumMod val="85000"/>
                    <a:lumOff val="15000"/>
                  </a:prstClr>
                </a:solidFill>
                <a:latin typeface="Helvetica Light" panose="020B0403020202020204" pitchFamily="34" charset="0"/>
              </a:rPr>
              <a:t>L’enregistrement est un document qui permet de conserver des données en lien avec les activités. Les données renseignées peuvent avoir plusieurs fonctions :</a:t>
            </a:r>
          </a:p>
          <a:p>
            <a:pPr marL="171450" indent="-171450">
              <a:buClr>
                <a:schemeClr val="accent2"/>
              </a:buClr>
              <a:buFont typeface="Wingdings" panose="05000000000000000000" pitchFamily="2" charset="2"/>
              <a:buChar char="l"/>
            </a:pPr>
            <a:r>
              <a:rPr lang="fr-FR" sz="1100" dirty="0">
                <a:solidFill>
                  <a:prstClr val="black"/>
                </a:solidFill>
                <a:latin typeface="Helvetica Light" panose="020B0403020202020204" pitchFamily="34" charset="0"/>
              </a:rPr>
              <a:t>Permettre le suivi dans le temps d’éléments essentiels au bon fonctionnement de l’officine,</a:t>
            </a:r>
          </a:p>
          <a:p>
            <a:pPr marL="171450" indent="-171450">
              <a:buClr>
                <a:schemeClr val="accent2"/>
              </a:buClr>
              <a:buFont typeface="Wingdings" panose="05000000000000000000" pitchFamily="2" charset="2"/>
              <a:buChar char="l"/>
            </a:pPr>
            <a:r>
              <a:rPr lang="fr-FR" sz="1100" dirty="0">
                <a:solidFill>
                  <a:prstClr val="black"/>
                </a:solidFill>
                <a:latin typeface="Helvetica Light" panose="020B0403020202020204" pitchFamily="34" charset="0"/>
              </a:rPr>
              <a:t>Vérifier la réalisation effective de certaines tâches,</a:t>
            </a:r>
          </a:p>
          <a:p>
            <a:pPr marL="171450" indent="-171450">
              <a:buClr>
                <a:schemeClr val="accent2"/>
              </a:buClr>
              <a:buFont typeface="Wingdings" panose="05000000000000000000" pitchFamily="2" charset="2"/>
              <a:buChar char="l"/>
            </a:pPr>
            <a:r>
              <a:rPr lang="fr-FR" sz="1100" dirty="0">
                <a:solidFill>
                  <a:prstClr val="black"/>
                </a:solidFill>
                <a:latin typeface="Helvetica Light" panose="020B0403020202020204" pitchFamily="34" charset="0"/>
              </a:rPr>
              <a:t>Permettre le relevé des incidents,</a:t>
            </a:r>
          </a:p>
          <a:p>
            <a:pPr marL="171450" indent="-171450">
              <a:buClr>
                <a:schemeClr val="accent2"/>
              </a:buClr>
              <a:buFont typeface="Wingdings" panose="05000000000000000000" pitchFamily="2" charset="2"/>
              <a:buChar char="l"/>
            </a:pPr>
            <a:r>
              <a:rPr lang="fr-FR" sz="1100" dirty="0">
                <a:solidFill>
                  <a:prstClr val="black"/>
                </a:solidFill>
                <a:latin typeface="Helvetica Light" panose="020B0403020202020204" pitchFamily="34" charset="0"/>
              </a:rPr>
              <a:t>Conserver un historique des activités,</a:t>
            </a:r>
          </a:p>
          <a:p>
            <a:pPr marL="171450" indent="-171450">
              <a:buClr>
                <a:schemeClr val="accent2"/>
              </a:buClr>
              <a:buFont typeface="Wingdings" panose="05000000000000000000" pitchFamily="2" charset="2"/>
              <a:buChar char="l"/>
            </a:pPr>
            <a:r>
              <a:rPr lang="fr-FR" sz="1100" dirty="0">
                <a:solidFill>
                  <a:prstClr val="black"/>
                </a:solidFill>
                <a:latin typeface="Helvetica Light" panose="020B0403020202020204" pitchFamily="34" charset="0"/>
              </a:rPr>
              <a:t>Servir de preuves pour répondre à des exigences réglementaires.</a:t>
            </a:r>
          </a:p>
          <a:p>
            <a:endParaRPr lang="fr-FR" sz="1100" dirty="0">
              <a:solidFill>
                <a:prstClr val="black">
                  <a:lumMod val="85000"/>
                  <a:lumOff val="15000"/>
                </a:prstClr>
              </a:solidFill>
              <a:latin typeface="Helvetica Light"/>
            </a:endParaRPr>
          </a:p>
        </p:txBody>
      </p:sp>
    </p:spTree>
    <p:extLst>
      <p:ext uri="{BB962C8B-B14F-4D97-AF65-F5344CB8AC3E}">
        <p14:creationId xmlns:p14="http://schemas.microsoft.com/office/powerpoint/2010/main" val="120607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18/12/2019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66151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18/12/2019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06382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18/12/2019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57844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18/12/2019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1616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18/12/2019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8258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18/12/2019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08862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18/12/2019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32968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18/12/2019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834907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latin typeface="Helvetica Light" panose="020B0403020202020204" pitchFamily="34" charset="0"/>
              </a:defRPr>
            </a:lvl1pPr>
          </a:lstStyle>
          <a:p>
            <a:fld id="{AFAF59C5-48D9-475B-9CF6-C1EC75048466}" type="datetimeFigureOut">
              <a:rPr lang="fr-FR" smtClean="0"/>
              <a:pPr/>
              <a:t>18/12/2019</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latin typeface="Helvetica Light" panose="020B0403020202020204" pitchFamily="34" charset="0"/>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latin typeface="Helvetica Light" panose="020B0403020202020204" pitchFamily="34" charset="0"/>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28822688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8" r:id="rId13"/>
    <p:sldLayoutId id="2147483689" r:id="rId14"/>
  </p:sldLayoutIdLst>
  <p:txStyles>
    <p:titleStyle>
      <a:lvl1pPr algn="l" defTabSz="914400" rtl="0" eaLnBrk="1" latinLnBrk="0" hangingPunct="1">
        <a:lnSpc>
          <a:spcPct val="90000"/>
        </a:lnSpc>
        <a:spcBef>
          <a:spcPct val="0"/>
        </a:spcBef>
        <a:buNone/>
        <a:defRPr sz="4400" kern="1200">
          <a:solidFill>
            <a:schemeClr val="tx1"/>
          </a:solidFill>
          <a:latin typeface="Helvetica Light" panose="020B04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Light"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Light" panose="020B04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Light" panose="020B04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Light" panose="020B04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Light" panose="020B04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id="{4102E00E-332F-43D4-BAA5-FCC0C786B4E5}"/>
              </a:ext>
            </a:extLst>
          </p:cNvPr>
          <p:cNvSpPr/>
          <p:nvPr userDrawn="1"/>
        </p:nvSpPr>
        <p:spPr>
          <a:xfrm>
            <a:off x="6129429" y="6192544"/>
            <a:ext cx="3551411"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latin typeface="Helvetica Light" panose="020B0403020202020204" pitchFamily="34" charset="0"/>
              </a:rPr>
              <a:t>Pharmacie :</a:t>
            </a:r>
          </a:p>
        </p:txBody>
      </p:sp>
      <p:sp>
        <p:nvSpPr>
          <p:cNvPr id="7" name="ZoneTexte 6">
            <a:extLst>
              <a:ext uri="{FF2B5EF4-FFF2-40B4-BE49-F238E27FC236}">
                <a16:creationId xmlns:a16="http://schemas.microsoft.com/office/drawing/2014/main" id="{9D1CB852-710E-4465-B54F-84DABD2A1B3C}"/>
              </a:ext>
            </a:extLst>
          </p:cNvPr>
          <p:cNvSpPr txBox="1"/>
          <p:nvPr/>
        </p:nvSpPr>
        <p:spPr>
          <a:xfrm>
            <a:off x="5797050" y="2233063"/>
            <a:ext cx="3930883" cy="584775"/>
          </a:xfrm>
          <a:prstGeom prst="rect">
            <a:avLst/>
          </a:prstGeom>
          <a:noFill/>
        </p:spPr>
        <p:txBody>
          <a:bodyPr wrap="none" rtlCol="0">
            <a:spAutoFit/>
          </a:bodyPr>
          <a:lstStyle/>
          <a:p>
            <a:pPr algn="r"/>
            <a:r>
              <a:rPr lang="fr-FR" sz="3200" cap="all" dirty="0">
                <a:solidFill>
                  <a:schemeClr val="tx1">
                    <a:lumMod val="75000"/>
                    <a:lumOff val="25000"/>
                  </a:schemeClr>
                </a:solidFill>
                <a:latin typeface="Helvetica Neue" panose="020B0604020202020204" pitchFamily="34" charset="0"/>
                <a:ea typeface="Helvetica Neue" panose="020B0604020202020204" pitchFamily="34" charset="0"/>
              </a:rPr>
              <a:t>ENREGISTREMENT</a:t>
            </a:r>
          </a:p>
        </p:txBody>
      </p:sp>
      <p:sp>
        <p:nvSpPr>
          <p:cNvPr id="11" name="ZoneTexte 10">
            <a:extLst>
              <a:ext uri="{FF2B5EF4-FFF2-40B4-BE49-F238E27FC236}">
                <a16:creationId xmlns:a16="http://schemas.microsoft.com/office/drawing/2014/main" id="{B0B3BC7D-C8D7-48CC-9AE1-0F70B4F06FD4}"/>
              </a:ext>
            </a:extLst>
          </p:cNvPr>
          <p:cNvSpPr txBox="1"/>
          <p:nvPr/>
        </p:nvSpPr>
        <p:spPr>
          <a:xfrm>
            <a:off x="5916137" y="1092918"/>
            <a:ext cx="3811796" cy="1200329"/>
          </a:xfrm>
          <a:prstGeom prst="rect">
            <a:avLst/>
          </a:prstGeom>
          <a:noFill/>
        </p:spPr>
        <p:txBody>
          <a:bodyPr wrap="square" rtlCol="0">
            <a:spAutoFit/>
          </a:bodyPr>
          <a:lstStyle/>
          <a:p>
            <a:pPr algn="r"/>
            <a:r>
              <a:rPr lang="fr-FR" sz="3600" cap="all" dirty="0">
                <a:solidFill>
                  <a:schemeClr val="bg1"/>
                </a:solidFill>
                <a:latin typeface="Helvetica Neue" panose="020B0604020202020204" pitchFamily="34" charset="0"/>
                <a:ea typeface="Helvetica Neue" panose="020B0604020202020204" pitchFamily="34" charset="0"/>
              </a:rPr>
              <a:t>E09. Matrice des tâches</a:t>
            </a:r>
          </a:p>
        </p:txBody>
      </p:sp>
      <p:sp>
        <p:nvSpPr>
          <p:cNvPr id="18" name="Rectangle : coins arrondis 17">
            <a:extLst>
              <a:ext uri="{FF2B5EF4-FFF2-40B4-BE49-F238E27FC236}">
                <a16:creationId xmlns:a16="http://schemas.microsoft.com/office/drawing/2014/main" id="{D8858F80-0685-477F-AEE0-9AE715BB6C5B}"/>
              </a:ext>
            </a:extLst>
          </p:cNvPr>
          <p:cNvSpPr/>
          <p:nvPr/>
        </p:nvSpPr>
        <p:spPr>
          <a:xfrm>
            <a:off x="6129429" y="5739986"/>
            <a:ext cx="3551411"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000" dirty="0">
                <a:solidFill>
                  <a:srgbClr val="595959"/>
                </a:solidFill>
                <a:latin typeface="Helvetica Light" panose="020B0403020202020204" pitchFamily="34" charset="0"/>
              </a:rPr>
              <a:t>Mise à Jour:</a:t>
            </a:r>
          </a:p>
        </p:txBody>
      </p:sp>
    </p:spTree>
    <p:extLst>
      <p:ext uri="{BB962C8B-B14F-4D97-AF65-F5344CB8AC3E}">
        <p14:creationId xmlns:p14="http://schemas.microsoft.com/office/powerpoint/2010/main" val="264282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3182BC45-0983-42BB-80FB-B0486D23C87C}"/>
              </a:ext>
            </a:extLst>
          </p:cNvPr>
          <p:cNvSpPr>
            <a:spLocks noGrp="1"/>
          </p:cNvSpPr>
          <p:nvPr>
            <p:ph type="title"/>
          </p:nvPr>
        </p:nvSpPr>
        <p:spPr>
          <a:xfrm>
            <a:off x="319435" y="805950"/>
            <a:ext cx="9586565" cy="452432"/>
          </a:xfrm>
        </p:spPr>
        <p:txBody>
          <a:bodyPr>
            <a:normAutofit/>
          </a:bodyPr>
          <a:lstStyle/>
          <a:p>
            <a:pPr algn="r"/>
            <a:r>
              <a:rPr lang="fr-FR" dirty="0"/>
              <a:t>E09. Matrice des tâches</a:t>
            </a:r>
          </a:p>
        </p:txBody>
      </p:sp>
      <p:sp>
        <p:nvSpPr>
          <p:cNvPr id="5" name="Espace réservé du texte 4">
            <a:extLst>
              <a:ext uri="{FF2B5EF4-FFF2-40B4-BE49-F238E27FC236}">
                <a16:creationId xmlns:a16="http://schemas.microsoft.com/office/drawing/2014/main" id="{791FD9CE-D050-4E72-BA51-AC7B8E02A909}"/>
              </a:ext>
            </a:extLst>
          </p:cNvPr>
          <p:cNvSpPr>
            <a:spLocks noGrp="1"/>
          </p:cNvSpPr>
          <p:nvPr>
            <p:ph type="body" sz="quarter" idx="4294967295"/>
          </p:nvPr>
        </p:nvSpPr>
        <p:spPr>
          <a:xfrm>
            <a:off x="4271985" y="1863440"/>
            <a:ext cx="5526843" cy="2623499"/>
          </a:xfrm>
        </p:spPr>
        <p:txBody>
          <a:bodyPr>
            <a:noAutofit/>
          </a:bodyPr>
          <a:lstStyle/>
          <a:p>
            <a:pPr marL="0" indent="0">
              <a:buNone/>
            </a:pPr>
            <a:r>
              <a:rPr lang="fr-FR" sz="1400" b="1" dirty="0"/>
              <a:t>Finalité :</a:t>
            </a:r>
          </a:p>
          <a:p>
            <a:pPr marL="171450" indent="-171450">
              <a:spcBef>
                <a:spcPts val="400"/>
              </a:spcBef>
              <a:buClr>
                <a:schemeClr val="accent2"/>
              </a:buClr>
              <a:buFont typeface="Wingdings" panose="05000000000000000000" pitchFamily="2" charset="2"/>
              <a:buChar char="l"/>
            </a:pPr>
            <a:r>
              <a:rPr lang="fr-FR" sz="1100" dirty="0"/>
              <a:t>Le présent document sert à identifier les </a:t>
            </a:r>
            <a:r>
              <a:rPr lang="fr-FR" sz="1100" u="sng" dirty="0"/>
              <a:t>rôles</a:t>
            </a:r>
            <a:r>
              <a:rPr lang="fr-FR" sz="1100" dirty="0"/>
              <a:t> et les </a:t>
            </a:r>
            <a:r>
              <a:rPr lang="fr-FR" sz="1100" u="sng" dirty="0"/>
              <a:t>responsabilités</a:t>
            </a:r>
            <a:r>
              <a:rPr lang="fr-FR" sz="1100" dirty="0"/>
              <a:t> des collaborateurs au sein de l’officine,</a:t>
            </a:r>
          </a:p>
          <a:p>
            <a:pPr marL="171450" indent="-171450">
              <a:spcBef>
                <a:spcPts val="400"/>
              </a:spcBef>
              <a:buClr>
                <a:schemeClr val="accent2"/>
              </a:buClr>
              <a:buFont typeface="Wingdings" panose="05000000000000000000" pitchFamily="2" charset="2"/>
              <a:buChar char="l"/>
            </a:pPr>
            <a:r>
              <a:rPr lang="fr-FR" sz="1100" dirty="0"/>
              <a:t>Il permet de définir si nécessaire un référent au sein de l’équipe,</a:t>
            </a:r>
          </a:p>
          <a:p>
            <a:pPr marL="171450" indent="-171450">
              <a:spcBef>
                <a:spcPts val="400"/>
              </a:spcBef>
              <a:buClr>
                <a:schemeClr val="accent2"/>
              </a:buClr>
              <a:buFont typeface="Wingdings" panose="05000000000000000000" pitchFamily="2" charset="2"/>
              <a:buChar char="l"/>
            </a:pPr>
            <a:r>
              <a:rPr lang="fr-FR" sz="1100" dirty="0"/>
              <a:t>Il est mis à jour annuellement à l’occasion des entretiens individuels,</a:t>
            </a:r>
          </a:p>
          <a:p>
            <a:pPr marL="171450" indent="-171450">
              <a:spcBef>
                <a:spcPts val="400"/>
              </a:spcBef>
              <a:buClr>
                <a:schemeClr val="accent2"/>
              </a:buClr>
              <a:buFont typeface="Wingdings" panose="05000000000000000000" pitchFamily="2" charset="2"/>
              <a:buChar char="l"/>
            </a:pPr>
            <a:r>
              <a:rPr lang="fr-FR" sz="1100" dirty="0"/>
              <a:t>Il organise les activités de l’officine par domaine.</a:t>
            </a:r>
          </a:p>
          <a:p>
            <a:pPr marL="171450" indent="-171450">
              <a:spcBef>
                <a:spcPts val="400"/>
              </a:spcBef>
              <a:buClr>
                <a:schemeClr val="accent1"/>
              </a:buClr>
              <a:buFont typeface="Wingdings" panose="05000000000000000000" pitchFamily="2" charset="2"/>
              <a:buChar char="l"/>
            </a:pPr>
            <a:endParaRPr lang="fr-FR" sz="1100" dirty="0"/>
          </a:p>
          <a:p>
            <a:pPr marL="0" lvl="0" indent="0">
              <a:buNone/>
            </a:pPr>
            <a:r>
              <a:rPr lang="fr-FR" sz="1400" b="1" dirty="0">
                <a:solidFill>
                  <a:prstClr val="black">
                    <a:lumMod val="85000"/>
                    <a:lumOff val="15000"/>
                  </a:prstClr>
                </a:solidFill>
              </a:rPr>
              <a:t>Utilisation :</a:t>
            </a:r>
          </a:p>
          <a:p>
            <a:pPr marL="171450" indent="-171450">
              <a:spcBef>
                <a:spcPts val="400"/>
              </a:spcBef>
              <a:buClr>
                <a:schemeClr val="accent2"/>
              </a:buClr>
              <a:buFont typeface="Wingdings" panose="05000000000000000000" pitchFamily="2" charset="2"/>
              <a:buChar char="l"/>
            </a:pPr>
            <a:r>
              <a:rPr lang="fr-FR" sz="1100" dirty="0"/>
              <a:t>Pour chaque secteur d’activité de l’officine indiquez les tâches assumées par les collaborateurs. </a:t>
            </a:r>
          </a:p>
          <a:p>
            <a:pPr marL="171450" indent="-171450">
              <a:spcBef>
                <a:spcPts val="400"/>
              </a:spcBef>
              <a:buClr>
                <a:schemeClr val="accent2"/>
              </a:buClr>
              <a:buFont typeface="Wingdings" panose="05000000000000000000" pitchFamily="2" charset="2"/>
              <a:buChar char="l"/>
            </a:pPr>
            <a:r>
              <a:rPr lang="fr-FR" sz="1100" b="1" dirty="0"/>
              <a:t>Le fait d’attribuer des tâches spécifiques à chacun des collaborateurs ne les dispense aucunement d’être solidaires des autres membres de l’équipe pour l’intégralité des activités. Cela ne préjuge en rien les responsabilités qui découlent du contrat de travail.</a:t>
            </a:r>
          </a:p>
        </p:txBody>
      </p:sp>
    </p:spTree>
    <p:extLst>
      <p:ext uri="{BB962C8B-B14F-4D97-AF65-F5344CB8AC3E}">
        <p14:creationId xmlns:p14="http://schemas.microsoft.com/office/powerpoint/2010/main" val="232883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2">
            <a:extLst>
              <a:ext uri="{FF2B5EF4-FFF2-40B4-BE49-F238E27FC236}">
                <a16:creationId xmlns:a16="http://schemas.microsoft.com/office/drawing/2014/main" id="{116CA87B-F2A8-4050-81B8-745B149AEA7B}"/>
              </a:ext>
            </a:extLst>
          </p:cNvPr>
          <p:cNvSpPr txBox="1">
            <a:spLocks/>
          </p:cNvSpPr>
          <p:nvPr/>
        </p:nvSpPr>
        <p:spPr>
          <a:xfrm>
            <a:off x="319435" y="805950"/>
            <a:ext cx="9586565" cy="452432"/>
          </a:xfrm>
          <a:prstGeom prst="rect">
            <a:avLst/>
          </a:prstGeom>
          <a:noFill/>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fr-FR" sz="1800" kern="1200" cap="all">
                <a:solidFill>
                  <a:schemeClr val="bg1"/>
                </a:solidFill>
                <a:latin typeface="Helvetica Neue" panose="020B0604020202020204" pitchFamily="34" charset="0"/>
                <a:ea typeface="Helvetica Neue" panose="020B0604020202020204" pitchFamily="34" charset="0"/>
                <a:cs typeface="+mn-cs"/>
              </a:defRPr>
            </a:lvl1pPr>
          </a:lstStyle>
          <a:p>
            <a:pPr algn="r"/>
            <a:endParaRPr lang="fr-FR" dirty="0"/>
          </a:p>
        </p:txBody>
      </p:sp>
      <p:sp>
        <p:nvSpPr>
          <p:cNvPr id="4" name="Titre 3">
            <a:extLst>
              <a:ext uri="{FF2B5EF4-FFF2-40B4-BE49-F238E27FC236}">
                <a16:creationId xmlns:a16="http://schemas.microsoft.com/office/drawing/2014/main" id="{E87CAECB-1F94-4922-B198-8AADA686B0E0}"/>
              </a:ext>
            </a:extLst>
          </p:cNvPr>
          <p:cNvSpPr>
            <a:spLocks noGrp="1"/>
          </p:cNvSpPr>
          <p:nvPr>
            <p:ph type="title"/>
          </p:nvPr>
        </p:nvSpPr>
        <p:spPr>
          <a:xfrm>
            <a:off x="1150374" y="847554"/>
            <a:ext cx="8604856" cy="341632"/>
          </a:xfrm>
        </p:spPr>
        <p:txBody>
          <a:bodyPr/>
          <a:lstStyle/>
          <a:p>
            <a:pPr algn="r"/>
            <a:r>
              <a:rPr lang="fr-FR" dirty="0"/>
              <a:t>E09. Matrice des tâches</a:t>
            </a:r>
          </a:p>
        </p:txBody>
      </p:sp>
      <p:graphicFrame>
        <p:nvGraphicFramePr>
          <p:cNvPr id="11" name="Tableau 10">
            <a:extLst>
              <a:ext uri="{FF2B5EF4-FFF2-40B4-BE49-F238E27FC236}">
                <a16:creationId xmlns:a16="http://schemas.microsoft.com/office/drawing/2014/main" id="{C9E2A459-4427-46AF-9DA4-DFBFA83D6FFD}"/>
              </a:ext>
            </a:extLst>
          </p:cNvPr>
          <p:cNvGraphicFramePr>
            <a:graphicFrameLocks noGrp="1"/>
          </p:cNvGraphicFramePr>
          <p:nvPr>
            <p:extLst>
              <p:ext uri="{D42A27DB-BD31-4B8C-83A1-F6EECF244321}">
                <p14:modId xmlns:p14="http://schemas.microsoft.com/office/powerpoint/2010/main" val="3240525703"/>
              </p:ext>
            </p:extLst>
          </p:nvPr>
        </p:nvGraphicFramePr>
        <p:xfrm>
          <a:off x="270974" y="1230792"/>
          <a:ext cx="9364052" cy="4717275"/>
        </p:xfrm>
        <a:graphic>
          <a:graphicData uri="http://schemas.openxmlformats.org/drawingml/2006/table">
            <a:tbl>
              <a:tblPr firstRow="1">
                <a:tableStyleId>{2D5ABB26-0587-4C30-8999-92F81FD0307C}</a:tableStyleId>
              </a:tblPr>
              <a:tblGrid>
                <a:gridCol w="364052">
                  <a:extLst>
                    <a:ext uri="{9D8B030D-6E8A-4147-A177-3AD203B41FA5}">
                      <a16:colId xmlns:a16="http://schemas.microsoft.com/office/drawing/2014/main" val="3024023428"/>
                    </a:ext>
                  </a:extLst>
                </a:gridCol>
                <a:gridCol w="3960000">
                  <a:extLst>
                    <a:ext uri="{9D8B030D-6E8A-4147-A177-3AD203B41FA5}">
                      <a16:colId xmlns:a16="http://schemas.microsoft.com/office/drawing/2014/main" val="362940141"/>
                    </a:ext>
                  </a:extLst>
                </a:gridCol>
                <a:gridCol w="720000">
                  <a:extLst>
                    <a:ext uri="{9D8B030D-6E8A-4147-A177-3AD203B41FA5}">
                      <a16:colId xmlns:a16="http://schemas.microsoft.com/office/drawing/2014/main" val="1922015347"/>
                    </a:ext>
                  </a:extLst>
                </a:gridCol>
                <a:gridCol w="720000">
                  <a:extLst>
                    <a:ext uri="{9D8B030D-6E8A-4147-A177-3AD203B41FA5}">
                      <a16:colId xmlns:a16="http://schemas.microsoft.com/office/drawing/2014/main" val="1220863051"/>
                    </a:ext>
                  </a:extLst>
                </a:gridCol>
                <a:gridCol w="720000">
                  <a:extLst>
                    <a:ext uri="{9D8B030D-6E8A-4147-A177-3AD203B41FA5}">
                      <a16:colId xmlns:a16="http://schemas.microsoft.com/office/drawing/2014/main" val="993907827"/>
                    </a:ext>
                  </a:extLst>
                </a:gridCol>
                <a:gridCol w="720000">
                  <a:extLst>
                    <a:ext uri="{9D8B030D-6E8A-4147-A177-3AD203B41FA5}">
                      <a16:colId xmlns:a16="http://schemas.microsoft.com/office/drawing/2014/main" val="6275058"/>
                    </a:ext>
                  </a:extLst>
                </a:gridCol>
                <a:gridCol w="720000">
                  <a:extLst>
                    <a:ext uri="{9D8B030D-6E8A-4147-A177-3AD203B41FA5}">
                      <a16:colId xmlns:a16="http://schemas.microsoft.com/office/drawing/2014/main" val="3328264385"/>
                    </a:ext>
                  </a:extLst>
                </a:gridCol>
                <a:gridCol w="720000">
                  <a:extLst>
                    <a:ext uri="{9D8B030D-6E8A-4147-A177-3AD203B41FA5}">
                      <a16:colId xmlns:a16="http://schemas.microsoft.com/office/drawing/2014/main" val="2554739822"/>
                    </a:ext>
                  </a:extLst>
                </a:gridCol>
                <a:gridCol w="720000">
                  <a:extLst>
                    <a:ext uri="{9D8B030D-6E8A-4147-A177-3AD203B41FA5}">
                      <a16:colId xmlns:a16="http://schemas.microsoft.com/office/drawing/2014/main" val="4289305322"/>
                    </a:ext>
                  </a:extLst>
                </a:gridCol>
              </a:tblGrid>
              <a:tr h="492016">
                <a:tc>
                  <a:txBody>
                    <a:bodyPr/>
                    <a:lstStyle/>
                    <a:p>
                      <a:pPr algn="l" fontAlgn="b"/>
                      <a:endParaRPr lang="fr-FR" sz="1100" b="0" i="0" u="none" strike="noStrike" dirty="0">
                        <a:solidFill>
                          <a:srgbClr val="000000"/>
                        </a:solidFill>
                        <a:effectLst/>
                        <a:latin typeface="Calibri" panose="020F0502020204030204" pitchFamily="34" charset="0"/>
                      </a:endParaRPr>
                    </a:p>
                  </a:txBody>
                  <a:tcPr marL="4763" marR="4763" marT="4763"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fr-FR" sz="1100" u="none" strike="noStrike" dirty="0">
                          <a:solidFill>
                            <a:schemeClr val="tx1">
                              <a:lumMod val="75000"/>
                              <a:lumOff val="25000"/>
                            </a:schemeClr>
                          </a:solidFill>
                          <a:effectLst/>
                          <a:latin typeface="+mj-lt"/>
                        </a:rPr>
                        <a:t>Rôles &amp; Responsabilités</a:t>
                      </a:r>
                      <a:endParaRPr lang="fr-FR" sz="1100" b="0" i="0" u="none" strike="noStrike" dirty="0">
                        <a:solidFill>
                          <a:schemeClr val="tx1">
                            <a:lumMod val="75000"/>
                            <a:lumOff val="25000"/>
                          </a:schemeClr>
                        </a:solidFill>
                        <a:effectLst/>
                        <a:latin typeface="+mj-lt"/>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800" u="none" strike="noStrike" dirty="0">
                          <a:solidFill>
                            <a:schemeClr val="bg1">
                              <a:lumMod val="75000"/>
                            </a:schemeClr>
                          </a:solidFill>
                          <a:effectLst/>
                          <a:latin typeface="+mj-lt"/>
                        </a:rPr>
                        <a:t>Nom du collaborateur :</a:t>
                      </a:r>
                      <a:br>
                        <a:rPr lang="fr-FR" sz="800" u="none" strike="noStrike" dirty="0">
                          <a:solidFill>
                            <a:schemeClr val="bg1">
                              <a:lumMod val="75000"/>
                            </a:schemeClr>
                          </a:solidFill>
                          <a:effectLst/>
                          <a:latin typeface="+mj-lt"/>
                        </a:rPr>
                      </a:br>
                      <a:r>
                        <a:rPr lang="fr-FR" sz="80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800" u="none" strike="noStrike" dirty="0">
                          <a:solidFill>
                            <a:schemeClr val="bg1">
                              <a:lumMod val="75000"/>
                            </a:schemeClr>
                          </a:solidFill>
                          <a:effectLst/>
                          <a:latin typeface="+mj-lt"/>
                        </a:rPr>
                        <a:t>Nom du collaborateur :</a:t>
                      </a:r>
                      <a:br>
                        <a:rPr lang="fr-FR" sz="800" u="none" strike="noStrike" dirty="0">
                          <a:solidFill>
                            <a:schemeClr val="bg1">
                              <a:lumMod val="75000"/>
                            </a:schemeClr>
                          </a:solidFill>
                          <a:effectLst/>
                          <a:latin typeface="+mj-lt"/>
                        </a:rPr>
                      </a:br>
                      <a:r>
                        <a:rPr lang="fr-FR" sz="80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800" u="none" strike="noStrike" dirty="0">
                          <a:solidFill>
                            <a:schemeClr val="bg1">
                              <a:lumMod val="75000"/>
                            </a:schemeClr>
                          </a:solidFill>
                          <a:effectLst/>
                          <a:latin typeface="+mj-lt"/>
                        </a:rPr>
                        <a:t>Nom du collaborateur :</a:t>
                      </a:r>
                      <a:br>
                        <a:rPr lang="fr-FR" sz="800" u="none" strike="noStrike" dirty="0">
                          <a:solidFill>
                            <a:schemeClr val="bg1">
                              <a:lumMod val="75000"/>
                            </a:schemeClr>
                          </a:solidFill>
                          <a:effectLst/>
                          <a:latin typeface="+mj-lt"/>
                        </a:rPr>
                      </a:br>
                      <a:r>
                        <a:rPr lang="fr-FR" sz="80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800" u="none" strike="noStrike" dirty="0">
                          <a:solidFill>
                            <a:schemeClr val="bg1">
                              <a:lumMod val="75000"/>
                            </a:schemeClr>
                          </a:solidFill>
                          <a:effectLst/>
                          <a:latin typeface="+mj-lt"/>
                        </a:rPr>
                        <a:t>Nom du collaborateur :</a:t>
                      </a:r>
                      <a:br>
                        <a:rPr lang="fr-FR" sz="800" u="none" strike="noStrike" dirty="0">
                          <a:solidFill>
                            <a:schemeClr val="bg1">
                              <a:lumMod val="75000"/>
                            </a:schemeClr>
                          </a:solidFill>
                          <a:effectLst/>
                          <a:latin typeface="+mj-lt"/>
                        </a:rPr>
                      </a:br>
                      <a:r>
                        <a:rPr lang="fr-FR" sz="80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800" u="none" strike="noStrike" dirty="0">
                          <a:solidFill>
                            <a:schemeClr val="bg1">
                              <a:lumMod val="75000"/>
                            </a:schemeClr>
                          </a:solidFill>
                          <a:effectLst/>
                          <a:latin typeface="+mj-lt"/>
                        </a:rPr>
                        <a:t>Nom du collaborateur :</a:t>
                      </a:r>
                      <a:br>
                        <a:rPr lang="fr-FR" sz="800" u="none" strike="noStrike" dirty="0">
                          <a:solidFill>
                            <a:schemeClr val="bg1">
                              <a:lumMod val="75000"/>
                            </a:schemeClr>
                          </a:solidFill>
                          <a:effectLst/>
                          <a:latin typeface="+mj-lt"/>
                        </a:rPr>
                      </a:br>
                      <a:r>
                        <a:rPr lang="fr-FR" sz="80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800" u="none" strike="noStrike" dirty="0">
                          <a:solidFill>
                            <a:schemeClr val="bg1">
                              <a:lumMod val="75000"/>
                            </a:schemeClr>
                          </a:solidFill>
                          <a:effectLst/>
                          <a:latin typeface="+mj-lt"/>
                        </a:rPr>
                        <a:t>Nom du collaborateur :</a:t>
                      </a:r>
                      <a:br>
                        <a:rPr lang="fr-FR" sz="800" u="none" strike="noStrike" dirty="0">
                          <a:solidFill>
                            <a:schemeClr val="bg1">
                              <a:lumMod val="75000"/>
                            </a:schemeClr>
                          </a:solidFill>
                          <a:effectLst/>
                          <a:latin typeface="+mj-lt"/>
                        </a:rPr>
                      </a:br>
                      <a:r>
                        <a:rPr lang="fr-FR" sz="80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800" u="none" strike="noStrike" dirty="0">
                          <a:solidFill>
                            <a:schemeClr val="bg1">
                              <a:lumMod val="75000"/>
                            </a:schemeClr>
                          </a:solidFill>
                          <a:effectLst/>
                          <a:latin typeface="+mj-lt"/>
                        </a:rPr>
                        <a:t>Nom du collaborateur :</a:t>
                      </a:r>
                      <a:br>
                        <a:rPr lang="fr-FR" sz="800" u="none" strike="noStrike" dirty="0">
                          <a:solidFill>
                            <a:schemeClr val="bg1">
                              <a:lumMod val="75000"/>
                            </a:schemeClr>
                          </a:solidFill>
                          <a:effectLst/>
                          <a:latin typeface="+mj-lt"/>
                        </a:rPr>
                      </a:br>
                      <a:r>
                        <a:rPr lang="fr-FR" sz="80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2814443"/>
                  </a:ext>
                </a:extLst>
              </a:tr>
              <a:tr h="234776">
                <a:tc rowSpan="8">
                  <a:txBody>
                    <a:bodyPr/>
                    <a:lstStyle/>
                    <a:p>
                      <a:pPr algn="ctr" fontAlgn="ctr"/>
                      <a:r>
                        <a:rPr lang="fr-FR" sz="1100" u="none" strike="noStrike" dirty="0">
                          <a:solidFill>
                            <a:schemeClr val="bg1"/>
                          </a:solidFill>
                          <a:effectLst/>
                          <a:latin typeface="+mj-lt"/>
                        </a:rPr>
                        <a:t>Comptoir</a:t>
                      </a: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l" fontAlgn="b"/>
                      <a:r>
                        <a:rPr lang="fr-FR" sz="1000" u="none" strike="noStrike" dirty="0">
                          <a:solidFill>
                            <a:schemeClr val="tx1">
                              <a:lumMod val="75000"/>
                              <a:lumOff val="25000"/>
                            </a:schemeClr>
                          </a:solidFill>
                          <a:effectLst/>
                        </a:rPr>
                        <a:t>Dispenser les médicaments sur ordonnance</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7543655"/>
                  </a:ext>
                </a:extLst>
              </a:tr>
              <a:tr h="256410">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Dispenser les médicaments hors ordonnance</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7140857"/>
                  </a:ext>
                </a:extLst>
              </a:tr>
              <a:tr h="248399">
                <a:tc vMerge="1">
                  <a:txBody>
                    <a:bodyPr/>
                    <a:lstStyle/>
                    <a:p>
                      <a:endParaRPr lang="fr-F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000" u="none" strike="noStrike" dirty="0">
                          <a:solidFill>
                            <a:schemeClr val="tx1">
                              <a:lumMod val="75000"/>
                              <a:lumOff val="25000"/>
                            </a:schemeClr>
                          </a:solidFill>
                          <a:effectLst/>
                        </a:rPr>
                        <a:t>Réaliser le double contrôle des ordonnances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411950"/>
                  </a:ext>
                </a:extLst>
              </a:tr>
              <a:tr h="232888">
                <a:tc vMerge="1">
                  <a:txBody>
                    <a:bodyPr/>
                    <a:lstStyle/>
                    <a:p>
                      <a:endParaRPr lang="fr-F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000" b="0" i="0" u="none" strike="noStrike" dirty="0">
                          <a:solidFill>
                            <a:schemeClr val="tx1">
                              <a:lumMod val="75000"/>
                              <a:lumOff val="25000"/>
                            </a:schemeClr>
                          </a:solidFill>
                          <a:effectLst/>
                          <a:latin typeface="Helvetica Light" panose="020B0403020202020204" pitchFamily="34" charset="0"/>
                        </a:rPr>
                        <a:t>Réaliser la location de matériel médical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170417"/>
                  </a:ext>
                </a:extLst>
              </a:tr>
              <a:tr h="256410">
                <a:tc vMerge="1">
                  <a:txBody>
                    <a:bodyPr/>
                    <a:lstStyle/>
                    <a:p>
                      <a:endParaRPr lang="fr-F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fr-FR" sz="1000" u="none" strike="noStrike" dirty="0">
                          <a:solidFill>
                            <a:schemeClr val="tx1">
                              <a:lumMod val="75000"/>
                              <a:lumOff val="25000"/>
                            </a:schemeClr>
                          </a:solidFill>
                          <a:effectLst/>
                        </a:rPr>
                        <a:t>Conseiller des produits de parapharmacie</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0028851"/>
                  </a:ext>
                </a:extLst>
              </a:tr>
              <a:tr h="232888">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Superviser la délivrance des autres membres de l’équipe</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3041575"/>
                  </a:ext>
                </a:extLst>
              </a:tr>
              <a:tr h="232888">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Créer des fiches conseils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0231728"/>
                  </a:ext>
                </a:extLst>
              </a:tr>
              <a:tr h="232888">
                <a:tc vMerge="1">
                  <a:txBody>
                    <a:bodyPr/>
                    <a:lstStyle/>
                    <a:p>
                      <a:pPr algn="ctr" fontAlgn="ct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fontAlgn="b"/>
                      <a:r>
                        <a:rPr lang="fr-FR" sz="1000" b="0" i="0" u="none" strike="noStrike" dirty="0">
                          <a:solidFill>
                            <a:schemeClr val="tx1">
                              <a:lumMod val="75000"/>
                              <a:lumOff val="25000"/>
                            </a:schemeClr>
                          </a:solidFill>
                          <a:effectLst/>
                          <a:latin typeface="Helvetica Light" panose="020B0403020202020204" pitchFamily="34" charset="0"/>
                        </a:rPr>
                        <a:t>Autre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523625"/>
                  </a:ext>
                </a:extLst>
              </a:tr>
              <a:tr h="232888">
                <a:tc rowSpan="9">
                  <a:txBody>
                    <a:bodyPr/>
                    <a:lstStyle/>
                    <a:p>
                      <a:pPr algn="ctr" fontAlgn="ctr"/>
                      <a:r>
                        <a:rPr lang="fr-FR" sz="1100" u="none" strike="noStrike" dirty="0">
                          <a:solidFill>
                            <a:schemeClr val="bg1"/>
                          </a:solidFill>
                          <a:effectLst/>
                          <a:latin typeface="+mj-lt"/>
                        </a:rPr>
                        <a:t>Missions &amp; Services</a:t>
                      </a: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fr-FR" sz="1000" u="none" strike="noStrike" dirty="0">
                          <a:solidFill>
                            <a:schemeClr val="tx1">
                              <a:lumMod val="75000"/>
                              <a:lumOff val="25000"/>
                            </a:schemeClr>
                          </a:solidFill>
                          <a:effectLst/>
                        </a:rPr>
                        <a:t>Prendre en charge les soins de premiers secours </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5600473"/>
                  </a:ext>
                </a:extLst>
              </a:tr>
              <a:tr h="232888">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Réaliser les Bilans Partagés de Médication (BPM)</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3024805"/>
                  </a:ext>
                </a:extLst>
              </a:tr>
              <a:tr h="256410">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Réaliser les suivis des patients sous AVK &amp; AOD</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456741"/>
                  </a:ext>
                </a:extLst>
              </a:tr>
              <a:tr h="256410">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Réaliser les suivis des patients asthmatiques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9771740"/>
                  </a:ext>
                </a:extLst>
              </a:tr>
              <a:tr h="234776">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Réaliser l’Education Thérapeutique Patients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7624616"/>
                  </a:ext>
                </a:extLst>
              </a:tr>
              <a:tr h="234776">
                <a:tc vMerge="1">
                  <a:txBody>
                    <a:bodyPr/>
                    <a:lstStyle/>
                    <a:p>
                      <a:endParaRPr lang="fr-FR"/>
                    </a:p>
                  </a:txBody>
                  <a:tcPr/>
                </a:tc>
                <a:tc>
                  <a:txBody>
                    <a:bodyPr/>
                    <a:lstStyle/>
                    <a:p>
                      <a:pPr algn="l" fontAlgn="b"/>
                      <a:r>
                        <a:rPr lang="fr-FR" sz="1000" b="0" i="0" u="none" strike="noStrike" dirty="0">
                          <a:solidFill>
                            <a:schemeClr val="tx1">
                              <a:lumMod val="75000"/>
                              <a:lumOff val="25000"/>
                            </a:schemeClr>
                          </a:solidFill>
                          <a:effectLst/>
                          <a:latin typeface="Helvetica Light" panose="020B0403020202020204" pitchFamily="34" charset="0"/>
                        </a:rPr>
                        <a:t>Participer aux Campagnes de Prévention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9321684"/>
                  </a:ext>
                </a:extLst>
              </a:tr>
              <a:tr h="232888">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Réaliser la Vaccination</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11510"/>
                  </a:ext>
                </a:extLst>
              </a:tr>
              <a:tr h="256410">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Réaliser les Tests Rapides d’Orientation Diagnostic (TROD)</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9530236"/>
                  </a:ext>
                </a:extLst>
              </a:tr>
              <a:tr h="256410">
                <a:tc vMerge="1">
                  <a:txBody>
                    <a:bodyPr/>
                    <a:lstStyle/>
                    <a:p>
                      <a:pPr algn="ctr" fontAlgn="ct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b"/>
                      <a:r>
                        <a:rPr lang="fr-FR" sz="1000" b="0" i="0" u="none" strike="noStrike" dirty="0">
                          <a:solidFill>
                            <a:schemeClr val="tx1">
                              <a:lumMod val="75000"/>
                              <a:lumOff val="25000"/>
                            </a:schemeClr>
                          </a:solidFill>
                          <a:effectLst/>
                          <a:latin typeface="Helvetica Light" panose="020B0403020202020204" pitchFamily="34" charset="0"/>
                        </a:rPr>
                        <a:t>Autre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2226293"/>
                  </a:ext>
                </a:extLst>
              </a:tr>
            </a:tbl>
          </a:graphicData>
        </a:graphic>
      </p:graphicFrame>
    </p:spTree>
    <p:extLst>
      <p:ext uri="{BB962C8B-B14F-4D97-AF65-F5344CB8AC3E}">
        <p14:creationId xmlns:p14="http://schemas.microsoft.com/office/powerpoint/2010/main" val="113984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2">
            <a:extLst>
              <a:ext uri="{FF2B5EF4-FFF2-40B4-BE49-F238E27FC236}">
                <a16:creationId xmlns:a16="http://schemas.microsoft.com/office/drawing/2014/main" id="{116CA87B-F2A8-4050-81B8-745B149AEA7B}"/>
              </a:ext>
            </a:extLst>
          </p:cNvPr>
          <p:cNvSpPr txBox="1">
            <a:spLocks/>
          </p:cNvSpPr>
          <p:nvPr/>
        </p:nvSpPr>
        <p:spPr>
          <a:xfrm>
            <a:off x="319435" y="805950"/>
            <a:ext cx="9586565" cy="452432"/>
          </a:xfrm>
          <a:prstGeom prst="rect">
            <a:avLst/>
          </a:prstGeom>
          <a:noFill/>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fr-FR" sz="1800" kern="1200" cap="all">
                <a:solidFill>
                  <a:schemeClr val="bg1"/>
                </a:solidFill>
                <a:latin typeface="Helvetica Neue" panose="020B0604020202020204" pitchFamily="34" charset="0"/>
                <a:ea typeface="Helvetica Neue" panose="020B0604020202020204" pitchFamily="34" charset="0"/>
                <a:cs typeface="+mn-cs"/>
              </a:defRPr>
            </a:lvl1pPr>
          </a:lstStyle>
          <a:p>
            <a:pPr algn="r"/>
            <a:endParaRPr lang="fr-FR" dirty="0"/>
          </a:p>
        </p:txBody>
      </p:sp>
      <p:sp>
        <p:nvSpPr>
          <p:cNvPr id="4" name="Titre 3">
            <a:extLst>
              <a:ext uri="{FF2B5EF4-FFF2-40B4-BE49-F238E27FC236}">
                <a16:creationId xmlns:a16="http://schemas.microsoft.com/office/drawing/2014/main" id="{E87CAECB-1F94-4922-B198-8AADA686B0E0}"/>
              </a:ext>
            </a:extLst>
          </p:cNvPr>
          <p:cNvSpPr>
            <a:spLocks noGrp="1"/>
          </p:cNvSpPr>
          <p:nvPr>
            <p:ph type="title"/>
          </p:nvPr>
        </p:nvSpPr>
        <p:spPr>
          <a:xfrm>
            <a:off x="1150374" y="847554"/>
            <a:ext cx="8604856" cy="341632"/>
          </a:xfrm>
        </p:spPr>
        <p:txBody>
          <a:bodyPr/>
          <a:lstStyle/>
          <a:p>
            <a:pPr algn="r"/>
            <a:r>
              <a:rPr lang="fr-FR" dirty="0"/>
              <a:t>E09. Matrice des tâches</a:t>
            </a:r>
          </a:p>
        </p:txBody>
      </p:sp>
      <p:graphicFrame>
        <p:nvGraphicFramePr>
          <p:cNvPr id="8" name="Tableau 7">
            <a:extLst>
              <a:ext uri="{FF2B5EF4-FFF2-40B4-BE49-F238E27FC236}">
                <a16:creationId xmlns:a16="http://schemas.microsoft.com/office/drawing/2014/main" id="{1A9BF154-EE80-437D-B61F-A78FDBE43B90}"/>
              </a:ext>
            </a:extLst>
          </p:cNvPr>
          <p:cNvGraphicFramePr>
            <a:graphicFrameLocks noGrp="1"/>
          </p:cNvGraphicFramePr>
          <p:nvPr>
            <p:extLst>
              <p:ext uri="{D42A27DB-BD31-4B8C-83A1-F6EECF244321}">
                <p14:modId xmlns:p14="http://schemas.microsoft.com/office/powerpoint/2010/main" val="3436752054"/>
              </p:ext>
            </p:extLst>
          </p:nvPr>
        </p:nvGraphicFramePr>
        <p:xfrm>
          <a:off x="263193" y="1399446"/>
          <a:ext cx="9375160" cy="4614666"/>
        </p:xfrm>
        <a:graphic>
          <a:graphicData uri="http://schemas.openxmlformats.org/drawingml/2006/table">
            <a:tbl>
              <a:tblPr firstRow="1" bandRow="1">
                <a:tableStyleId>{5C22544A-7EE6-4342-B048-85BDC9FD1C3A}</a:tableStyleId>
              </a:tblPr>
              <a:tblGrid>
                <a:gridCol w="375160">
                  <a:extLst>
                    <a:ext uri="{9D8B030D-6E8A-4147-A177-3AD203B41FA5}">
                      <a16:colId xmlns:a16="http://schemas.microsoft.com/office/drawing/2014/main" val="2642014764"/>
                    </a:ext>
                  </a:extLst>
                </a:gridCol>
                <a:gridCol w="3960000">
                  <a:extLst>
                    <a:ext uri="{9D8B030D-6E8A-4147-A177-3AD203B41FA5}">
                      <a16:colId xmlns:a16="http://schemas.microsoft.com/office/drawing/2014/main" val="563925169"/>
                    </a:ext>
                  </a:extLst>
                </a:gridCol>
                <a:gridCol w="720000">
                  <a:extLst>
                    <a:ext uri="{9D8B030D-6E8A-4147-A177-3AD203B41FA5}">
                      <a16:colId xmlns:a16="http://schemas.microsoft.com/office/drawing/2014/main" val="268768002"/>
                    </a:ext>
                  </a:extLst>
                </a:gridCol>
                <a:gridCol w="720000">
                  <a:extLst>
                    <a:ext uri="{9D8B030D-6E8A-4147-A177-3AD203B41FA5}">
                      <a16:colId xmlns:a16="http://schemas.microsoft.com/office/drawing/2014/main" val="599929708"/>
                    </a:ext>
                  </a:extLst>
                </a:gridCol>
                <a:gridCol w="720000">
                  <a:extLst>
                    <a:ext uri="{9D8B030D-6E8A-4147-A177-3AD203B41FA5}">
                      <a16:colId xmlns:a16="http://schemas.microsoft.com/office/drawing/2014/main" val="1908365532"/>
                    </a:ext>
                  </a:extLst>
                </a:gridCol>
                <a:gridCol w="720000">
                  <a:extLst>
                    <a:ext uri="{9D8B030D-6E8A-4147-A177-3AD203B41FA5}">
                      <a16:colId xmlns:a16="http://schemas.microsoft.com/office/drawing/2014/main" val="2979030220"/>
                    </a:ext>
                  </a:extLst>
                </a:gridCol>
                <a:gridCol w="720000">
                  <a:extLst>
                    <a:ext uri="{9D8B030D-6E8A-4147-A177-3AD203B41FA5}">
                      <a16:colId xmlns:a16="http://schemas.microsoft.com/office/drawing/2014/main" val="3007157728"/>
                    </a:ext>
                  </a:extLst>
                </a:gridCol>
                <a:gridCol w="720000">
                  <a:extLst>
                    <a:ext uri="{9D8B030D-6E8A-4147-A177-3AD203B41FA5}">
                      <a16:colId xmlns:a16="http://schemas.microsoft.com/office/drawing/2014/main" val="1238189044"/>
                    </a:ext>
                  </a:extLst>
                </a:gridCol>
                <a:gridCol w="720000">
                  <a:extLst>
                    <a:ext uri="{9D8B030D-6E8A-4147-A177-3AD203B41FA5}">
                      <a16:colId xmlns:a16="http://schemas.microsoft.com/office/drawing/2014/main" val="3887219277"/>
                    </a:ext>
                  </a:extLst>
                </a:gridCol>
              </a:tblGrid>
              <a:tr h="527399">
                <a:tc>
                  <a:txBody>
                    <a:bodyPr/>
                    <a:lstStyle/>
                    <a:p>
                      <a:pPr algn="l" fontAlgn="b"/>
                      <a:endParaRPr lang="fr-FR" sz="1100" b="0" i="0" u="none" strike="noStrike" dirty="0">
                        <a:solidFill>
                          <a:srgbClr val="000000"/>
                        </a:solidFill>
                        <a:effectLst/>
                        <a:latin typeface="Calibri" panose="020F0502020204030204" pitchFamily="34" charset="0"/>
                      </a:endParaRPr>
                    </a:p>
                  </a:txBody>
                  <a:tcPr marL="4763" marR="4763" marT="4763"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fr-FR" sz="1100" b="0" u="none" strike="noStrike" dirty="0">
                          <a:solidFill>
                            <a:schemeClr val="tx1">
                              <a:lumMod val="75000"/>
                              <a:lumOff val="25000"/>
                            </a:schemeClr>
                          </a:solidFill>
                          <a:effectLst/>
                          <a:latin typeface="+mj-lt"/>
                        </a:rPr>
                        <a:t>Rôles &amp; Responsabilités</a:t>
                      </a:r>
                      <a:endParaRPr lang="fr-FR" sz="1100" b="0" i="0" u="none" strike="noStrike" dirty="0">
                        <a:solidFill>
                          <a:schemeClr val="tx1">
                            <a:lumMod val="75000"/>
                            <a:lumOff val="25000"/>
                          </a:schemeClr>
                        </a:solidFill>
                        <a:effectLst/>
                        <a:latin typeface="+mj-lt"/>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677464"/>
                  </a:ext>
                </a:extLst>
              </a:tr>
              <a:tr h="411575">
                <a:tc rowSpan="14">
                  <a:txBody>
                    <a:bodyPr/>
                    <a:lstStyle/>
                    <a:p>
                      <a:pPr algn="ctr" fontAlgn="ctr"/>
                      <a:r>
                        <a:rPr lang="fr-FR" sz="1100" u="none" strike="noStrike" dirty="0">
                          <a:solidFill>
                            <a:schemeClr val="bg1"/>
                          </a:solidFill>
                          <a:effectLst/>
                          <a:latin typeface="+mj-lt"/>
                        </a:rPr>
                        <a:t>Logistique Produits</a:t>
                      </a: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l" fontAlgn="b"/>
                      <a:r>
                        <a:rPr lang="fr-FR" sz="1000" u="none" strike="noStrike" dirty="0">
                          <a:solidFill>
                            <a:schemeClr val="tx1">
                              <a:lumMod val="75000"/>
                              <a:lumOff val="25000"/>
                            </a:schemeClr>
                          </a:solidFill>
                          <a:effectLst/>
                        </a:rPr>
                        <a:t>Réceptionner &amp; ranger les commandes grossistes (contrôle de la livraison, validation, enregistrement informatique, prix)</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5631673"/>
                  </a:ext>
                </a:extLst>
              </a:tr>
              <a:tr h="411575">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Réceptionner &amp; ranger les commandes directes (contrôle de la livraison, validation, enregistrement informatique, prix)</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5591791"/>
                  </a:ext>
                </a:extLst>
              </a:tr>
              <a:tr h="228579">
                <a:tc vMerge="1">
                  <a:txBody>
                    <a:bodyPr/>
                    <a:lstStyle/>
                    <a:p>
                      <a:endParaRPr lang="fr-FR"/>
                    </a:p>
                  </a:txBody>
                  <a:tcPr/>
                </a:tc>
                <a:tc>
                  <a:txBody>
                    <a:bodyPr/>
                    <a:lstStyle/>
                    <a:p>
                      <a:pPr algn="l" rtl="0" fontAlgn="ctr"/>
                      <a:r>
                        <a:rPr lang="fr-FR" sz="1000" u="none" strike="noStrike" dirty="0">
                          <a:solidFill>
                            <a:schemeClr val="tx1">
                              <a:lumMod val="75000"/>
                              <a:lumOff val="25000"/>
                            </a:schemeClr>
                          </a:solidFill>
                          <a:effectLst/>
                        </a:rPr>
                        <a:t>Gérer la réserve</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5782421"/>
                  </a:ext>
                </a:extLst>
              </a:tr>
              <a:tr h="228579">
                <a:tc vMerge="1">
                  <a:txBody>
                    <a:bodyPr/>
                    <a:lstStyle/>
                    <a:p>
                      <a:endParaRPr lang="fr-FR"/>
                    </a:p>
                  </a:txBody>
                  <a:tcPr/>
                </a:tc>
                <a:tc>
                  <a:txBody>
                    <a:bodyPr/>
                    <a:lstStyle/>
                    <a:p>
                      <a:pPr algn="l" rtl="0" fontAlgn="ctr"/>
                      <a:r>
                        <a:rPr lang="fr-FR" sz="1000" u="none" strike="noStrike" dirty="0">
                          <a:solidFill>
                            <a:schemeClr val="tx1">
                              <a:lumMod val="75000"/>
                              <a:lumOff val="25000"/>
                            </a:schemeClr>
                          </a:solidFill>
                          <a:effectLst/>
                        </a:rPr>
                        <a:t>Relever les incidents fournisseurs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5429517"/>
                  </a:ext>
                </a:extLst>
              </a:tr>
              <a:tr h="277077">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Organiser le recensement des produits à risque de péremption</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2672863"/>
                  </a:ext>
                </a:extLst>
              </a:tr>
              <a:tr h="228579">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Réaliser les inventaires (tournants)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3936707"/>
                  </a:ext>
                </a:extLst>
              </a:tr>
              <a:tr h="228579">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Réaliser le retrait mensuel des périmés </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4861728"/>
                  </a:ext>
                </a:extLst>
              </a:tr>
              <a:tr h="228579">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Gérer l’organisation des </a:t>
                      </a:r>
                      <a:r>
                        <a:rPr lang="fr-FR" sz="1000" u="none" strike="noStrike" dirty="0" err="1">
                          <a:solidFill>
                            <a:schemeClr val="tx1">
                              <a:lumMod val="75000"/>
                              <a:lumOff val="25000"/>
                            </a:schemeClr>
                          </a:solidFill>
                          <a:effectLst/>
                        </a:rPr>
                        <a:t>dûs</a:t>
                      </a:r>
                      <a:r>
                        <a:rPr lang="fr-FR" sz="1000" u="none" strike="noStrike" dirty="0">
                          <a:solidFill>
                            <a:schemeClr val="tx1">
                              <a:lumMod val="75000"/>
                              <a:lumOff val="25000"/>
                            </a:schemeClr>
                          </a:solidFill>
                          <a:effectLst/>
                        </a:rPr>
                        <a:t> / manquants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4022803"/>
                  </a:ext>
                </a:extLst>
              </a:tr>
              <a:tr h="228579">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Eliminer régulièrement les promis non récupérés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3029407"/>
                  </a:ext>
                </a:extLst>
              </a:tr>
              <a:tr h="228579">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Gérer les ordonnances en attente</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9219679"/>
                  </a:ext>
                </a:extLst>
              </a:tr>
              <a:tr h="395987">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Gérer la chaîne du froid (enregistrement périodique des températures, contrôle annuel de l’enceinte réfrigérée…)</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4009952"/>
                  </a:ext>
                </a:extLst>
              </a:tr>
              <a:tr h="228579">
                <a:tc vMerge="1">
                  <a:txBody>
                    <a:bodyPr/>
                    <a:lstStyle/>
                    <a:p>
                      <a:endParaRPr lang="fr-FR"/>
                    </a:p>
                  </a:txBody>
                  <a:tcPr/>
                </a:tc>
                <a:tc>
                  <a:txBody>
                    <a:bodyPr/>
                    <a:lstStyle/>
                    <a:p>
                      <a:pPr algn="l" fontAlgn="b"/>
                      <a:r>
                        <a:rPr lang="fr-FR" sz="1000" b="0" i="0" u="none" strike="noStrike" dirty="0">
                          <a:solidFill>
                            <a:schemeClr val="tx1">
                              <a:lumMod val="75000"/>
                              <a:lumOff val="25000"/>
                            </a:schemeClr>
                          </a:solidFill>
                          <a:effectLst/>
                          <a:latin typeface="Helvetica Light" panose="020B0403020202020204" pitchFamily="34" charset="0"/>
                        </a:rPr>
                        <a:t>Gérer les médicament non utilisés (MNU) &amp; les Déchets Activité de Soins à Risques Infectieux (DASRI)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8655217"/>
                  </a:ext>
                </a:extLst>
              </a:tr>
              <a:tr h="228579">
                <a:tc vMerge="1">
                  <a:txBody>
                    <a:bodyPr/>
                    <a:lstStyle/>
                    <a:p>
                      <a:endParaRPr lang="fr-FR"/>
                    </a:p>
                  </a:txBody>
                  <a:tcPr>
                    <a:lnT w="12700" cap="flat" cmpd="sng" algn="ctr">
                      <a:solidFill>
                        <a:schemeClr val="tx1"/>
                      </a:solidFill>
                      <a:prstDash val="solid"/>
                      <a:round/>
                      <a:headEnd type="none" w="med" len="med"/>
                      <a:tailEnd type="none" w="med" len="med"/>
                    </a:lnT>
                  </a:tcPr>
                </a:tc>
                <a:tc>
                  <a:txBody>
                    <a:bodyPr/>
                    <a:lstStyle/>
                    <a:p>
                      <a:pPr algn="l" fontAlgn="b"/>
                      <a:r>
                        <a:rPr lang="fr-FR" sz="1000" u="none" strike="noStrike" dirty="0">
                          <a:solidFill>
                            <a:schemeClr val="tx1">
                              <a:lumMod val="75000"/>
                              <a:lumOff val="25000"/>
                            </a:schemeClr>
                          </a:solidFill>
                          <a:effectLst/>
                        </a:rPr>
                        <a:t>Gérer les stupéfiants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0872474"/>
                  </a:ext>
                </a:extLst>
              </a:tr>
              <a:tr h="228579">
                <a:tc vMerge="1">
                  <a:txBody>
                    <a:bodyPr/>
                    <a:lstStyle/>
                    <a:p>
                      <a:pPr algn="ctr" fontAlgn="ct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fontAlgn="b"/>
                      <a:r>
                        <a:rPr lang="fr-FR" sz="1000" b="0" i="0" u="none" strike="noStrike" dirty="0">
                          <a:solidFill>
                            <a:schemeClr val="tx1">
                              <a:lumMod val="75000"/>
                              <a:lumOff val="25000"/>
                            </a:schemeClr>
                          </a:solidFill>
                          <a:effectLst/>
                          <a:latin typeface="Helvetica Light" panose="020B0403020202020204" pitchFamily="34" charset="0"/>
                        </a:rPr>
                        <a:t>Autre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8572297"/>
                  </a:ext>
                </a:extLst>
              </a:tr>
            </a:tbl>
          </a:graphicData>
        </a:graphic>
      </p:graphicFrame>
    </p:spTree>
    <p:extLst>
      <p:ext uri="{BB962C8B-B14F-4D97-AF65-F5344CB8AC3E}">
        <p14:creationId xmlns:p14="http://schemas.microsoft.com/office/powerpoint/2010/main" val="142907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2">
            <a:extLst>
              <a:ext uri="{FF2B5EF4-FFF2-40B4-BE49-F238E27FC236}">
                <a16:creationId xmlns:a16="http://schemas.microsoft.com/office/drawing/2014/main" id="{116CA87B-F2A8-4050-81B8-745B149AEA7B}"/>
              </a:ext>
            </a:extLst>
          </p:cNvPr>
          <p:cNvSpPr txBox="1">
            <a:spLocks/>
          </p:cNvSpPr>
          <p:nvPr/>
        </p:nvSpPr>
        <p:spPr>
          <a:xfrm>
            <a:off x="319435" y="805950"/>
            <a:ext cx="9586565" cy="452432"/>
          </a:xfrm>
          <a:prstGeom prst="rect">
            <a:avLst/>
          </a:prstGeom>
          <a:noFill/>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fr-FR" sz="1800" kern="1200" cap="all">
                <a:solidFill>
                  <a:schemeClr val="bg1"/>
                </a:solidFill>
                <a:latin typeface="Helvetica Neue" panose="020B0604020202020204" pitchFamily="34" charset="0"/>
                <a:ea typeface="Helvetica Neue" panose="020B0604020202020204" pitchFamily="34" charset="0"/>
                <a:cs typeface="+mn-cs"/>
              </a:defRPr>
            </a:lvl1pPr>
          </a:lstStyle>
          <a:p>
            <a:pPr algn="r"/>
            <a:endParaRPr lang="fr-FR" dirty="0"/>
          </a:p>
        </p:txBody>
      </p:sp>
      <p:sp>
        <p:nvSpPr>
          <p:cNvPr id="4" name="Titre 3">
            <a:extLst>
              <a:ext uri="{FF2B5EF4-FFF2-40B4-BE49-F238E27FC236}">
                <a16:creationId xmlns:a16="http://schemas.microsoft.com/office/drawing/2014/main" id="{E87CAECB-1F94-4922-B198-8AADA686B0E0}"/>
              </a:ext>
            </a:extLst>
          </p:cNvPr>
          <p:cNvSpPr>
            <a:spLocks noGrp="1"/>
          </p:cNvSpPr>
          <p:nvPr>
            <p:ph type="title"/>
          </p:nvPr>
        </p:nvSpPr>
        <p:spPr>
          <a:xfrm>
            <a:off x="1150374" y="847554"/>
            <a:ext cx="8604856" cy="341632"/>
          </a:xfrm>
        </p:spPr>
        <p:txBody>
          <a:bodyPr/>
          <a:lstStyle/>
          <a:p>
            <a:pPr algn="r"/>
            <a:r>
              <a:rPr lang="fr-FR" dirty="0"/>
              <a:t>E09. Matrice des tâches</a:t>
            </a:r>
          </a:p>
        </p:txBody>
      </p:sp>
      <p:graphicFrame>
        <p:nvGraphicFramePr>
          <p:cNvPr id="5" name="Tableau 4">
            <a:extLst>
              <a:ext uri="{FF2B5EF4-FFF2-40B4-BE49-F238E27FC236}">
                <a16:creationId xmlns:a16="http://schemas.microsoft.com/office/drawing/2014/main" id="{5982414F-300C-461E-A491-8ACEDE5B754F}"/>
              </a:ext>
            </a:extLst>
          </p:cNvPr>
          <p:cNvGraphicFramePr>
            <a:graphicFrameLocks noGrp="1"/>
          </p:cNvGraphicFramePr>
          <p:nvPr>
            <p:extLst>
              <p:ext uri="{D42A27DB-BD31-4B8C-83A1-F6EECF244321}">
                <p14:modId xmlns:p14="http://schemas.microsoft.com/office/powerpoint/2010/main" val="3574963029"/>
              </p:ext>
            </p:extLst>
          </p:nvPr>
        </p:nvGraphicFramePr>
        <p:xfrm>
          <a:off x="273000" y="1230791"/>
          <a:ext cx="9360000" cy="4797491"/>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1991492833"/>
                    </a:ext>
                  </a:extLst>
                </a:gridCol>
                <a:gridCol w="3960000">
                  <a:extLst>
                    <a:ext uri="{9D8B030D-6E8A-4147-A177-3AD203B41FA5}">
                      <a16:colId xmlns:a16="http://schemas.microsoft.com/office/drawing/2014/main" val="664463330"/>
                    </a:ext>
                  </a:extLst>
                </a:gridCol>
                <a:gridCol w="720000">
                  <a:extLst>
                    <a:ext uri="{9D8B030D-6E8A-4147-A177-3AD203B41FA5}">
                      <a16:colId xmlns:a16="http://schemas.microsoft.com/office/drawing/2014/main" val="3437481001"/>
                    </a:ext>
                  </a:extLst>
                </a:gridCol>
                <a:gridCol w="720000">
                  <a:extLst>
                    <a:ext uri="{9D8B030D-6E8A-4147-A177-3AD203B41FA5}">
                      <a16:colId xmlns:a16="http://schemas.microsoft.com/office/drawing/2014/main" val="705493396"/>
                    </a:ext>
                  </a:extLst>
                </a:gridCol>
                <a:gridCol w="720000">
                  <a:extLst>
                    <a:ext uri="{9D8B030D-6E8A-4147-A177-3AD203B41FA5}">
                      <a16:colId xmlns:a16="http://schemas.microsoft.com/office/drawing/2014/main" val="1342903573"/>
                    </a:ext>
                  </a:extLst>
                </a:gridCol>
                <a:gridCol w="720000">
                  <a:extLst>
                    <a:ext uri="{9D8B030D-6E8A-4147-A177-3AD203B41FA5}">
                      <a16:colId xmlns:a16="http://schemas.microsoft.com/office/drawing/2014/main" val="3288181075"/>
                    </a:ext>
                  </a:extLst>
                </a:gridCol>
                <a:gridCol w="720000">
                  <a:extLst>
                    <a:ext uri="{9D8B030D-6E8A-4147-A177-3AD203B41FA5}">
                      <a16:colId xmlns:a16="http://schemas.microsoft.com/office/drawing/2014/main" val="290092471"/>
                    </a:ext>
                  </a:extLst>
                </a:gridCol>
                <a:gridCol w="720000">
                  <a:extLst>
                    <a:ext uri="{9D8B030D-6E8A-4147-A177-3AD203B41FA5}">
                      <a16:colId xmlns:a16="http://schemas.microsoft.com/office/drawing/2014/main" val="1136581042"/>
                    </a:ext>
                  </a:extLst>
                </a:gridCol>
                <a:gridCol w="720000">
                  <a:extLst>
                    <a:ext uri="{9D8B030D-6E8A-4147-A177-3AD203B41FA5}">
                      <a16:colId xmlns:a16="http://schemas.microsoft.com/office/drawing/2014/main" val="3303125626"/>
                    </a:ext>
                  </a:extLst>
                </a:gridCol>
              </a:tblGrid>
              <a:tr h="428494">
                <a:tc>
                  <a:txBody>
                    <a:bodyPr/>
                    <a:lstStyle/>
                    <a:p>
                      <a:pPr algn="l" fontAlgn="b"/>
                      <a:endParaRPr lang="fr-FR" sz="1100" b="0" i="0" u="none" strike="noStrike" dirty="0">
                        <a:solidFill>
                          <a:srgbClr val="000000"/>
                        </a:solidFill>
                        <a:effectLst/>
                        <a:latin typeface="Calibri" panose="020F0502020204030204" pitchFamily="34" charset="0"/>
                      </a:endParaRPr>
                    </a:p>
                  </a:txBody>
                  <a:tcPr marL="4763" marR="4763" marT="4763"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fr-FR" sz="1100" b="0" u="none" strike="noStrike" dirty="0">
                          <a:solidFill>
                            <a:schemeClr val="tx1">
                              <a:lumMod val="75000"/>
                              <a:lumOff val="25000"/>
                            </a:schemeClr>
                          </a:solidFill>
                          <a:effectLst/>
                          <a:latin typeface="+mj-lt"/>
                        </a:rPr>
                        <a:t>Rôles &amp; Responsabilités</a:t>
                      </a:r>
                      <a:endParaRPr lang="fr-FR" sz="1100" b="0" i="0" u="none" strike="noStrike" dirty="0">
                        <a:solidFill>
                          <a:schemeClr val="tx1">
                            <a:lumMod val="75000"/>
                            <a:lumOff val="25000"/>
                          </a:schemeClr>
                        </a:solidFill>
                        <a:effectLst/>
                        <a:latin typeface="+mj-lt"/>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800" b="0" u="none" strike="noStrike" dirty="0">
                          <a:solidFill>
                            <a:schemeClr val="bg1">
                              <a:lumMod val="75000"/>
                            </a:schemeClr>
                          </a:solidFill>
                          <a:effectLst/>
                          <a:latin typeface="+mj-lt"/>
                        </a:rPr>
                        <a:t>Nom du collaborateur :</a:t>
                      </a:r>
                      <a:br>
                        <a:rPr lang="fr-FR" sz="800" b="0" u="none" strike="noStrike" dirty="0">
                          <a:solidFill>
                            <a:schemeClr val="bg1">
                              <a:lumMod val="75000"/>
                            </a:schemeClr>
                          </a:solidFill>
                          <a:effectLst/>
                          <a:latin typeface="+mj-lt"/>
                        </a:rPr>
                      </a:br>
                      <a:r>
                        <a:rPr lang="fr-FR" sz="800" b="0" u="none" strike="noStrike" dirty="0">
                          <a:solidFill>
                            <a:schemeClr val="bg1">
                              <a:lumMod val="75000"/>
                            </a:schemeClr>
                          </a:solidFill>
                          <a:effectLst/>
                          <a:latin typeface="+mj-lt"/>
                        </a:rPr>
                        <a:t> </a:t>
                      </a:r>
                      <a:endParaRPr lang="fr-FR" sz="800" b="0" i="0" u="none" strike="noStrike" dirty="0">
                        <a:solidFill>
                          <a:schemeClr val="bg1">
                            <a:lumMod val="75000"/>
                          </a:schemeClr>
                        </a:solidFill>
                        <a:effectLst/>
                        <a:latin typeface="+mj-lt"/>
                      </a:endParaRPr>
                    </a:p>
                  </a:txBody>
                  <a:tcPr marL="4763" marR="4763" marT="47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353866"/>
                  </a:ext>
                </a:extLst>
              </a:tr>
              <a:tr h="254197">
                <a:tc rowSpan="6">
                  <a:txBody>
                    <a:bodyPr/>
                    <a:lstStyle/>
                    <a:p>
                      <a:pPr algn="ctr" fontAlgn="ctr"/>
                      <a:r>
                        <a:rPr lang="fr-FR" sz="1100" u="none" strike="noStrike" dirty="0">
                          <a:solidFill>
                            <a:schemeClr val="bg1"/>
                          </a:solidFill>
                          <a:effectLst/>
                          <a:latin typeface="+mj-lt"/>
                        </a:rPr>
                        <a:t>Préparatoire</a:t>
                      </a: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l" fontAlgn="b"/>
                      <a:r>
                        <a:rPr lang="fr-FR" sz="1000" u="none" strike="noStrike" dirty="0">
                          <a:solidFill>
                            <a:schemeClr val="tx1">
                              <a:lumMod val="75000"/>
                              <a:lumOff val="25000"/>
                            </a:schemeClr>
                          </a:solidFill>
                          <a:effectLst/>
                        </a:rPr>
                        <a:t>Réaliser les préparations magistrales et officinales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3840441"/>
                  </a:ext>
                </a:extLst>
              </a:tr>
              <a:tr h="492292">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Assurer l’entretien du matériel et accessoires nécessaires au préparatoire (mesures, pesée, récipients, flaconnages, mortiers, pilons, spatules)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3227774"/>
                  </a:ext>
                </a:extLst>
              </a:tr>
              <a:tr h="218796">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Gérer les matières premières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1930279"/>
                  </a:ext>
                </a:extLst>
              </a:tr>
              <a:tr h="218796">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Organiser la sous-traitance</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9878541"/>
                  </a:ext>
                </a:extLst>
              </a:tr>
              <a:tr h="218796">
                <a:tc vMerge="1">
                  <a:txBody>
                    <a:bodyPr/>
                    <a:lstStyle/>
                    <a:p>
                      <a:endParaRPr lang="fr-FR"/>
                    </a:p>
                  </a:txBody>
                  <a:tcPr/>
                </a:tc>
                <a:tc>
                  <a:txBody>
                    <a:bodyPr/>
                    <a:lstStyle/>
                    <a:p>
                      <a:pPr algn="l" fontAlgn="b"/>
                      <a:r>
                        <a:rPr lang="fr-FR" sz="1000" b="0" i="0" u="none" strike="noStrike" dirty="0">
                          <a:solidFill>
                            <a:schemeClr val="tx1">
                              <a:lumMod val="75000"/>
                              <a:lumOff val="25000"/>
                            </a:schemeClr>
                          </a:solidFill>
                          <a:effectLst/>
                          <a:latin typeface="Helvetica Light" panose="020B0403020202020204" pitchFamily="34" charset="0"/>
                        </a:rPr>
                        <a:t>Libérer les préparations magistrales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2851858"/>
                  </a:ext>
                </a:extLst>
              </a:tr>
              <a:tr h="218796">
                <a:tc vMerge="1">
                  <a:txBody>
                    <a:bodyPr/>
                    <a:lstStyle/>
                    <a:p>
                      <a:pPr algn="ctr" fontAlgn="ct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fontAlgn="b"/>
                      <a:r>
                        <a:rPr lang="fr-FR" sz="1000" b="0" i="0" u="none" strike="noStrike" dirty="0">
                          <a:solidFill>
                            <a:schemeClr val="tx1">
                              <a:lumMod val="75000"/>
                              <a:lumOff val="25000"/>
                            </a:schemeClr>
                          </a:solidFill>
                          <a:effectLst/>
                          <a:latin typeface="Helvetica Light" panose="020B0403020202020204" pitchFamily="34" charset="0"/>
                        </a:rPr>
                        <a:t>Autre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8402907"/>
                  </a:ext>
                </a:extLst>
              </a:tr>
              <a:tr h="355544">
                <a:tc rowSpan="6">
                  <a:txBody>
                    <a:bodyPr/>
                    <a:lstStyle/>
                    <a:p>
                      <a:pPr algn="ctr" fontAlgn="ctr"/>
                      <a:r>
                        <a:rPr lang="fr-FR" sz="1100" u="none" strike="noStrike" dirty="0">
                          <a:solidFill>
                            <a:schemeClr val="bg1"/>
                          </a:solidFill>
                          <a:effectLst/>
                          <a:latin typeface="+mj-lt"/>
                        </a:rPr>
                        <a:t>Matériel Médical</a:t>
                      </a: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fr-FR" sz="1000" u="none" strike="noStrike" dirty="0">
                          <a:solidFill>
                            <a:schemeClr val="tx1">
                              <a:lumMod val="75000"/>
                              <a:lumOff val="25000"/>
                            </a:schemeClr>
                          </a:solidFill>
                          <a:effectLst/>
                        </a:rPr>
                        <a:t>Gérer les livraisons et les récupérations du matériel auprès des patients et des établissements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1927849"/>
                  </a:ext>
                </a:extLst>
              </a:tr>
              <a:tr h="218796">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Gérer les facturations du matériel en location</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044963"/>
                  </a:ext>
                </a:extLst>
              </a:tr>
              <a:tr h="218796">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Assurer la traçabilité du matériel en location </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5131566"/>
                  </a:ext>
                </a:extLst>
              </a:tr>
              <a:tr h="218796">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Assurer d’éventuels dépannages et la maintenance</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246681"/>
                  </a:ext>
                </a:extLst>
              </a:tr>
              <a:tr h="218796">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Garantir la vérification annuelle des matériels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6709199"/>
                  </a:ext>
                </a:extLst>
              </a:tr>
              <a:tr h="218796">
                <a:tc vMerge="1">
                  <a:txBody>
                    <a:bodyPr/>
                    <a:lstStyle/>
                    <a:p>
                      <a:pPr algn="ctr" fontAlgn="ctr"/>
                      <a:endParaRPr lang="fr-FR" sz="11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l" fontAlgn="b"/>
                      <a:r>
                        <a:rPr lang="fr-FR" sz="1000" b="0" i="0" u="none" strike="noStrike" dirty="0">
                          <a:solidFill>
                            <a:schemeClr val="tx1">
                              <a:lumMod val="75000"/>
                              <a:lumOff val="25000"/>
                            </a:schemeClr>
                          </a:solidFill>
                          <a:effectLst/>
                          <a:latin typeface="Helvetica Light" panose="020B0403020202020204" pitchFamily="34" charset="0"/>
                        </a:rPr>
                        <a:t>Autre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3356730"/>
                  </a:ext>
                </a:extLst>
              </a:tr>
              <a:tr h="218796">
                <a:tc rowSpan="4">
                  <a:txBody>
                    <a:bodyPr/>
                    <a:lstStyle/>
                    <a:p>
                      <a:pPr algn="ctr" fontAlgn="ctr"/>
                      <a:r>
                        <a:rPr lang="fr-FR" sz="900" u="none" strike="noStrike" dirty="0">
                          <a:solidFill>
                            <a:schemeClr val="bg1"/>
                          </a:solidFill>
                          <a:effectLst/>
                          <a:latin typeface="+mj-lt"/>
                        </a:rPr>
                        <a:t>Laboratoires</a:t>
                      </a:r>
                      <a:endParaRPr lang="fr-FR" sz="9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l" fontAlgn="b"/>
                      <a:r>
                        <a:rPr lang="fr-FR" sz="1000" u="none" strike="noStrike" dirty="0">
                          <a:solidFill>
                            <a:schemeClr val="tx1">
                              <a:lumMod val="75000"/>
                              <a:lumOff val="25000"/>
                            </a:schemeClr>
                          </a:solidFill>
                          <a:effectLst/>
                        </a:rPr>
                        <a:t>Gérer le réapprovisionnement des rayons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4723496"/>
                  </a:ext>
                </a:extLst>
              </a:tr>
              <a:tr h="218796">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Préparer les rendez-vous avec le(s) laboratoire(s)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a:solidFill>
                            <a:schemeClr val="tx1">
                              <a:lumMod val="75000"/>
                              <a:lumOff val="25000"/>
                            </a:schemeClr>
                          </a:solidFill>
                          <a:effectLst/>
                        </a:rPr>
                        <a:t>☐</a:t>
                      </a:r>
                      <a:endParaRPr lang="fr-FR" sz="1100" b="0" i="0" u="none" strike="noStrike">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0838962"/>
                  </a:ext>
                </a:extLst>
              </a:tr>
              <a:tr h="218796">
                <a:tc vMerge="1">
                  <a:txBody>
                    <a:bodyPr/>
                    <a:lstStyle/>
                    <a:p>
                      <a:endParaRPr lang="fr-FR"/>
                    </a:p>
                  </a:txBody>
                  <a:tcPr/>
                </a:tc>
                <a:tc>
                  <a:txBody>
                    <a:bodyPr/>
                    <a:lstStyle/>
                    <a:p>
                      <a:pPr algn="l" fontAlgn="b"/>
                      <a:r>
                        <a:rPr lang="fr-FR" sz="1000" u="none" strike="noStrike" dirty="0">
                          <a:solidFill>
                            <a:schemeClr val="tx1">
                              <a:lumMod val="75000"/>
                              <a:lumOff val="25000"/>
                            </a:schemeClr>
                          </a:solidFill>
                          <a:effectLst/>
                        </a:rPr>
                        <a:t>Réaliser les rendez-vous avec le(s) laboratoire(s)</a:t>
                      </a:r>
                      <a:endParaRPr lang="fr-FR" sz="1000" b="0" i="0" u="none" strike="noStrike" dirty="0">
                        <a:solidFill>
                          <a:schemeClr val="tx1">
                            <a:lumMod val="75000"/>
                            <a:lumOff val="25000"/>
                          </a:schemeClr>
                        </a:solidFill>
                        <a:effectLst/>
                        <a:latin typeface="Helvetica Light" panose="020B0403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9862583"/>
                  </a:ext>
                </a:extLst>
              </a:tr>
              <a:tr h="218796">
                <a:tc vMerge="1">
                  <a:txBody>
                    <a:bodyPr/>
                    <a:lstStyle/>
                    <a:p>
                      <a:pPr algn="ctr" fontAlgn="ctr"/>
                      <a:endParaRPr lang="fr-FR" sz="900" b="0" i="0" u="none" strike="noStrike" dirty="0">
                        <a:solidFill>
                          <a:schemeClr val="bg1"/>
                        </a:solidFill>
                        <a:effectLst/>
                        <a:latin typeface="+mj-lt"/>
                      </a:endParaRPr>
                    </a:p>
                  </a:txBody>
                  <a:tcPr marL="4763" marR="4763" marT="476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fontAlgn="b"/>
                      <a:r>
                        <a:rPr lang="fr-FR" sz="1000" b="0" i="0" u="none" strike="noStrike" dirty="0">
                          <a:solidFill>
                            <a:schemeClr val="tx1">
                              <a:lumMod val="75000"/>
                              <a:lumOff val="25000"/>
                            </a:schemeClr>
                          </a:solidFill>
                          <a:effectLst/>
                          <a:latin typeface="Helvetica Light" panose="020B0403020202020204" pitchFamily="34" charset="0"/>
                        </a:rPr>
                        <a:t>Autre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1100" u="none" strike="noStrike" dirty="0">
                          <a:solidFill>
                            <a:schemeClr val="tx1">
                              <a:lumMod val="75000"/>
                              <a:lumOff val="25000"/>
                            </a:schemeClr>
                          </a:solidFill>
                          <a:effectLst/>
                        </a:rPr>
                        <a:t>☐</a:t>
                      </a:r>
                      <a:endParaRPr lang="fr-FR" sz="1100" b="0" i="0" u="none" strike="noStrike" dirty="0">
                        <a:solidFill>
                          <a:schemeClr val="tx1">
                            <a:lumMod val="75000"/>
                            <a:lumOff val="25000"/>
                          </a:schemeClr>
                        </a:solidFill>
                        <a:effectLst/>
                        <a:latin typeface="+mn-ea"/>
                      </a:endParaRPr>
                    </a:p>
                  </a:txBody>
                  <a:tcPr marL="4763" marR="4763" marT="47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7912185"/>
                  </a:ext>
                </a:extLst>
              </a:tr>
            </a:tbl>
          </a:graphicData>
        </a:graphic>
      </p:graphicFrame>
    </p:spTree>
    <p:extLst>
      <p:ext uri="{BB962C8B-B14F-4D97-AF65-F5344CB8AC3E}">
        <p14:creationId xmlns:p14="http://schemas.microsoft.com/office/powerpoint/2010/main" val="362423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2">
            <a:extLst>
              <a:ext uri="{FF2B5EF4-FFF2-40B4-BE49-F238E27FC236}">
                <a16:creationId xmlns:a16="http://schemas.microsoft.com/office/drawing/2014/main" id="{116CA87B-F2A8-4050-81B8-745B149AEA7B}"/>
              </a:ext>
            </a:extLst>
          </p:cNvPr>
          <p:cNvSpPr txBox="1">
            <a:spLocks/>
          </p:cNvSpPr>
          <p:nvPr/>
        </p:nvSpPr>
        <p:spPr>
          <a:xfrm>
            <a:off x="319435" y="805950"/>
            <a:ext cx="9586565" cy="452432"/>
          </a:xfrm>
          <a:prstGeom prst="rect">
            <a:avLst/>
          </a:prstGeom>
          <a:noFill/>
        </p:spPr>
        <p:txBody>
          <a:bodyPr vert="horz" wrap="square" lIns="91440" tIns="45720" rIns="91440" bIns="45720" rtlCol="0" anchor="ctr">
            <a:normAutofit/>
          </a:bodyPr>
          <a:lstStyle>
            <a:lvl1pPr algn="l" defTabSz="914400" rtl="0" eaLnBrk="1" latinLnBrk="0" hangingPunct="1">
              <a:lnSpc>
                <a:spcPct val="90000"/>
              </a:lnSpc>
              <a:spcBef>
                <a:spcPct val="0"/>
              </a:spcBef>
              <a:buNone/>
              <a:defRPr lang="fr-FR" sz="1800" kern="1200" cap="all">
                <a:solidFill>
                  <a:schemeClr val="bg1"/>
                </a:solidFill>
                <a:latin typeface="Helvetica Neue" panose="020B0604020202020204" pitchFamily="34" charset="0"/>
                <a:ea typeface="Helvetica Neue" panose="020B0604020202020204" pitchFamily="34" charset="0"/>
                <a:cs typeface="+mn-cs"/>
              </a:defRPr>
            </a:lvl1pPr>
          </a:lstStyle>
          <a:p>
            <a:pPr algn="r"/>
            <a:endParaRPr lang="fr-FR" dirty="0"/>
          </a:p>
        </p:txBody>
      </p:sp>
      <p:sp>
        <p:nvSpPr>
          <p:cNvPr id="4" name="Titre 3">
            <a:extLst>
              <a:ext uri="{FF2B5EF4-FFF2-40B4-BE49-F238E27FC236}">
                <a16:creationId xmlns:a16="http://schemas.microsoft.com/office/drawing/2014/main" id="{E87CAECB-1F94-4922-B198-8AADA686B0E0}"/>
              </a:ext>
            </a:extLst>
          </p:cNvPr>
          <p:cNvSpPr>
            <a:spLocks noGrp="1"/>
          </p:cNvSpPr>
          <p:nvPr>
            <p:ph type="title"/>
          </p:nvPr>
        </p:nvSpPr>
        <p:spPr>
          <a:xfrm>
            <a:off x="1150374" y="847554"/>
            <a:ext cx="8604856" cy="341632"/>
          </a:xfrm>
        </p:spPr>
        <p:txBody>
          <a:bodyPr/>
          <a:lstStyle/>
          <a:p>
            <a:pPr algn="r"/>
            <a:r>
              <a:rPr lang="fr-FR" dirty="0"/>
              <a:t>E09. Matrice des tâches</a:t>
            </a:r>
          </a:p>
        </p:txBody>
      </p:sp>
      <p:graphicFrame>
        <p:nvGraphicFramePr>
          <p:cNvPr id="6" name="Tableau 5">
            <a:extLst>
              <a:ext uri="{FF2B5EF4-FFF2-40B4-BE49-F238E27FC236}">
                <a16:creationId xmlns:a16="http://schemas.microsoft.com/office/drawing/2014/main" id="{C83F178B-B78F-47FB-A791-C146F43368B4}"/>
              </a:ext>
            </a:extLst>
          </p:cNvPr>
          <p:cNvGraphicFramePr>
            <a:graphicFrameLocks noGrp="1"/>
          </p:cNvGraphicFramePr>
          <p:nvPr>
            <p:extLst>
              <p:ext uri="{D42A27DB-BD31-4B8C-83A1-F6EECF244321}">
                <p14:modId xmlns:p14="http://schemas.microsoft.com/office/powerpoint/2010/main" val="1902602785"/>
              </p:ext>
            </p:extLst>
          </p:nvPr>
        </p:nvGraphicFramePr>
        <p:xfrm>
          <a:off x="273000" y="1250617"/>
          <a:ext cx="9360000" cy="4846785"/>
        </p:xfrm>
        <a:graphic>
          <a:graphicData uri="http://schemas.openxmlformats.org/drawingml/2006/table">
            <a:tbl>
              <a:tblPr firstRow="1" bandRow="1">
                <a:tableStyleId>{5C22544A-7EE6-4342-B048-85BDC9FD1C3A}</a:tableStyleId>
              </a:tblPr>
              <a:tblGrid>
                <a:gridCol w="360000">
                  <a:extLst>
                    <a:ext uri="{9D8B030D-6E8A-4147-A177-3AD203B41FA5}">
                      <a16:colId xmlns:a16="http://schemas.microsoft.com/office/drawing/2014/main" val="4248661483"/>
                    </a:ext>
                  </a:extLst>
                </a:gridCol>
                <a:gridCol w="3960000">
                  <a:extLst>
                    <a:ext uri="{9D8B030D-6E8A-4147-A177-3AD203B41FA5}">
                      <a16:colId xmlns:a16="http://schemas.microsoft.com/office/drawing/2014/main" val="3909252145"/>
                    </a:ext>
                  </a:extLst>
                </a:gridCol>
                <a:gridCol w="720000">
                  <a:extLst>
                    <a:ext uri="{9D8B030D-6E8A-4147-A177-3AD203B41FA5}">
                      <a16:colId xmlns:a16="http://schemas.microsoft.com/office/drawing/2014/main" val="2511400096"/>
                    </a:ext>
                  </a:extLst>
                </a:gridCol>
                <a:gridCol w="720000">
                  <a:extLst>
                    <a:ext uri="{9D8B030D-6E8A-4147-A177-3AD203B41FA5}">
                      <a16:colId xmlns:a16="http://schemas.microsoft.com/office/drawing/2014/main" val="1458138471"/>
                    </a:ext>
                  </a:extLst>
                </a:gridCol>
                <a:gridCol w="720000">
                  <a:extLst>
                    <a:ext uri="{9D8B030D-6E8A-4147-A177-3AD203B41FA5}">
                      <a16:colId xmlns:a16="http://schemas.microsoft.com/office/drawing/2014/main" val="4068780360"/>
                    </a:ext>
                  </a:extLst>
                </a:gridCol>
                <a:gridCol w="720000">
                  <a:extLst>
                    <a:ext uri="{9D8B030D-6E8A-4147-A177-3AD203B41FA5}">
                      <a16:colId xmlns:a16="http://schemas.microsoft.com/office/drawing/2014/main" val="1628596281"/>
                    </a:ext>
                  </a:extLst>
                </a:gridCol>
                <a:gridCol w="720000">
                  <a:extLst>
                    <a:ext uri="{9D8B030D-6E8A-4147-A177-3AD203B41FA5}">
                      <a16:colId xmlns:a16="http://schemas.microsoft.com/office/drawing/2014/main" val="141871035"/>
                    </a:ext>
                  </a:extLst>
                </a:gridCol>
                <a:gridCol w="720000">
                  <a:extLst>
                    <a:ext uri="{9D8B030D-6E8A-4147-A177-3AD203B41FA5}">
                      <a16:colId xmlns:a16="http://schemas.microsoft.com/office/drawing/2014/main" val="3990227360"/>
                    </a:ext>
                  </a:extLst>
                </a:gridCol>
                <a:gridCol w="720000">
                  <a:extLst>
                    <a:ext uri="{9D8B030D-6E8A-4147-A177-3AD203B41FA5}">
                      <a16:colId xmlns:a16="http://schemas.microsoft.com/office/drawing/2014/main" val="3809719477"/>
                    </a:ext>
                  </a:extLst>
                </a:gridCol>
              </a:tblGrid>
              <a:tr h="246560">
                <a:tc>
                  <a:txBody>
                    <a:bodyPr/>
                    <a:lstStyle/>
                    <a:p>
                      <a:pPr algn="l" fontAlgn="b"/>
                      <a:endParaRPr lang="fr-FR" sz="900" b="0" i="0" u="none" strike="noStrike" dirty="0">
                        <a:solidFill>
                          <a:schemeClr val="tx1"/>
                        </a:solidFill>
                        <a:effectLst/>
                        <a:latin typeface="+mj-lt"/>
                      </a:endParaRPr>
                    </a:p>
                  </a:txBody>
                  <a:tcPr marL="4065" marR="4065" marT="406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fr-FR" sz="1100" b="0" u="none" strike="noStrike" dirty="0">
                          <a:solidFill>
                            <a:schemeClr val="tx1">
                              <a:lumMod val="75000"/>
                              <a:lumOff val="25000"/>
                            </a:schemeClr>
                          </a:solidFill>
                          <a:effectLst/>
                          <a:latin typeface="+mj-lt"/>
                        </a:rPr>
                        <a:t>Rôles &amp; Responsabilités</a:t>
                      </a:r>
                      <a:endParaRPr lang="fr-FR" sz="1100" b="0" i="0" u="none" strike="noStrike" dirty="0">
                        <a:solidFill>
                          <a:schemeClr val="tx1">
                            <a:lumMod val="75000"/>
                            <a:lumOff val="25000"/>
                          </a:schemeClr>
                        </a:solidFill>
                        <a:effectLst/>
                        <a:latin typeface="+mj-lt"/>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700" u="none" strike="noStrike" dirty="0">
                          <a:solidFill>
                            <a:schemeClr val="bg1">
                              <a:lumMod val="75000"/>
                            </a:schemeClr>
                          </a:solidFill>
                          <a:effectLst/>
                          <a:latin typeface="+mj-lt"/>
                        </a:rPr>
                        <a:t>Nom du collaborateur :</a:t>
                      </a:r>
                      <a:br>
                        <a:rPr lang="fr-FR" sz="700" u="none" strike="noStrike" dirty="0">
                          <a:solidFill>
                            <a:schemeClr val="bg1">
                              <a:lumMod val="75000"/>
                            </a:schemeClr>
                          </a:solidFill>
                          <a:effectLst/>
                          <a:latin typeface="+mj-lt"/>
                        </a:rPr>
                      </a:br>
                      <a:r>
                        <a:rPr lang="fr-FR" sz="700" u="none" strike="noStrike" dirty="0">
                          <a:solidFill>
                            <a:schemeClr val="bg1">
                              <a:lumMod val="75000"/>
                            </a:schemeClr>
                          </a:solidFill>
                          <a:effectLst/>
                          <a:latin typeface="+mj-lt"/>
                        </a:rPr>
                        <a:t> </a:t>
                      </a:r>
                      <a:endParaRPr lang="fr-FR" sz="700" b="0" i="0" u="none" strike="noStrike" dirty="0">
                        <a:solidFill>
                          <a:schemeClr val="bg1">
                            <a:lumMod val="75000"/>
                          </a:schemeClr>
                        </a:solidFill>
                        <a:effectLst/>
                        <a:latin typeface="+mj-lt"/>
                      </a:endParaRPr>
                    </a:p>
                  </a:txBody>
                  <a:tcPr marL="4065" marR="4065" marT="406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700" u="none" strike="noStrike" dirty="0">
                          <a:solidFill>
                            <a:schemeClr val="bg1">
                              <a:lumMod val="75000"/>
                            </a:schemeClr>
                          </a:solidFill>
                          <a:effectLst/>
                          <a:latin typeface="+mj-lt"/>
                        </a:rPr>
                        <a:t>Nom du collaborateur :</a:t>
                      </a:r>
                      <a:br>
                        <a:rPr lang="fr-FR" sz="700" u="none" strike="noStrike" dirty="0">
                          <a:solidFill>
                            <a:schemeClr val="bg1">
                              <a:lumMod val="75000"/>
                            </a:schemeClr>
                          </a:solidFill>
                          <a:effectLst/>
                          <a:latin typeface="+mj-lt"/>
                        </a:rPr>
                      </a:br>
                      <a:r>
                        <a:rPr lang="fr-FR" sz="700" u="none" strike="noStrike" dirty="0">
                          <a:solidFill>
                            <a:schemeClr val="bg1">
                              <a:lumMod val="75000"/>
                            </a:schemeClr>
                          </a:solidFill>
                          <a:effectLst/>
                          <a:latin typeface="+mj-lt"/>
                        </a:rPr>
                        <a:t> </a:t>
                      </a:r>
                      <a:endParaRPr lang="fr-FR" sz="700" b="0" i="0" u="none" strike="noStrike" dirty="0">
                        <a:solidFill>
                          <a:schemeClr val="bg1">
                            <a:lumMod val="75000"/>
                          </a:schemeClr>
                        </a:solidFill>
                        <a:effectLst/>
                        <a:latin typeface="+mj-lt"/>
                      </a:endParaRPr>
                    </a:p>
                  </a:txBody>
                  <a:tcPr marL="4065" marR="4065" marT="406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700" u="none" strike="noStrike" dirty="0">
                          <a:solidFill>
                            <a:schemeClr val="bg1">
                              <a:lumMod val="75000"/>
                            </a:schemeClr>
                          </a:solidFill>
                          <a:effectLst/>
                          <a:latin typeface="+mj-lt"/>
                        </a:rPr>
                        <a:t>Nom du collaborateur :</a:t>
                      </a:r>
                      <a:br>
                        <a:rPr lang="fr-FR" sz="700" u="none" strike="noStrike" dirty="0">
                          <a:solidFill>
                            <a:schemeClr val="bg1">
                              <a:lumMod val="75000"/>
                            </a:schemeClr>
                          </a:solidFill>
                          <a:effectLst/>
                          <a:latin typeface="+mj-lt"/>
                        </a:rPr>
                      </a:br>
                      <a:r>
                        <a:rPr lang="fr-FR" sz="700" u="none" strike="noStrike" dirty="0">
                          <a:solidFill>
                            <a:schemeClr val="bg1">
                              <a:lumMod val="75000"/>
                            </a:schemeClr>
                          </a:solidFill>
                          <a:effectLst/>
                          <a:latin typeface="+mj-lt"/>
                        </a:rPr>
                        <a:t> </a:t>
                      </a:r>
                      <a:endParaRPr lang="fr-FR" sz="700" b="0" i="0" u="none" strike="noStrike" dirty="0">
                        <a:solidFill>
                          <a:schemeClr val="bg1">
                            <a:lumMod val="75000"/>
                          </a:schemeClr>
                        </a:solidFill>
                        <a:effectLst/>
                        <a:latin typeface="+mj-lt"/>
                      </a:endParaRPr>
                    </a:p>
                  </a:txBody>
                  <a:tcPr marL="4065" marR="4065" marT="406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700" u="none" strike="noStrike" dirty="0">
                          <a:solidFill>
                            <a:schemeClr val="bg1">
                              <a:lumMod val="75000"/>
                            </a:schemeClr>
                          </a:solidFill>
                          <a:effectLst/>
                          <a:latin typeface="+mj-lt"/>
                        </a:rPr>
                        <a:t>Nom du collaborateur :</a:t>
                      </a:r>
                      <a:br>
                        <a:rPr lang="fr-FR" sz="700" u="none" strike="noStrike" dirty="0">
                          <a:solidFill>
                            <a:schemeClr val="bg1">
                              <a:lumMod val="75000"/>
                            </a:schemeClr>
                          </a:solidFill>
                          <a:effectLst/>
                          <a:latin typeface="+mj-lt"/>
                        </a:rPr>
                      </a:br>
                      <a:r>
                        <a:rPr lang="fr-FR" sz="700" u="none" strike="noStrike" dirty="0">
                          <a:solidFill>
                            <a:schemeClr val="bg1">
                              <a:lumMod val="75000"/>
                            </a:schemeClr>
                          </a:solidFill>
                          <a:effectLst/>
                          <a:latin typeface="+mj-lt"/>
                        </a:rPr>
                        <a:t> </a:t>
                      </a:r>
                      <a:endParaRPr lang="fr-FR" sz="700" b="0" i="0" u="none" strike="noStrike" dirty="0">
                        <a:solidFill>
                          <a:schemeClr val="bg1">
                            <a:lumMod val="75000"/>
                          </a:schemeClr>
                        </a:solidFill>
                        <a:effectLst/>
                        <a:latin typeface="+mj-lt"/>
                      </a:endParaRPr>
                    </a:p>
                  </a:txBody>
                  <a:tcPr marL="4065" marR="4065" marT="406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700" u="none" strike="noStrike" dirty="0">
                          <a:solidFill>
                            <a:schemeClr val="bg1">
                              <a:lumMod val="75000"/>
                            </a:schemeClr>
                          </a:solidFill>
                          <a:effectLst/>
                          <a:latin typeface="+mj-lt"/>
                        </a:rPr>
                        <a:t>Nom du collaborateur :</a:t>
                      </a:r>
                      <a:br>
                        <a:rPr lang="fr-FR" sz="700" u="none" strike="noStrike" dirty="0">
                          <a:solidFill>
                            <a:schemeClr val="bg1">
                              <a:lumMod val="75000"/>
                            </a:schemeClr>
                          </a:solidFill>
                          <a:effectLst/>
                          <a:latin typeface="+mj-lt"/>
                        </a:rPr>
                      </a:br>
                      <a:r>
                        <a:rPr lang="fr-FR" sz="700" u="none" strike="noStrike" dirty="0">
                          <a:solidFill>
                            <a:schemeClr val="bg1">
                              <a:lumMod val="75000"/>
                            </a:schemeClr>
                          </a:solidFill>
                          <a:effectLst/>
                          <a:latin typeface="+mj-lt"/>
                        </a:rPr>
                        <a:t> </a:t>
                      </a:r>
                      <a:endParaRPr lang="fr-FR" sz="700" b="0" i="0" u="none" strike="noStrike" dirty="0">
                        <a:solidFill>
                          <a:schemeClr val="bg1">
                            <a:lumMod val="75000"/>
                          </a:schemeClr>
                        </a:solidFill>
                        <a:effectLst/>
                        <a:latin typeface="+mj-lt"/>
                      </a:endParaRPr>
                    </a:p>
                  </a:txBody>
                  <a:tcPr marL="4065" marR="4065" marT="406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700" u="none" strike="noStrike" dirty="0">
                          <a:solidFill>
                            <a:schemeClr val="bg1">
                              <a:lumMod val="75000"/>
                            </a:schemeClr>
                          </a:solidFill>
                          <a:effectLst/>
                          <a:latin typeface="+mj-lt"/>
                        </a:rPr>
                        <a:t>Nom du collaborateur :</a:t>
                      </a:r>
                      <a:br>
                        <a:rPr lang="fr-FR" sz="700" u="none" strike="noStrike" dirty="0">
                          <a:solidFill>
                            <a:schemeClr val="bg1">
                              <a:lumMod val="75000"/>
                            </a:schemeClr>
                          </a:solidFill>
                          <a:effectLst/>
                          <a:latin typeface="+mj-lt"/>
                        </a:rPr>
                      </a:br>
                      <a:r>
                        <a:rPr lang="fr-FR" sz="700" u="none" strike="noStrike" dirty="0">
                          <a:solidFill>
                            <a:schemeClr val="bg1">
                              <a:lumMod val="75000"/>
                            </a:schemeClr>
                          </a:solidFill>
                          <a:effectLst/>
                          <a:latin typeface="+mj-lt"/>
                        </a:rPr>
                        <a:t> </a:t>
                      </a:r>
                      <a:endParaRPr lang="fr-FR" sz="700" b="0" i="0" u="none" strike="noStrike" dirty="0">
                        <a:solidFill>
                          <a:schemeClr val="bg1">
                            <a:lumMod val="75000"/>
                          </a:schemeClr>
                        </a:solidFill>
                        <a:effectLst/>
                        <a:latin typeface="+mj-lt"/>
                      </a:endParaRPr>
                    </a:p>
                  </a:txBody>
                  <a:tcPr marL="4065" marR="4065" marT="406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fr-FR" sz="700" u="none" strike="noStrike" dirty="0">
                          <a:solidFill>
                            <a:schemeClr val="bg1">
                              <a:lumMod val="75000"/>
                            </a:schemeClr>
                          </a:solidFill>
                          <a:effectLst/>
                          <a:latin typeface="+mj-lt"/>
                        </a:rPr>
                        <a:t>Nom du collaborateur :</a:t>
                      </a:r>
                      <a:br>
                        <a:rPr lang="fr-FR" sz="700" u="none" strike="noStrike" dirty="0">
                          <a:solidFill>
                            <a:schemeClr val="bg1">
                              <a:lumMod val="75000"/>
                            </a:schemeClr>
                          </a:solidFill>
                          <a:effectLst/>
                          <a:latin typeface="+mj-lt"/>
                        </a:rPr>
                      </a:br>
                      <a:r>
                        <a:rPr lang="fr-FR" sz="700" u="none" strike="noStrike" dirty="0">
                          <a:solidFill>
                            <a:schemeClr val="bg1">
                              <a:lumMod val="75000"/>
                            </a:schemeClr>
                          </a:solidFill>
                          <a:effectLst/>
                          <a:latin typeface="+mj-lt"/>
                        </a:rPr>
                        <a:t> </a:t>
                      </a:r>
                      <a:endParaRPr lang="fr-FR" sz="700" b="0" i="0" u="none" strike="noStrike" dirty="0">
                        <a:solidFill>
                          <a:schemeClr val="bg1">
                            <a:lumMod val="75000"/>
                          </a:schemeClr>
                        </a:solidFill>
                        <a:effectLst/>
                        <a:latin typeface="+mj-lt"/>
                      </a:endParaRPr>
                    </a:p>
                  </a:txBody>
                  <a:tcPr marL="4065" marR="4065" marT="406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8319554"/>
                  </a:ext>
                </a:extLst>
              </a:tr>
              <a:tr h="159116">
                <a:tc rowSpan="9">
                  <a:txBody>
                    <a:bodyPr/>
                    <a:lstStyle/>
                    <a:p>
                      <a:pPr algn="ctr" fontAlgn="ctr"/>
                      <a:r>
                        <a:rPr lang="fr-FR" sz="900" u="none" strike="noStrike" dirty="0">
                          <a:solidFill>
                            <a:schemeClr val="bg1"/>
                          </a:solidFill>
                          <a:effectLst/>
                          <a:latin typeface="+mj-lt"/>
                        </a:rPr>
                        <a:t>Qualité</a:t>
                      </a:r>
                      <a:endParaRPr lang="fr-FR" sz="900" b="0" i="0" u="none" strike="noStrike" dirty="0">
                        <a:solidFill>
                          <a:schemeClr val="bg1"/>
                        </a:solidFill>
                        <a:effectLst/>
                        <a:latin typeface="+mj-lt"/>
                      </a:endParaRPr>
                    </a:p>
                  </a:txBody>
                  <a:tcPr marL="4065" marR="4065" marT="406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l" fontAlgn="b"/>
                      <a:r>
                        <a:rPr lang="fr-FR" sz="900" u="none" strike="noStrike" dirty="0">
                          <a:solidFill>
                            <a:schemeClr val="tx1">
                              <a:lumMod val="75000"/>
                              <a:lumOff val="25000"/>
                            </a:schemeClr>
                          </a:solidFill>
                          <a:effectLst/>
                        </a:rPr>
                        <a:t>Concevoir les procédures, check-list et autres supports</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3761324"/>
                  </a:ext>
                </a:extLst>
              </a:tr>
              <a:tr h="159116">
                <a:tc vMerge="1">
                  <a:txBody>
                    <a:bodyPr/>
                    <a:lstStyle/>
                    <a:p>
                      <a:endParaRPr lang="fr-FR"/>
                    </a:p>
                  </a:txBody>
                  <a:tcPr>
                    <a:lnT w="12700" cap="flat" cmpd="sng" algn="ctr">
                      <a:solidFill>
                        <a:schemeClr val="tx1"/>
                      </a:solidFill>
                      <a:prstDash val="solid"/>
                      <a:round/>
                      <a:headEnd type="none" w="med" len="med"/>
                      <a:tailEnd type="none" w="med" len="med"/>
                    </a:lnT>
                  </a:tcPr>
                </a:tc>
                <a:tc>
                  <a:txBody>
                    <a:bodyPr/>
                    <a:lstStyle/>
                    <a:p>
                      <a:pPr algn="l" fontAlgn="b"/>
                      <a:r>
                        <a:rPr lang="fr-FR" sz="900" u="none" strike="noStrike" dirty="0">
                          <a:solidFill>
                            <a:schemeClr val="tx1">
                              <a:lumMod val="75000"/>
                              <a:lumOff val="25000"/>
                            </a:schemeClr>
                          </a:solidFill>
                          <a:effectLst/>
                        </a:rPr>
                        <a:t>Concevoir et mettre en œuvre les études de satisfaction clients</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7254764"/>
                  </a:ext>
                </a:extLst>
              </a:tr>
              <a:tr h="159116">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Conduire la réalisation des autoévaluations</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8868706"/>
                  </a:ext>
                </a:extLst>
              </a:tr>
              <a:tr h="159116">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Assurer la veille Réglementaire</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17825"/>
                  </a:ext>
                </a:extLst>
              </a:tr>
              <a:tr h="159116">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S’assurer du Règlement Général sur la Protection des Données</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5771480"/>
                  </a:ext>
                </a:extLst>
              </a:tr>
              <a:tr h="159116">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Animer des réunions d’équipe</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6543521"/>
                  </a:ext>
                </a:extLst>
              </a:tr>
              <a:tr h="263460">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Gérer les incidents (retours patients, incidents de délivrance, incidents fournisseurs…)</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7123380"/>
                  </a:ext>
                </a:extLst>
              </a:tr>
              <a:tr h="159116">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Gérer les actions d’amélioration</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8409709"/>
                  </a:ext>
                </a:extLst>
              </a:tr>
              <a:tr h="159116">
                <a:tc vMerge="1">
                  <a:txBody>
                    <a:bodyPr/>
                    <a:lstStyle/>
                    <a:p>
                      <a:pPr algn="ctr" fontAlgn="ctr"/>
                      <a:endParaRPr lang="fr-FR" sz="900" b="0" i="0" u="none" strike="noStrike" dirty="0">
                        <a:solidFill>
                          <a:schemeClr val="bg1"/>
                        </a:solidFill>
                        <a:effectLst/>
                        <a:latin typeface="+mj-lt"/>
                      </a:endParaRPr>
                    </a:p>
                  </a:txBody>
                  <a:tcPr marL="4065" marR="4065" marT="406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fontAlgn="b"/>
                      <a:r>
                        <a:rPr lang="fr-FR" sz="900" b="0" i="0" u="none" strike="noStrike" dirty="0">
                          <a:solidFill>
                            <a:schemeClr val="tx1">
                              <a:lumMod val="75000"/>
                              <a:lumOff val="25000"/>
                            </a:schemeClr>
                          </a:solidFill>
                          <a:effectLst/>
                          <a:latin typeface="Helvetica Light" panose="020B0403020202020204" pitchFamily="34" charset="0"/>
                        </a:rPr>
                        <a:t>Autre :</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4141675"/>
                  </a:ext>
                </a:extLst>
              </a:tr>
              <a:tr h="263460">
                <a:tc rowSpan="4">
                  <a:txBody>
                    <a:bodyPr/>
                    <a:lstStyle/>
                    <a:p>
                      <a:pPr algn="ctr" fontAlgn="ctr"/>
                      <a:r>
                        <a:rPr lang="fr-FR" sz="900" u="none" strike="noStrike" dirty="0">
                          <a:solidFill>
                            <a:schemeClr val="bg1"/>
                          </a:solidFill>
                          <a:effectLst/>
                          <a:latin typeface="+mj-lt"/>
                        </a:rPr>
                        <a:t>Administratif</a:t>
                      </a:r>
                      <a:endParaRPr lang="fr-FR" sz="900" b="0" i="0" u="none" strike="noStrike" dirty="0">
                        <a:solidFill>
                          <a:schemeClr val="bg1"/>
                        </a:solidFill>
                        <a:effectLst/>
                        <a:latin typeface="+mj-lt"/>
                      </a:endParaRPr>
                    </a:p>
                  </a:txBody>
                  <a:tcPr marL="4065" marR="4065" marT="406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l" fontAlgn="b"/>
                      <a:r>
                        <a:rPr lang="fr-FR" sz="900" u="none" strike="noStrike" dirty="0">
                          <a:solidFill>
                            <a:schemeClr val="tx1">
                              <a:lumMod val="75000"/>
                              <a:lumOff val="25000"/>
                            </a:schemeClr>
                          </a:solidFill>
                          <a:effectLst/>
                        </a:rPr>
                        <a:t>Gérer les appels téléphoniques (accueillir, filtrer suivant les priorités), les transferts d’appels et le répondeur</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207445"/>
                  </a:ext>
                </a:extLst>
              </a:tr>
              <a:tr h="263460">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Gérer la facturation (télétransmission journalière, suivi des retours, facturation collectivités, classement)</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6720512"/>
                  </a:ext>
                </a:extLst>
              </a:tr>
              <a:tr h="159116">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Superviser et gérer les relances clients</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a:solidFill>
                            <a:schemeClr val="tx1">
                              <a:lumMod val="75000"/>
                              <a:lumOff val="25000"/>
                            </a:schemeClr>
                          </a:solidFill>
                          <a:effectLst/>
                        </a:rPr>
                        <a:t>☐</a:t>
                      </a:r>
                      <a:endParaRPr lang="fr-FR" sz="900" b="0" i="0" u="none" strike="noStrike">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4395888"/>
                  </a:ext>
                </a:extLst>
              </a:tr>
              <a:tr h="159116">
                <a:tc vMerge="1">
                  <a:txBody>
                    <a:bodyPr/>
                    <a:lstStyle/>
                    <a:p>
                      <a:pPr algn="ctr" fontAlgn="ctr"/>
                      <a:endParaRPr lang="fr-FR" sz="900" b="0" i="0" u="none" strike="noStrike" dirty="0">
                        <a:solidFill>
                          <a:schemeClr val="bg1"/>
                        </a:solidFill>
                        <a:effectLst/>
                        <a:latin typeface="+mj-lt"/>
                      </a:endParaRPr>
                    </a:p>
                  </a:txBody>
                  <a:tcPr marL="4065" marR="4065" marT="406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CADF2"/>
                    </a:solidFill>
                  </a:tcPr>
                </a:tc>
                <a:tc>
                  <a:txBody>
                    <a:bodyPr/>
                    <a:lstStyle/>
                    <a:p>
                      <a:pPr algn="l" fontAlgn="b"/>
                      <a:r>
                        <a:rPr lang="fr-FR" sz="900" b="0" i="0" u="none" strike="noStrike" dirty="0">
                          <a:solidFill>
                            <a:schemeClr val="tx1">
                              <a:lumMod val="75000"/>
                              <a:lumOff val="25000"/>
                            </a:schemeClr>
                          </a:solidFill>
                          <a:effectLst/>
                          <a:latin typeface="Helvetica Light" panose="020B0403020202020204" pitchFamily="34" charset="0"/>
                        </a:rPr>
                        <a:t>Autre :</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8981758"/>
                  </a:ext>
                </a:extLst>
              </a:tr>
              <a:tr h="159116">
                <a:tc rowSpan="6">
                  <a:txBody>
                    <a:bodyPr/>
                    <a:lstStyle/>
                    <a:p>
                      <a:pPr algn="ctr" fontAlgn="ctr"/>
                      <a:r>
                        <a:rPr lang="fr-FR" sz="900" u="none" strike="noStrike" dirty="0">
                          <a:solidFill>
                            <a:schemeClr val="bg1"/>
                          </a:solidFill>
                          <a:effectLst/>
                          <a:latin typeface="+mj-lt"/>
                        </a:rPr>
                        <a:t>Communication</a:t>
                      </a:r>
                      <a:endParaRPr lang="fr-FR" sz="900" b="0" i="0" u="none" strike="noStrike" dirty="0">
                        <a:solidFill>
                          <a:schemeClr val="bg1"/>
                        </a:solidFill>
                        <a:effectLst/>
                        <a:latin typeface="+mj-lt"/>
                      </a:endParaRPr>
                    </a:p>
                  </a:txBody>
                  <a:tcPr marL="4065" marR="4065" marT="406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l" fontAlgn="b"/>
                      <a:r>
                        <a:rPr lang="fr-FR" sz="900" u="none" strike="noStrike" dirty="0">
                          <a:solidFill>
                            <a:schemeClr val="tx1">
                              <a:lumMod val="75000"/>
                              <a:lumOff val="25000"/>
                            </a:schemeClr>
                          </a:solidFill>
                          <a:effectLst/>
                        </a:rPr>
                        <a:t>Réaliser un plan de communication   </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8637872"/>
                  </a:ext>
                </a:extLst>
              </a:tr>
              <a:tr h="263460">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Créer et gérer les campagnes de communication (affiches, </a:t>
                      </a:r>
                      <a:r>
                        <a:rPr lang="fr-FR" sz="900" u="none" strike="noStrike" dirty="0" err="1">
                          <a:solidFill>
                            <a:schemeClr val="tx1">
                              <a:lumMod val="75000"/>
                              <a:lumOff val="25000"/>
                            </a:schemeClr>
                          </a:solidFill>
                          <a:effectLst/>
                        </a:rPr>
                        <a:t>liflettes</a:t>
                      </a:r>
                      <a:r>
                        <a:rPr lang="fr-FR" sz="900" u="none" strike="noStrike" dirty="0">
                          <a:solidFill>
                            <a:schemeClr val="tx1">
                              <a:lumMod val="75000"/>
                              <a:lumOff val="25000"/>
                            </a:schemeClr>
                          </a:solidFill>
                          <a:effectLst/>
                        </a:rPr>
                        <a:t>, écrans…) </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742103"/>
                  </a:ext>
                </a:extLst>
              </a:tr>
              <a:tr h="159116">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Gérer les vitrines</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7716363"/>
                  </a:ext>
                </a:extLst>
              </a:tr>
              <a:tr h="159116">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Gérer le site internet de l’officine</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9591728"/>
                  </a:ext>
                </a:extLst>
              </a:tr>
              <a:tr h="159116">
                <a:tc vMerge="1">
                  <a:txBody>
                    <a:bodyPr/>
                    <a:lstStyle/>
                    <a:p>
                      <a:endParaRPr lang="fr-FR"/>
                    </a:p>
                  </a:txBody>
                  <a:tcPr/>
                </a:tc>
                <a:tc>
                  <a:txBody>
                    <a:bodyPr/>
                    <a:lstStyle/>
                    <a:p>
                      <a:pPr algn="l" fontAlgn="b"/>
                      <a:r>
                        <a:rPr lang="fr-FR" sz="900" u="none" strike="noStrike" dirty="0">
                          <a:solidFill>
                            <a:schemeClr val="tx1">
                              <a:lumMod val="75000"/>
                              <a:lumOff val="25000"/>
                            </a:schemeClr>
                          </a:solidFill>
                          <a:effectLst/>
                        </a:rPr>
                        <a:t>Gérer le merchandising (promotions, présentation des produits, </a:t>
                      </a:r>
                      <a:r>
                        <a:rPr lang="fr-FR" sz="900" u="none" strike="noStrike" dirty="0" err="1">
                          <a:solidFill>
                            <a:schemeClr val="tx1">
                              <a:lumMod val="75000"/>
                              <a:lumOff val="25000"/>
                            </a:schemeClr>
                          </a:solidFill>
                          <a:effectLst/>
                        </a:rPr>
                        <a:t>façing</a:t>
                      </a: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Helvetica Light" panose="020B0403020202020204" pitchFamily="34" charset="0"/>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963975"/>
                  </a:ext>
                </a:extLst>
              </a:tr>
              <a:tr h="159116">
                <a:tc vMerge="1">
                  <a:txBody>
                    <a:bodyPr/>
                    <a:lstStyle/>
                    <a:p>
                      <a:pPr algn="ctr" fontAlgn="ctr"/>
                      <a:endParaRPr lang="fr-FR" sz="900" b="0" i="0" u="none" strike="noStrike" dirty="0">
                        <a:solidFill>
                          <a:schemeClr val="bg1"/>
                        </a:solidFill>
                        <a:effectLst/>
                        <a:latin typeface="+mj-lt"/>
                      </a:endParaRPr>
                    </a:p>
                  </a:txBody>
                  <a:tcPr marL="4065" marR="4065" marT="406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l" fontAlgn="b"/>
                      <a:r>
                        <a:rPr lang="fr-FR" sz="900" b="0" i="0" u="none" strike="noStrike" dirty="0">
                          <a:solidFill>
                            <a:schemeClr val="tx1">
                              <a:lumMod val="75000"/>
                              <a:lumOff val="25000"/>
                            </a:schemeClr>
                          </a:solidFill>
                          <a:effectLst/>
                          <a:latin typeface="Helvetica Light" panose="020B0403020202020204" pitchFamily="34" charset="0"/>
                        </a:rPr>
                        <a:t>Autre :</a:t>
                      </a: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fr-FR" sz="900" u="none" strike="noStrike" dirty="0">
                          <a:solidFill>
                            <a:schemeClr val="tx1">
                              <a:lumMod val="75000"/>
                              <a:lumOff val="25000"/>
                            </a:schemeClr>
                          </a:solidFill>
                          <a:effectLst/>
                        </a:rPr>
                        <a:t>☐</a:t>
                      </a:r>
                      <a:endParaRPr lang="fr-FR" sz="900" b="0" i="0" u="none" strike="noStrike" dirty="0">
                        <a:solidFill>
                          <a:schemeClr val="tx1">
                            <a:lumMod val="75000"/>
                            <a:lumOff val="25000"/>
                          </a:schemeClr>
                        </a:solidFill>
                        <a:effectLst/>
                        <a:latin typeface="+mn-ea"/>
                      </a:endParaRPr>
                    </a:p>
                  </a:txBody>
                  <a:tcPr marL="4065" marR="4065" marT="406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8910222"/>
                  </a:ext>
                </a:extLst>
              </a:tr>
            </a:tbl>
          </a:graphicData>
        </a:graphic>
      </p:graphicFrame>
    </p:spTree>
    <p:extLst>
      <p:ext uri="{BB962C8B-B14F-4D97-AF65-F5344CB8AC3E}">
        <p14:creationId xmlns:p14="http://schemas.microsoft.com/office/powerpoint/2010/main" val="4245935363"/>
      </p:ext>
    </p:extLst>
  </p:cSld>
  <p:clrMapOvr>
    <a:masterClrMapping/>
  </p:clrMapOvr>
</p:sld>
</file>

<file path=ppt/theme/theme1.xml><?xml version="1.0" encoding="utf-8"?>
<a:theme xmlns:a="http://schemas.openxmlformats.org/drawingml/2006/main" name="Thème Office">
  <a:themeElements>
    <a:clrScheme name="CNOP - TH4">
      <a:dk1>
        <a:sysClr val="windowText" lastClr="000000"/>
      </a:dk1>
      <a:lt1>
        <a:sysClr val="window" lastClr="FFFFFF"/>
      </a:lt1>
      <a:dk2>
        <a:srgbClr val="292929"/>
      </a:dk2>
      <a:lt2>
        <a:srgbClr val="E3DED1"/>
      </a:lt2>
      <a:accent1>
        <a:srgbClr val="3CADF2"/>
      </a:accent1>
      <a:accent2>
        <a:srgbClr val="258BA4"/>
      </a:accent2>
      <a:accent3>
        <a:srgbClr val="258BA4"/>
      </a:accent3>
      <a:accent4>
        <a:srgbClr val="029676"/>
      </a:accent4>
      <a:accent5>
        <a:srgbClr val="4AB5C4"/>
      </a:accent5>
      <a:accent6>
        <a:srgbClr val="CCCC00"/>
      </a:accent6>
      <a:hlink>
        <a:srgbClr val="6B9F25"/>
      </a:hlink>
      <a:folHlink>
        <a:srgbClr val="BA6906"/>
      </a:folHlink>
    </a:clrScheme>
    <a:fontScheme name="ONP">
      <a:majorFont>
        <a:latin typeface="Helvetica Neue"/>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870</TotalTime>
  <Words>1287</Words>
  <Application>Microsoft Macintosh PowerPoint</Application>
  <PresentationFormat>Format A4 (210 x 297 mm)</PresentationFormat>
  <Paragraphs>591</Paragraphs>
  <Slides>6</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Helvetica Light</vt:lpstr>
      <vt:lpstr>Helvetica Neue</vt:lpstr>
      <vt:lpstr>Wingdings</vt:lpstr>
      <vt:lpstr>Thème Office</vt:lpstr>
      <vt:lpstr>Présentation PowerPoint</vt:lpstr>
      <vt:lpstr>E09. Matrice des tâches</vt:lpstr>
      <vt:lpstr>E09. Matrice des tâches</vt:lpstr>
      <vt:lpstr>E09. Matrice des tâches</vt:lpstr>
      <vt:lpstr>E09. Matrice des tâches</vt:lpstr>
      <vt:lpstr>E09. Matrice des tâches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Conseil Caducée</cp:lastModifiedBy>
  <cp:revision>114</cp:revision>
  <cp:lastPrinted>2019-10-14T20:55:54Z</cp:lastPrinted>
  <dcterms:created xsi:type="dcterms:W3CDTF">2019-09-09T06:31:24Z</dcterms:created>
  <dcterms:modified xsi:type="dcterms:W3CDTF">2019-12-18T11:04:44Z</dcterms:modified>
</cp:coreProperties>
</file>