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7" r:id="rId2"/>
    <p:sldId id="259" r:id="rId3"/>
    <p:sldId id="260" r:id="rId4"/>
    <p:sldId id="261" r:id="rId5"/>
    <p:sldId id="258" r:id="rId6"/>
  </p:sldIdLst>
  <p:sldSz cx="10691813" cy="75596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99" userDrawn="1">
          <p15:clr>
            <a:srgbClr val="A4A3A4"/>
          </p15:clr>
        </p15:guide>
        <p15:guide id="2" pos="33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419" autoAdjust="0"/>
    <p:restoredTop sz="94648"/>
  </p:normalViewPr>
  <p:slideViewPr>
    <p:cSldViewPr snapToGrid="0">
      <p:cViewPr varScale="1">
        <p:scale>
          <a:sx n="99" d="100"/>
          <a:sy n="99" d="100"/>
        </p:scale>
        <p:origin x="1932" y="90"/>
      </p:cViewPr>
      <p:guideLst>
        <p:guide orient="horz" pos="499"/>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10543146-8646-4440-8AE6-AAF59580FB8D}" type="slidenum">
              <a:rPr lang="fr-FR" smtClean="0"/>
              <a:t>5</a:t>
            </a:fld>
            <a:endParaRPr lang="fr-FR"/>
          </a:p>
        </p:txBody>
      </p:sp>
    </p:spTree>
    <p:extLst>
      <p:ext uri="{BB962C8B-B14F-4D97-AF65-F5344CB8AC3E}">
        <p14:creationId xmlns:p14="http://schemas.microsoft.com/office/powerpoint/2010/main" val="35933934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342001" y="396000"/>
            <a:ext cx="6959948" cy="428554"/>
          </a:xfrm>
        </p:spPr>
        <p:txBody>
          <a:bodyPr/>
          <a:lstStyle>
            <a:lvl1pPr>
              <a:defRPr>
                <a:solidFill>
                  <a:schemeClr val="accent1"/>
                </a:solidFill>
                <a:latin typeface="Arial" panose="020B0604020202020204" pitchFamily="34" charset="0"/>
                <a:cs typeface="Arial" panose="020B0604020202020204" pitchFamily="34" charset="0"/>
              </a:defRPr>
            </a:lvl1pPr>
          </a:lstStyle>
          <a:p>
            <a:r>
              <a:rPr lang="fr-FR" dirty="0"/>
              <a:t>Modifiez le style du titre</a:t>
            </a:r>
            <a:endParaRPr lang="en-US" dirty="0"/>
          </a:p>
        </p:txBody>
      </p:sp>
      <p:sp>
        <p:nvSpPr>
          <p:cNvPr id="3" name="Content Placeholder 2"/>
          <p:cNvSpPr>
            <a:spLocks noGrp="1"/>
          </p:cNvSpPr>
          <p:nvPr>
            <p:ph idx="1"/>
          </p:nvPr>
        </p:nvSpPr>
        <p:spPr>
          <a:xfrm>
            <a:off x="360000" y="900000"/>
            <a:ext cx="7966877" cy="702000"/>
          </a:xfrm>
          <a:ln>
            <a:solidFill>
              <a:schemeClr val="accent1"/>
            </a:solidFill>
          </a:ln>
        </p:spPr>
        <p:txBody>
          <a:bodyPr/>
          <a:lstStyle>
            <a:lvl1pPr>
              <a:defRPr>
                <a:solidFill>
                  <a:schemeClr val="accent1"/>
                </a:solidFill>
                <a:latin typeface="Arial" panose="020B0604020202020204" pitchFamily="34" charset="0"/>
                <a:cs typeface="Arial" panose="020B0604020202020204" pitchFamily="34" charset="0"/>
              </a:defRPr>
            </a:lvl1pPr>
          </a:lstStyle>
          <a:p>
            <a:pPr lvl="0"/>
            <a:r>
              <a:rPr lang="fr-FR" dirty="0"/>
              <a:t>Cliquez pour modifier les styles du texte du masque</a:t>
            </a:r>
          </a:p>
        </p:txBody>
      </p:sp>
      <p:sp>
        <p:nvSpPr>
          <p:cNvPr id="8" name="Espace réservé du texte 7">
            <a:extLst>
              <a:ext uri="{FF2B5EF4-FFF2-40B4-BE49-F238E27FC236}">
                <a16:creationId xmlns:a16="http://schemas.microsoft.com/office/drawing/2014/main" id="{51F93A09-15D3-C876-6637-495DD229701D}"/>
              </a:ext>
            </a:extLst>
          </p:cNvPr>
          <p:cNvSpPr>
            <a:spLocks noGrp="1"/>
          </p:cNvSpPr>
          <p:nvPr>
            <p:ph type="body" sz="quarter" idx="10"/>
          </p:nvPr>
        </p:nvSpPr>
        <p:spPr>
          <a:xfrm>
            <a:off x="757093" y="2193235"/>
            <a:ext cx="6487629" cy="4393303"/>
          </a:xfrm>
          <a:ln>
            <a:noFill/>
          </a:ln>
        </p:spPr>
        <p:txBody>
          <a:bodyPr lIns="0" anchor="t" anchorCtr="0"/>
          <a:lstStyle>
            <a:lvl1pPr>
              <a:lnSpc>
                <a:spcPts val="2700"/>
              </a:lnSpc>
              <a:spcBef>
                <a:spcPts val="0"/>
              </a:spcBef>
              <a:spcAft>
                <a:spcPts val="1800"/>
              </a:spcAft>
              <a:defRPr sz="2500" cap="none" baseline="0">
                <a:solidFill>
                  <a:schemeClr val="accent1"/>
                </a:solidFill>
                <a:latin typeface="Arial" panose="020B0604020202020204" pitchFamily="34" charset="0"/>
                <a:cs typeface="Arial" panose="020B0604020202020204" pitchFamily="34" charset="0"/>
              </a:defRPr>
            </a:lvl1pPr>
            <a:lvl2pPr marL="6350" indent="0">
              <a:spcBef>
                <a:spcPts val="0"/>
              </a:spcBef>
              <a:buNone/>
              <a:tabLst/>
              <a:defRPr sz="1100" b="0" i="0">
                <a:latin typeface="Arial" panose="020B0604020202020204" pitchFamily="34" charset="0"/>
                <a:cs typeface="Arial" panose="020B0604020202020204" pitchFamily="34" charset="0"/>
              </a:defRPr>
            </a:lvl2pPr>
            <a:lvl3pPr marL="184150" indent="-184150">
              <a:lnSpc>
                <a:spcPts val="1300"/>
              </a:lnSpc>
              <a:buClr>
                <a:schemeClr val="accent1"/>
              </a:buClr>
              <a:buFont typeface="Courier New" panose="02070309020205020404" pitchFamily="49" charset="0"/>
              <a:buChar char="o"/>
              <a:tabLst/>
              <a:defRPr sz="1100" b="0" i="0">
                <a:latin typeface="Arial" panose="020B0604020202020204" pitchFamily="34" charset="0"/>
                <a:cs typeface="Arial" panose="020B0604020202020204" pitchFamily="34" charset="0"/>
              </a:defRPr>
            </a:lvl3pPr>
            <a:lvl4pPr marL="6350" indent="0">
              <a:spcBef>
                <a:spcPts val="1800"/>
              </a:spcBef>
              <a:spcAft>
                <a:spcPts val="1200"/>
              </a:spcAft>
              <a:buNone/>
              <a:tabLst/>
              <a:defRPr sz="1500" b="1">
                <a:solidFill>
                  <a:schemeClr val="accent1"/>
                </a:solidFill>
                <a:latin typeface="Arial" panose="020B0604020202020204" pitchFamily="34" charset="0"/>
                <a:cs typeface="Arial" panose="020B0604020202020204" pitchFamily="34" charset="0"/>
              </a:defRPr>
            </a:lvl4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Slide Number Placeholder 5">
            <a:extLst>
              <a:ext uri="{FF2B5EF4-FFF2-40B4-BE49-F238E27FC236}">
                <a16:creationId xmlns:a16="http://schemas.microsoft.com/office/drawing/2014/main" id="{D7FD74DC-430D-CBBA-9E78-86071E11B49E}"/>
              </a:ext>
            </a:extLst>
          </p:cNvPr>
          <p:cNvSpPr>
            <a:spLocks noGrp="1"/>
          </p:cNvSpPr>
          <p:nvPr>
            <p:ph type="sldNum" sz="quarter" idx="4"/>
          </p:nvPr>
        </p:nvSpPr>
        <p:spPr>
          <a:xfrm>
            <a:off x="7889403" y="7292817"/>
            <a:ext cx="2405658" cy="141312"/>
          </a:xfrm>
          <a:prstGeom prst="rect">
            <a:avLst/>
          </a:prstGeom>
        </p:spPr>
        <p:txBody>
          <a:bodyPr vert="horz" lIns="0" tIns="0" rIns="0" bIns="0" rtlCol="0" anchor="t" anchorCtr="0"/>
          <a:lstStyle>
            <a:lvl1pPr algn="r">
              <a:defRPr sz="700" b="1" i="0">
                <a:solidFill>
                  <a:schemeClr val="tx1"/>
                </a:solidFill>
                <a:latin typeface="Azo Sans" panose="020B0603030303020204" pitchFamily="34" charset="77"/>
              </a:defRPr>
            </a:lvl1pPr>
          </a:lstStyle>
          <a:p>
            <a:fld id="{0CD46AB4-8697-344B-B099-9FF5630D42BB}" type="slidenum">
              <a:rPr lang="fr-FR" smtClean="0">
                <a:latin typeface="Arial" panose="020B0604020202020204" pitchFamily="34" charset="0"/>
              </a:rPr>
              <a:pPr/>
              <a:t>‹N°›</a:t>
            </a:fld>
            <a:r>
              <a:rPr lang="fr-FR" dirty="0"/>
              <a:t>/2</a:t>
            </a:r>
          </a:p>
        </p:txBody>
      </p:sp>
      <p:sp>
        <p:nvSpPr>
          <p:cNvPr id="10" name="Espace réservé du texte 7">
            <a:extLst>
              <a:ext uri="{FF2B5EF4-FFF2-40B4-BE49-F238E27FC236}">
                <a16:creationId xmlns:a16="http://schemas.microsoft.com/office/drawing/2014/main" id="{99889B29-ACB4-BA98-789E-72457BEFA6A6}"/>
              </a:ext>
            </a:extLst>
          </p:cNvPr>
          <p:cNvSpPr>
            <a:spLocks noGrp="1"/>
          </p:cNvSpPr>
          <p:nvPr>
            <p:ph type="body" sz="quarter" idx="11"/>
          </p:nvPr>
        </p:nvSpPr>
        <p:spPr>
          <a:xfrm>
            <a:off x="2981424" y="6848274"/>
            <a:ext cx="4119767" cy="419513"/>
          </a:xfrm>
          <a:ln>
            <a:noFill/>
          </a:ln>
        </p:spPr>
        <p:txBody>
          <a:bodyPr lIns="0" tIns="72000" anchor="t" anchorCtr="0"/>
          <a:lstStyle>
            <a:lvl1pPr>
              <a:lnSpc>
                <a:spcPts val="740"/>
              </a:lnSpc>
              <a:spcBef>
                <a:spcPts val="0"/>
              </a:spcBef>
              <a:spcAft>
                <a:spcPts val="0"/>
              </a:spcAft>
              <a:defRPr sz="700" b="1" cap="none" baseline="0">
                <a:solidFill>
                  <a:schemeClr val="tx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Cliquez pour modifier les styles du texte du masque</a:t>
            </a:r>
          </a:p>
          <a:p>
            <a:pPr lvl="1"/>
            <a:r>
              <a:rPr lang="fr-FR" dirty="0"/>
              <a:t>Deuxième niveau</a:t>
            </a:r>
          </a:p>
        </p:txBody>
      </p:sp>
      <p:cxnSp>
        <p:nvCxnSpPr>
          <p:cNvPr id="11" name="Connecteur droit 10">
            <a:extLst>
              <a:ext uri="{FF2B5EF4-FFF2-40B4-BE49-F238E27FC236}">
                <a16:creationId xmlns:a16="http://schemas.microsoft.com/office/drawing/2014/main" id="{6CC3275A-37A1-D675-8B0C-7653C0498656}"/>
              </a:ext>
            </a:extLst>
          </p:cNvPr>
          <p:cNvCxnSpPr>
            <a:cxnSpLocks/>
          </p:cNvCxnSpPr>
          <p:nvPr userDrawn="1"/>
        </p:nvCxnSpPr>
        <p:spPr>
          <a:xfrm>
            <a:off x="2851864" y="6907998"/>
            <a:ext cx="0" cy="316414"/>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4" name="Espace réservé du texte 7">
            <a:extLst>
              <a:ext uri="{FF2B5EF4-FFF2-40B4-BE49-F238E27FC236}">
                <a16:creationId xmlns:a16="http://schemas.microsoft.com/office/drawing/2014/main" id="{68A3CE89-70CE-18E6-70CD-D247C5920A3F}"/>
              </a:ext>
            </a:extLst>
          </p:cNvPr>
          <p:cNvSpPr>
            <a:spLocks noGrp="1"/>
          </p:cNvSpPr>
          <p:nvPr>
            <p:ph type="body" sz="quarter" idx="12" hasCustomPrompt="1"/>
          </p:nvPr>
        </p:nvSpPr>
        <p:spPr>
          <a:xfrm>
            <a:off x="624304" y="6848274"/>
            <a:ext cx="2227549" cy="419513"/>
          </a:xfrm>
          <a:ln>
            <a:noFill/>
          </a:ln>
        </p:spPr>
        <p:txBody>
          <a:bodyPr lIns="0" tIns="72000" anchor="t" anchorCtr="0"/>
          <a:lstStyle>
            <a:lvl1pPr>
              <a:lnSpc>
                <a:spcPts val="740"/>
              </a:lnSpc>
              <a:spcBef>
                <a:spcPts val="0"/>
              </a:spcBef>
              <a:spcAft>
                <a:spcPts val="0"/>
              </a:spcAft>
              <a:defRPr sz="700" b="0" cap="none" baseline="0">
                <a:solidFill>
                  <a:schemeClr val="tx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Moyens nécessaires au fonctionnement de l’officine</a:t>
            </a:r>
          </a:p>
        </p:txBody>
      </p:sp>
      <p:sp>
        <p:nvSpPr>
          <p:cNvPr id="9" name="Espace réservé du texte 7">
            <a:extLst>
              <a:ext uri="{FF2B5EF4-FFF2-40B4-BE49-F238E27FC236}">
                <a16:creationId xmlns:a16="http://schemas.microsoft.com/office/drawing/2014/main" id="{EB0DDAD1-E8EA-DC43-62FF-2C1AD7875F6C}"/>
              </a:ext>
            </a:extLst>
          </p:cNvPr>
          <p:cNvSpPr>
            <a:spLocks noGrp="1"/>
          </p:cNvSpPr>
          <p:nvPr>
            <p:ph type="body" sz="quarter" idx="15" hasCustomPrompt="1"/>
          </p:nvPr>
        </p:nvSpPr>
        <p:spPr>
          <a:xfrm>
            <a:off x="8330209" y="900000"/>
            <a:ext cx="1964852" cy="419513"/>
          </a:xfrm>
          <a:ln>
            <a:noFill/>
          </a:ln>
        </p:spPr>
        <p:txBody>
          <a:bodyPr lIns="72000" tIns="72000" anchor="t" anchorCtr="0"/>
          <a:lstStyle>
            <a:lvl1pPr>
              <a:lnSpc>
                <a:spcPts val="740"/>
              </a:lnSpc>
              <a:spcBef>
                <a:spcPts val="0"/>
              </a:spcBef>
              <a:spcAft>
                <a:spcPts val="0"/>
              </a:spcAft>
              <a:defRPr sz="700" b="0" cap="none" baseline="0">
                <a:solidFill>
                  <a:schemeClr val="accent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Pharmacie :</a:t>
            </a:r>
          </a:p>
        </p:txBody>
      </p:sp>
      <p:sp>
        <p:nvSpPr>
          <p:cNvPr id="12" name="Espace réservé du texte 7">
            <a:extLst>
              <a:ext uri="{FF2B5EF4-FFF2-40B4-BE49-F238E27FC236}">
                <a16:creationId xmlns:a16="http://schemas.microsoft.com/office/drawing/2014/main" id="{C7B818B4-51F7-ED9A-4E99-5B45FAFF6B82}"/>
              </a:ext>
            </a:extLst>
          </p:cNvPr>
          <p:cNvSpPr>
            <a:spLocks noGrp="1"/>
          </p:cNvSpPr>
          <p:nvPr>
            <p:ph type="body" sz="quarter" idx="16" hasCustomPrompt="1"/>
          </p:nvPr>
        </p:nvSpPr>
        <p:spPr>
          <a:xfrm>
            <a:off x="624304" y="7267034"/>
            <a:ext cx="2227547" cy="262489"/>
          </a:xfrm>
          <a:ln>
            <a:noFill/>
          </a:ln>
        </p:spPr>
        <p:txBody>
          <a:bodyPr lIns="0" tIns="72000" anchor="t" anchorCtr="0"/>
          <a:lstStyle>
            <a:lvl1pPr>
              <a:lnSpc>
                <a:spcPts val="740"/>
              </a:lnSpc>
              <a:spcBef>
                <a:spcPts val="0"/>
              </a:spcBef>
              <a:spcAft>
                <a:spcPts val="0"/>
              </a:spcAft>
              <a:defRPr sz="700" b="0" cap="none" baseline="0">
                <a:solidFill>
                  <a:schemeClr val="accent1"/>
                </a:solidFill>
                <a:latin typeface="Arial" panose="020B0604020202020204" pitchFamily="34" charset="0"/>
                <a:cs typeface="Arial" panose="020B0604020202020204" pitchFamily="34" charset="0"/>
              </a:defRPr>
            </a:lvl1pPr>
            <a:lvl2pPr marL="6350" indent="0">
              <a:lnSpc>
                <a:spcPts val="740"/>
              </a:lnSpc>
              <a:spcBef>
                <a:spcPts val="0"/>
              </a:spcBef>
              <a:buNone/>
              <a:tabLst/>
              <a:defRPr sz="700" b="0" i="0">
                <a:solidFill>
                  <a:schemeClr val="tx1"/>
                </a:solidFill>
                <a:latin typeface="Azo Sans Light" panose="020B0403030503020204" pitchFamily="34" charset="77"/>
              </a:defRPr>
            </a:lvl2pPr>
            <a:lvl3pPr marL="184150" indent="-184150">
              <a:lnSpc>
                <a:spcPts val="1300"/>
              </a:lnSpc>
              <a:buClr>
                <a:schemeClr val="accent1"/>
              </a:buClr>
              <a:buFont typeface="Courier New" panose="02070309020205020404" pitchFamily="49" charset="0"/>
              <a:buChar char="o"/>
              <a:tabLst/>
              <a:defRPr sz="1100" b="0" i="0">
                <a:latin typeface="Azo Sans Light" panose="020B0403030503020204" pitchFamily="34" charset="77"/>
              </a:defRPr>
            </a:lvl3pPr>
            <a:lvl4pPr marL="6350" indent="0">
              <a:spcBef>
                <a:spcPts val="1800"/>
              </a:spcBef>
              <a:spcAft>
                <a:spcPts val="1200"/>
              </a:spcAft>
              <a:buNone/>
              <a:tabLst/>
              <a:defRPr sz="1500" b="1">
                <a:solidFill>
                  <a:schemeClr val="accent1"/>
                </a:solidFill>
              </a:defRPr>
            </a:lvl4pPr>
          </a:lstStyle>
          <a:p>
            <a:pPr lvl="0"/>
            <a:r>
              <a:rPr lang="fr-FR" dirty="0"/>
              <a:t>Version 2.2 / Novembre 2024</a:t>
            </a:r>
          </a:p>
        </p:txBody>
      </p:sp>
    </p:spTree>
    <p:extLst>
      <p:ext uri="{BB962C8B-B14F-4D97-AF65-F5344CB8AC3E}">
        <p14:creationId xmlns:p14="http://schemas.microsoft.com/office/powerpoint/2010/main" val="3897847413"/>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001" y="396000"/>
            <a:ext cx="6959948" cy="428554"/>
          </a:xfrm>
          <a:prstGeom prst="rect">
            <a:avLst/>
          </a:prstGeom>
        </p:spPr>
        <p:txBody>
          <a:bodyPr vert="horz" lIns="0" tIns="0" rIns="0" bIns="0" rtlCol="0" anchor="t" anchorCtr="0">
            <a:normAutofit/>
          </a:bodyPr>
          <a:lstStyle/>
          <a:p>
            <a:r>
              <a:rPr lang="fr-FR" dirty="0"/>
              <a:t>Modifiez le style du titre</a:t>
            </a:r>
            <a:endParaRPr lang="en-US" dirty="0"/>
          </a:p>
        </p:txBody>
      </p:sp>
      <p:sp>
        <p:nvSpPr>
          <p:cNvPr id="3" name="Text Placeholder 2"/>
          <p:cNvSpPr>
            <a:spLocks noGrp="1"/>
          </p:cNvSpPr>
          <p:nvPr>
            <p:ph type="body" idx="1"/>
          </p:nvPr>
        </p:nvSpPr>
        <p:spPr>
          <a:xfrm>
            <a:off x="360001" y="900848"/>
            <a:ext cx="7965516" cy="702000"/>
          </a:xfrm>
          <a:prstGeom prst="rect">
            <a:avLst/>
          </a:prstGeom>
          <a:ln w="6350">
            <a:solidFill>
              <a:schemeClr val="accent1"/>
            </a:solidFill>
          </a:ln>
        </p:spPr>
        <p:txBody>
          <a:bodyPr vert="horz" lIns="108000" tIns="0" rIns="0" bIns="0" rtlCol="0" anchor="ctr" anchorCtr="0">
            <a:noAutofit/>
          </a:bodyPr>
          <a:lstStyle/>
          <a:p>
            <a:pPr lvl="0"/>
            <a:r>
              <a:rPr lang="fr-FR" dirty="0"/>
              <a:t>Cliquez pour modifier les styles du texte du masque</a:t>
            </a:r>
            <a:endParaRPr lang="en-US" dirty="0"/>
          </a:p>
        </p:txBody>
      </p:sp>
      <p:sp>
        <p:nvSpPr>
          <p:cNvPr id="6" name="Slide Number Placeholder 5"/>
          <p:cNvSpPr>
            <a:spLocks noGrp="1"/>
          </p:cNvSpPr>
          <p:nvPr>
            <p:ph type="sldNum" sz="quarter" idx="4"/>
          </p:nvPr>
        </p:nvSpPr>
        <p:spPr>
          <a:xfrm>
            <a:off x="7889335" y="7302360"/>
            <a:ext cx="2405658" cy="141312"/>
          </a:xfrm>
          <a:prstGeom prst="rect">
            <a:avLst/>
          </a:prstGeom>
        </p:spPr>
        <p:txBody>
          <a:bodyPr vert="horz" lIns="0" tIns="0" rIns="0" bIns="0" rtlCol="0" anchor="t" anchorCtr="0"/>
          <a:lstStyle>
            <a:lvl1pPr algn="r">
              <a:defRPr sz="700" b="1" i="0">
                <a:solidFill>
                  <a:schemeClr val="tx1"/>
                </a:solidFill>
                <a:latin typeface="Arial" panose="020B0604020202020204" pitchFamily="34" charset="0"/>
                <a:cs typeface="Arial" panose="020B0604020202020204" pitchFamily="34" charset="0"/>
              </a:defRPr>
            </a:lvl1pPr>
          </a:lstStyle>
          <a:p>
            <a:fld id="{0CD46AB4-8697-344B-B099-9FF5630D42BB}" type="slidenum">
              <a:rPr lang="fr-FR" smtClean="0"/>
              <a:pPr/>
              <a:t>‹N°›</a:t>
            </a:fld>
            <a:r>
              <a:rPr lang="fr-FR" dirty="0"/>
              <a:t>/2</a:t>
            </a:r>
            <a:endParaRPr lang="fr-FR" dirty="0">
              <a:latin typeface="Arial" panose="020B0604020202020204" pitchFamily="34" charset="0"/>
              <a:cs typeface="Arial" panose="020B0604020202020204" pitchFamily="34" charset="0"/>
            </a:endParaRPr>
          </a:p>
        </p:txBody>
      </p:sp>
      <p:pic>
        <p:nvPicPr>
          <p:cNvPr id="8" name="Image 7">
            <a:extLst>
              <a:ext uri="{FF2B5EF4-FFF2-40B4-BE49-F238E27FC236}">
                <a16:creationId xmlns:a16="http://schemas.microsoft.com/office/drawing/2014/main" id="{0C4F12FF-7836-E5E4-3603-17838E57A89F}"/>
              </a:ext>
            </a:extLst>
          </p:cNvPr>
          <p:cNvPicPr>
            <a:picLocks noChangeAspect="1"/>
          </p:cNvPicPr>
          <p:nvPr userDrawn="1"/>
        </p:nvPicPr>
        <p:blipFill>
          <a:blip r:embed="rId3"/>
          <a:stretch>
            <a:fillRect/>
          </a:stretch>
        </p:blipFill>
        <p:spPr>
          <a:xfrm>
            <a:off x="9228261" y="339514"/>
            <a:ext cx="1066800" cy="457200"/>
          </a:xfrm>
          <a:prstGeom prst="rect">
            <a:avLst/>
          </a:prstGeom>
        </p:spPr>
      </p:pic>
      <p:cxnSp>
        <p:nvCxnSpPr>
          <p:cNvPr id="10" name="Connecteur droit 9">
            <a:extLst>
              <a:ext uri="{FF2B5EF4-FFF2-40B4-BE49-F238E27FC236}">
                <a16:creationId xmlns:a16="http://schemas.microsoft.com/office/drawing/2014/main" id="{77554622-42A6-2BFA-0A07-6F2BC1D4E838}"/>
              </a:ext>
            </a:extLst>
          </p:cNvPr>
          <p:cNvCxnSpPr/>
          <p:nvPr userDrawn="1"/>
        </p:nvCxnSpPr>
        <p:spPr>
          <a:xfrm>
            <a:off x="638858" y="7272001"/>
            <a:ext cx="9935061"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cxnSp>
        <p:nvCxnSpPr>
          <p:cNvPr id="11" name="Connecteur droit 10">
            <a:extLst>
              <a:ext uri="{FF2B5EF4-FFF2-40B4-BE49-F238E27FC236}">
                <a16:creationId xmlns:a16="http://schemas.microsoft.com/office/drawing/2014/main" id="{7C070E9E-35C0-DAE4-0785-17535A3F5D96}"/>
              </a:ext>
            </a:extLst>
          </p:cNvPr>
          <p:cNvCxnSpPr/>
          <p:nvPr userDrawn="1"/>
        </p:nvCxnSpPr>
        <p:spPr>
          <a:xfrm>
            <a:off x="638859" y="6852051"/>
            <a:ext cx="9935061" cy="0"/>
          </a:xfrm>
          <a:prstGeom prst="line">
            <a:avLst/>
          </a:prstGeom>
          <a:ln w="6350">
            <a:solidFill>
              <a:schemeClr val="accent1"/>
            </a:solidFill>
          </a:ln>
        </p:spPr>
        <p:style>
          <a:lnRef idx="2">
            <a:schemeClr val="accent1"/>
          </a:lnRef>
          <a:fillRef idx="0">
            <a:schemeClr val="accent1"/>
          </a:fillRef>
          <a:effectRef idx="1">
            <a:schemeClr val="accent1"/>
          </a:effectRef>
          <a:fontRef idx="minor">
            <a:schemeClr val="tx1"/>
          </a:fontRef>
        </p:style>
      </p:cxnSp>
      <p:sp>
        <p:nvSpPr>
          <p:cNvPr id="13" name="ZoneTexte 12">
            <a:extLst>
              <a:ext uri="{FF2B5EF4-FFF2-40B4-BE49-F238E27FC236}">
                <a16:creationId xmlns:a16="http://schemas.microsoft.com/office/drawing/2014/main" id="{C58D4DB1-8366-A552-31C6-1225DC86CDDB}"/>
              </a:ext>
            </a:extLst>
          </p:cNvPr>
          <p:cNvSpPr txBox="1"/>
          <p:nvPr userDrawn="1"/>
        </p:nvSpPr>
        <p:spPr>
          <a:xfrm>
            <a:off x="638859" y="7302360"/>
            <a:ext cx="3021496" cy="102610"/>
          </a:xfrm>
          <a:prstGeom prst="rect">
            <a:avLst/>
          </a:prstGeom>
          <a:noFill/>
        </p:spPr>
        <p:txBody>
          <a:bodyPr wrap="square" lIns="0" tIns="0" rIns="0" bIns="0" rtlCol="0">
            <a:noAutofit/>
          </a:bodyPr>
          <a:lstStyle/>
          <a:p>
            <a:endParaRPr lang="fr-FR" sz="700" b="0" dirty="0">
              <a:solidFill>
                <a:schemeClr val="accent1"/>
              </a:solidFill>
              <a:latin typeface="Arial" panose="020B0604020202020204" pitchFamily="34" charset="0"/>
              <a:cs typeface="Arial" panose="020B0604020202020204" pitchFamily="34" charset="0"/>
            </a:endParaRPr>
          </a:p>
        </p:txBody>
      </p:sp>
      <p:sp>
        <p:nvSpPr>
          <p:cNvPr id="5" name="Text Placeholder 2">
            <a:extLst>
              <a:ext uri="{FF2B5EF4-FFF2-40B4-BE49-F238E27FC236}">
                <a16:creationId xmlns:a16="http://schemas.microsoft.com/office/drawing/2014/main" id="{68DAEFC5-1345-9EB0-FDD0-2E25802BCB12}"/>
              </a:ext>
            </a:extLst>
          </p:cNvPr>
          <p:cNvSpPr txBox="1">
            <a:spLocks/>
          </p:cNvSpPr>
          <p:nvPr userDrawn="1"/>
        </p:nvSpPr>
        <p:spPr>
          <a:xfrm>
            <a:off x="8325516" y="900848"/>
            <a:ext cx="1969477" cy="702000"/>
          </a:xfrm>
          <a:prstGeom prst="rect">
            <a:avLst/>
          </a:prstGeom>
          <a:ln w="6350">
            <a:solidFill>
              <a:schemeClr val="accent1"/>
            </a:solidFill>
          </a:ln>
        </p:spPr>
        <p:txBody>
          <a:bodyPr vert="horz" lIns="108000" tIns="72000" rIns="0" bIns="0" rtlCol="0" anchor="t" anchorCtr="0">
            <a:noAutofit/>
          </a:bodyPr>
          <a:lstStyle>
            <a:lvl1pPr marL="0" indent="0" algn="l" defTabSz="1007943" rtl="0" eaLnBrk="1" latinLnBrk="0" hangingPunct="1">
              <a:lnSpc>
                <a:spcPct val="90000"/>
              </a:lnSpc>
              <a:spcBef>
                <a:spcPts val="1102"/>
              </a:spcBef>
              <a:buFont typeface="Arial" panose="020B0604020202020204" pitchFamily="34" charset="0"/>
              <a:buNone/>
              <a:defRPr sz="1600" i="0" kern="1200" cap="all" baseline="0">
                <a:solidFill>
                  <a:schemeClr val="tx1"/>
                </a:solidFill>
                <a:latin typeface="Arial" panose="020B0604020202020204" pitchFamily="34" charset="0"/>
                <a:ea typeface="+mn-ea"/>
                <a:cs typeface="Arial" panose="020B0604020202020204" pitchFamily="34" charset="0"/>
              </a:defRPr>
            </a:lvl1pPr>
            <a:lvl2pPr marL="755957" indent="-251986" algn="l" defTabSz="1007943" rtl="0" eaLnBrk="1" latinLnBrk="0" hangingPunct="1">
              <a:lnSpc>
                <a:spcPct val="90000"/>
              </a:lnSpc>
              <a:spcBef>
                <a:spcPts val="551"/>
              </a:spcBef>
              <a:buFont typeface="Arial" panose="020B0604020202020204" pitchFamily="34" charset="0"/>
              <a:buChar char="•"/>
              <a:defRPr sz="2646" i="0" kern="1200">
                <a:solidFill>
                  <a:schemeClr val="tx1"/>
                </a:solidFill>
                <a:latin typeface="Azo Sans" panose="020B0603030503090204" pitchFamily="34" charset="77"/>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i="0" kern="1200">
                <a:solidFill>
                  <a:schemeClr val="tx1"/>
                </a:solidFill>
                <a:latin typeface="Azo Sans" panose="020B0603030503090204" pitchFamily="34" charset="77"/>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endParaRPr lang="en-US" sz="700" cap="none" baseline="0" dirty="0">
              <a:solidFill>
                <a:schemeClr val="accent1"/>
              </a:solidFill>
            </a:endParaRPr>
          </a:p>
        </p:txBody>
      </p:sp>
    </p:spTree>
    <p:extLst>
      <p:ext uri="{BB962C8B-B14F-4D97-AF65-F5344CB8AC3E}">
        <p14:creationId xmlns:p14="http://schemas.microsoft.com/office/powerpoint/2010/main" val="560441026"/>
      </p:ext>
    </p:extLst>
  </p:cSld>
  <p:clrMap bg1="lt1" tx1="dk1" bg2="lt2" tx2="dk2" accent1="accent1" accent2="accent2" accent3="accent3" accent4="accent4" accent5="accent5" accent6="accent6" hlink="hlink" folHlink="folHlink"/>
  <p:sldLayoutIdLst>
    <p:sldLayoutId id="2147483662" r:id="rId1"/>
  </p:sldLayoutIdLst>
  <p:hf hdr="0" ftr="0" dt="0"/>
  <p:txStyles>
    <p:titleStyle>
      <a:lvl1pPr algn="l" defTabSz="1007943" rtl="0" eaLnBrk="1" latinLnBrk="0" hangingPunct="1">
        <a:lnSpc>
          <a:spcPct val="90000"/>
        </a:lnSpc>
        <a:spcBef>
          <a:spcPct val="0"/>
        </a:spcBef>
        <a:buNone/>
        <a:defRPr sz="36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0" indent="0" algn="l" defTabSz="1007943" rtl="0" eaLnBrk="1" latinLnBrk="0" hangingPunct="1">
        <a:lnSpc>
          <a:spcPct val="90000"/>
        </a:lnSpc>
        <a:spcBef>
          <a:spcPts val="1102"/>
        </a:spcBef>
        <a:buFont typeface="Arial" panose="020B0604020202020204" pitchFamily="34" charset="0"/>
        <a:buNone/>
        <a:defRPr sz="1600" i="0" kern="1200" cap="none" baseline="0">
          <a:solidFill>
            <a:schemeClr val="accent1"/>
          </a:solidFill>
          <a:latin typeface="Arial" panose="020B0604020202020204" pitchFamily="34" charset="0"/>
          <a:ea typeface="+mn-ea"/>
          <a:cs typeface="Arial" panose="020B0604020202020204" pitchFamily="34" charset="0"/>
        </a:defRPr>
      </a:lvl1pPr>
      <a:lvl2pPr marL="755957" indent="-251986" algn="l" defTabSz="1007943" rtl="0" eaLnBrk="1" latinLnBrk="0" hangingPunct="1">
        <a:lnSpc>
          <a:spcPct val="90000"/>
        </a:lnSpc>
        <a:spcBef>
          <a:spcPts val="551"/>
        </a:spcBef>
        <a:buFont typeface="Arial" panose="020B0604020202020204" pitchFamily="34" charset="0"/>
        <a:buChar char="•"/>
        <a:defRPr sz="2646" i="0" kern="1200">
          <a:solidFill>
            <a:schemeClr val="tx1"/>
          </a:solidFill>
          <a:latin typeface="Azo Sans" panose="020B0603030503090204" pitchFamily="34" charset="77"/>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i="0" kern="1200">
          <a:solidFill>
            <a:schemeClr val="tx1"/>
          </a:solidFill>
          <a:latin typeface="Azo Sans" panose="020B0603030503090204" pitchFamily="34" charset="77"/>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3.svg"/><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296FC-2859-D4E2-FE30-7A2ACD907DEE}"/>
              </a:ext>
            </a:extLst>
          </p:cNvPr>
          <p:cNvSpPr>
            <a:spLocks noGrp="1"/>
          </p:cNvSpPr>
          <p:nvPr>
            <p:ph type="title"/>
          </p:nvPr>
        </p:nvSpPr>
        <p:spPr>
          <a:xfrm>
            <a:off x="360000" y="396000"/>
            <a:ext cx="5372999"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0CE6AE76-9233-F0A6-06D3-053CC8F28E36}"/>
              </a:ext>
            </a:extLst>
          </p:cNvPr>
          <p:cNvSpPr>
            <a:spLocks noGrp="1"/>
          </p:cNvSpPr>
          <p:nvPr>
            <p:ph idx="1"/>
          </p:nvPr>
        </p:nvSpPr>
        <p:spPr/>
        <p:txBody>
          <a:bodyPr/>
          <a:lstStyle/>
          <a:p>
            <a:r>
              <a:rPr lang="fr-FR" b="1" dirty="0" smtClean="0"/>
              <a:t>E.09 </a:t>
            </a:r>
            <a:r>
              <a:rPr lang="fr-FR" dirty="0" smtClean="0"/>
              <a:t>Matrice </a:t>
            </a:r>
            <a:r>
              <a:rPr lang="fr-FR" dirty="0"/>
              <a:t>des rôles et responsabilités</a:t>
            </a:r>
            <a:endParaRPr lang="fr-FR" dirty="0"/>
          </a:p>
        </p:txBody>
      </p:sp>
      <p:sp>
        <p:nvSpPr>
          <p:cNvPr id="5" name="Espace réservé du numéro de diapositive 4">
            <a:extLst>
              <a:ext uri="{FF2B5EF4-FFF2-40B4-BE49-F238E27FC236}">
                <a16:creationId xmlns:a16="http://schemas.microsoft.com/office/drawing/2014/main" id="{FDB34994-5806-7B4F-686A-F1B8F4F76F97}"/>
              </a:ext>
            </a:extLst>
          </p:cNvPr>
          <p:cNvSpPr>
            <a:spLocks noGrp="1"/>
          </p:cNvSpPr>
          <p:nvPr>
            <p:ph type="sldNum" sz="quarter" idx="4"/>
          </p:nvPr>
        </p:nvSpPr>
        <p:spPr/>
        <p:txBody>
          <a:bodyPr/>
          <a:lstStyle/>
          <a:p>
            <a:fld id="{0CD46AB4-8697-344B-B099-9FF5630D42BB}" type="slidenum">
              <a:rPr lang="fr-FR" smtClean="0"/>
              <a:pPr/>
              <a:t>1</a:t>
            </a:fld>
            <a:r>
              <a:rPr lang="fr-FR" dirty="0" smtClean="0"/>
              <a:t>/5</a:t>
            </a:r>
            <a:endParaRPr lang="fr-FR" sz="700" dirty="0"/>
          </a:p>
        </p:txBody>
      </p:sp>
      <p:sp>
        <p:nvSpPr>
          <p:cNvPr id="16"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32 : </a:t>
            </a:r>
            <a:r>
              <a:rPr lang="en-US" dirty="0" err="1" smtClean="0">
                <a:latin typeface="Arial" panose="020B0604020202020204" pitchFamily="34" charset="0"/>
                <a:cs typeface="Arial" panose="020B0604020202020204" pitchFamily="34" charset="0"/>
              </a:rPr>
              <a:t>Répartition</a:t>
            </a:r>
            <a:r>
              <a:rPr lang="en-US" dirty="0" smtClean="0">
                <a:latin typeface="Arial" panose="020B0604020202020204" pitchFamily="34" charset="0"/>
                <a:cs typeface="Arial" panose="020B0604020202020204" pitchFamily="34" charset="0"/>
              </a:rPr>
              <a:t> des taches et des </a:t>
            </a:r>
            <a:r>
              <a:rPr lang="en-US" dirty="0" err="1" smtClean="0">
                <a:latin typeface="Arial" panose="020B0604020202020204" pitchFamily="34" charset="0"/>
                <a:cs typeface="Arial" panose="020B0604020202020204" pitchFamily="34" charset="0"/>
              </a:rPr>
              <a:t>responsabilités</a:t>
            </a:r>
            <a:endParaRPr lang="en-US" dirty="0">
              <a:latin typeface="Arial" panose="020B0604020202020204" pitchFamily="34" charset="0"/>
              <a:cs typeface="Arial" panose="020B0604020202020204" pitchFamily="34" charset="0"/>
            </a:endParaRPr>
          </a:p>
        </p:txBody>
      </p:sp>
      <p:sp>
        <p:nvSpPr>
          <p:cNvPr id="4"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6" name="Espace réservé du texte 7">
            <a:extLst>
              <a:ext uri="{FF2B5EF4-FFF2-40B4-BE49-F238E27FC236}">
                <a16:creationId xmlns:a16="http://schemas.microsoft.com/office/drawing/2014/main" id="{54D19565-EA16-8FC8-87CC-2ECD1819D43B}"/>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a:t>
            </a:r>
            <a:r>
              <a:rPr lang="fr-FR" dirty="0" smtClean="0">
                <a:solidFill>
                  <a:schemeClr val="accent1"/>
                </a:solidFill>
              </a:rPr>
              <a:t>2.10 </a:t>
            </a:r>
            <a:r>
              <a:rPr lang="fr-FR" dirty="0">
                <a:solidFill>
                  <a:schemeClr val="accent1"/>
                </a:solidFill>
              </a:rPr>
              <a:t>/ </a:t>
            </a:r>
            <a:r>
              <a:rPr lang="fr-FR" dirty="0" smtClean="0">
                <a:solidFill>
                  <a:schemeClr val="accent1"/>
                </a:solidFill>
              </a:rPr>
              <a:t>Avril </a:t>
            </a:r>
            <a:r>
              <a:rPr lang="fr-FR" dirty="0" smtClean="0">
                <a:solidFill>
                  <a:schemeClr val="accent1"/>
                </a:solidFill>
              </a:rPr>
              <a:t>2026</a:t>
            </a:r>
            <a:endParaRPr lang="fr-FR" dirty="0">
              <a:solidFill>
                <a:schemeClr val="accent1"/>
              </a:solidFill>
            </a:endParaRPr>
          </a:p>
        </p:txBody>
      </p:sp>
      <p:sp>
        <p:nvSpPr>
          <p:cNvPr id="9" name="ZoneTexte 8">
            <a:extLst>
              <a:ext uri="{FF2B5EF4-FFF2-40B4-BE49-F238E27FC236}">
                <a16:creationId xmlns:a16="http://schemas.microsoft.com/office/drawing/2014/main" id="{A2065929-7FC7-042A-99D8-96AF1D3DAB8D}"/>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 :</a:t>
            </a:r>
          </a:p>
        </p:txBody>
      </p:sp>
      <p:pic>
        <p:nvPicPr>
          <p:cNvPr id="10" name="Graphique 9">
            <a:extLst>
              <a:ext uri="{FF2B5EF4-FFF2-40B4-BE49-F238E27FC236}">
                <a16:creationId xmlns:a16="http://schemas.microsoft.com/office/drawing/2014/main" id="{E1E83D9A-7CD8-904E-BBCB-4183AD9EC12A}"/>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67976" y="6841298"/>
            <a:ext cx="354876" cy="490067"/>
          </a:xfrm>
          <a:prstGeom prst="rect">
            <a:avLst/>
          </a:prstGeom>
        </p:spPr>
      </p:pic>
      <p:graphicFrame>
        <p:nvGraphicFramePr>
          <p:cNvPr id="12" name="Tableau 11">
            <a:extLst>
              <a:ext uri="{FF2B5EF4-FFF2-40B4-BE49-F238E27FC236}">
                <a16:creationId xmlns:a16="http://schemas.microsoft.com/office/drawing/2014/main" id="{C9E2A459-4427-46AF-9DA4-DFBFA83D6FFD}"/>
              </a:ext>
            </a:extLst>
          </p:cNvPr>
          <p:cNvGraphicFramePr>
            <a:graphicFrameLocks noGrp="1"/>
          </p:cNvGraphicFramePr>
          <p:nvPr>
            <p:extLst>
              <p:ext uri="{D42A27DB-BD31-4B8C-83A1-F6EECF244321}">
                <p14:modId xmlns:p14="http://schemas.microsoft.com/office/powerpoint/2010/main" val="4107522498"/>
              </p:ext>
            </p:extLst>
          </p:nvPr>
        </p:nvGraphicFramePr>
        <p:xfrm>
          <a:off x="359999" y="1798096"/>
          <a:ext cx="9935061" cy="4717275"/>
        </p:xfrm>
        <a:graphic>
          <a:graphicData uri="http://schemas.openxmlformats.org/drawingml/2006/table">
            <a:tbl>
              <a:tblPr firstRow="1">
                <a:tableStyleId>{2D5ABB26-0587-4C30-8999-92F81FD0307C}</a:tableStyleId>
              </a:tblPr>
              <a:tblGrid>
                <a:gridCol w="380374">
                  <a:extLst>
                    <a:ext uri="{9D8B030D-6E8A-4147-A177-3AD203B41FA5}">
                      <a16:colId xmlns:a16="http://schemas.microsoft.com/office/drawing/2014/main" val="3024023428"/>
                    </a:ext>
                  </a:extLst>
                </a:gridCol>
                <a:gridCol w="4204062">
                  <a:extLst>
                    <a:ext uri="{9D8B030D-6E8A-4147-A177-3AD203B41FA5}">
                      <a16:colId xmlns:a16="http://schemas.microsoft.com/office/drawing/2014/main" val="362940141"/>
                    </a:ext>
                  </a:extLst>
                </a:gridCol>
                <a:gridCol w="764375">
                  <a:extLst>
                    <a:ext uri="{9D8B030D-6E8A-4147-A177-3AD203B41FA5}">
                      <a16:colId xmlns:a16="http://schemas.microsoft.com/office/drawing/2014/main" val="1922015347"/>
                    </a:ext>
                  </a:extLst>
                </a:gridCol>
                <a:gridCol w="764375">
                  <a:extLst>
                    <a:ext uri="{9D8B030D-6E8A-4147-A177-3AD203B41FA5}">
                      <a16:colId xmlns:a16="http://schemas.microsoft.com/office/drawing/2014/main" val="1220863051"/>
                    </a:ext>
                  </a:extLst>
                </a:gridCol>
                <a:gridCol w="764375">
                  <a:extLst>
                    <a:ext uri="{9D8B030D-6E8A-4147-A177-3AD203B41FA5}">
                      <a16:colId xmlns:a16="http://schemas.microsoft.com/office/drawing/2014/main" val="993907827"/>
                    </a:ext>
                  </a:extLst>
                </a:gridCol>
                <a:gridCol w="764375">
                  <a:extLst>
                    <a:ext uri="{9D8B030D-6E8A-4147-A177-3AD203B41FA5}">
                      <a16:colId xmlns:a16="http://schemas.microsoft.com/office/drawing/2014/main" val="6275058"/>
                    </a:ext>
                  </a:extLst>
                </a:gridCol>
                <a:gridCol w="764375">
                  <a:extLst>
                    <a:ext uri="{9D8B030D-6E8A-4147-A177-3AD203B41FA5}">
                      <a16:colId xmlns:a16="http://schemas.microsoft.com/office/drawing/2014/main" val="3328264385"/>
                    </a:ext>
                  </a:extLst>
                </a:gridCol>
                <a:gridCol w="764375">
                  <a:extLst>
                    <a:ext uri="{9D8B030D-6E8A-4147-A177-3AD203B41FA5}">
                      <a16:colId xmlns:a16="http://schemas.microsoft.com/office/drawing/2014/main" val="2554739822"/>
                    </a:ext>
                  </a:extLst>
                </a:gridCol>
                <a:gridCol w="764375">
                  <a:extLst>
                    <a:ext uri="{9D8B030D-6E8A-4147-A177-3AD203B41FA5}">
                      <a16:colId xmlns:a16="http://schemas.microsoft.com/office/drawing/2014/main" val="4289305322"/>
                    </a:ext>
                  </a:extLst>
                </a:gridCol>
              </a:tblGrid>
              <a:tr h="492016">
                <a:tc>
                  <a:txBody>
                    <a:bodyPr/>
                    <a:lstStyle/>
                    <a:p>
                      <a:pPr algn="l" fontAlgn="b"/>
                      <a:endParaRPr lang="fr-FR" sz="11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Rôles &amp; Responsabilités</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 </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collaborateur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 </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fr-FR" sz="800" u="none" strike="noStrike" dirty="0">
                          <a:solidFill>
                            <a:schemeClr val="accent1">
                              <a:lumMod val="75000"/>
                            </a:schemeClr>
                          </a:solidFill>
                          <a:effectLst/>
                          <a:latin typeface="Arial" panose="020B0604020202020204" pitchFamily="34" charset="0"/>
                          <a:cs typeface="Arial" panose="020B0604020202020204" pitchFamily="34" charset="0"/>
                        </a:rPr>
                        <a:t>Nom du </a:t>
                      </a:r>
                      <a:r>
                        <a:rPr lang="fr-FR" sz="800" u="none" strike="noStrike" dirty="0" smtClean="0">
                          <a:solidFill>
                            <a:schemeClr val="accent1">
                              <a:lumMod val="75000"/>
                            </a:schemeClr>
                          </a:solidFill>
                          <a:effectLst/>
                          <a:latin typeface="Arial" panose="020B0604020202020204" pitchFamily="34" charset="0"/>
                          <a:cs typeface="Arial" panose="020B0604020202020204" pitchFamily="34" charset="0"/>
                        </a:rPr>
                        <a:t>collaborateur :  </a:t>
                      </a:r>
                      <a:endParaRPr lang="fr-FR" sz="8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2814443"/>
                  </a:ext>
                </a:extLst>
              </a:tr>
              <a:tr h="234776">
                <a:tc rowSpan="8">
                  <a:txBody>
                    <a:bodyPr/>
                    <a:lstStyle/>
                    <a:p>
                      <a:pPr algn="ctr" fontAlgn="ctr"/>
                      <a:r>
                        <a:rPr lang="fr-FR" sz="1100" u="none" strike="noStrike" dirty="0">
                          <a:solidFill>
                            <a:schemeClr val="accent1">
                              <a:lumMod val="75000"/>
                            </a:schemeClr>
                          </a:solidFill>
                          <a:effectLst/>
                          <a:latin typeface="Arial" panose="020B0604020202020204" pitchFamily="34" charset="0"/>
                          <a:cs typeface="Arial" panose="020B0604020202020204" pitchFamily="34" charset="0"/>
                        </a:rPr>
                        <a:t>Comptoir</a:t>
                      </a:r>
                      <a:endParaRPr lang="fr-FR" sz="11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Dispenser les médicaments sur ordonnance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7543655"/>
                  </a:ext>
                </a:extLst>
              </a:tr>
              <a:tr h="256410">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Dispenser les médicaments hors ordonnance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7140857"/>
                  </a:ext>
                </a:extLst>
              </a:tr>
              <a:tr h="248399">
                <a:tc vMerge="1">
                  <a:txBody>
                    <a:bodyPr/>
                    <a:lstStyle/>
                    <a:p>
                      <a:endParaRPr lang="fr-FR"/>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 double contrôle des ordonnances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411950"/>
                  </a:ext>
                </a:extLst>
              </a:tr>
              <a:tr h="232888">
                <a:tc vMerge="1">
                  <a:txBody>
                    <a:bodyPr/>
                    <a:lstStyle/>
                    <a:p>
                      <a:endParaRPr lang="fr-FR"/>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la location de matériel médical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53170417"/>
                  </a:ext>
                </a:extLst>
              </a:tr>
              <a:tr h="256410">
                <a:tc vMerge="1">
                  <a:txBody>
                    <a:bodyPr/>
                    <a:lstStyle/>
                    <a:p>
                      <a:endParaRPr lang="fr-FR"/>
                    </a:p>
                  </a:txBody>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Conseiller des produits de parapharmacie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20028851"/>
                  </a:ext>
                </a:extLst>
              </a:tr>
              <a:tr h="232888">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Superviser la délivrance des autres membres de l’équipe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3041575"/>
                  </a:ext>
                </a:extLst>
              </a:tr>
              <a:tr h="232888">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Créer des fiches conseils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0231728"/>
                  </a:ext>
                </a:extLst>
              </a:tr>
              <a:tr h="232888">
                <a:tc vMerge="1">
                  <a:txBody>
                    <a:bodyPr/>
                    <a:lstStyle/>
                    <a:p>
                      <a:pPr algn="ctr" fontAlgn="ctr"/>
                      <a:endParaRPr lang="fr-FR" sz="11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06523625"/>
                  </a:ext>
                </a:extLst>
              </a:tr>
              <a:tr h="232888">
                <a:tc rowSpan="9">
                  <a:txBody>
                    <a:bodyPr/>
                    <a:lstStyle/>
                    <a:p>
                      <a:pPr algn="ctr" fontAlgn="ctr"/>
                      <a:r>
                        <a:rPr lang="fr-FR" sz="1100" u="none" strike="noStrike" dirty="0">
                          <a:solidFill>
                            <a:schemeClr val="accent1">
                              <a:lumMod val="75000"/>
                            </a:schemeClr>
                          </a:solidFill>
                          <a:effectLst/>
                          <a:latin typeface="Arial" panose="020B0604020202020204" pitchFamily="34" charset="0"/>
                          <a:cs typeface="Arial" panose="020B0604020202020204" pitchFamily="34" charset="0"/>
                        </a:rPr>
                        <a:t>Missions &amp; Services</a:t>
                      </a:r>
                      <a:endParaRPr lang="fr-FR" sz="11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Prendre en charge les soins de premiers secours </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95600473"/>
                  </a:ext>
                </a:extLst>
              </a:tr>
              <a:tr h="232888">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Bilans Partagés de Médication (BPM)</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53024805"/>
                  </a:ext>
                </a:extLst>
              </a:tr>
              <a:tr h="256410">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suivis des patients sous AVK &amp; AOD</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0456741"/>
                  </a:ext>
                </a:extLst>
              </a:tr>
              <a:tr h="256410">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suivis des patients asthmatiques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9771740"/>
                  </a:ext>
                </a:extLst>
              </a:tr>
              <a:tr h="23477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l’Education Thérapeutique Patients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7624616"/>
                  </a:ext>
                </a:extLst>
              </a:tr>
              <a:tr h="234776">
                <a:tc vMerge="1">
                  <a:txBody>
                    <a:bodyPr/>
                    <a:lstStyle/>
                    <a:p>
                      <a:endParaRPr lang="fr-FR"/>
                    </a:p>
                  </a:txBody>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Participer aux Campagnes de Prévention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49321684"/>
                  </a:ext>
                </a:extLst>
              </a:tr>
              <a:tr h="232888">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la </a:t>
                      </a:r>
                      <a:r>
                        <a:rPr lang="fr-FR" sz="1000" u="none" strike="noStrike" dirty="0" smtClean="0">
                          <a:solidFill>
                            <a:schemeClr val="tx1"/>
                          </a:solidFill>
                          <a:effectLst/>
                          <a:latin typeface="Arial" panose="020B0604020202020204" pitchFamily="34" charset="0"/>
                          <a:cs typeface="Arial" panose="020B0604020202020204" pitchFamily="34" charset="0"/>
                        </a:rPr>
                        <a:t>Vaccination (prescription</a:t>
                      </a:r>
                      <a:r>
                        <a:rPr lang="fr-FR" sz="1000" u="none" strike="noStrike" baseline="0" dirty="0" smtClean="0">
                          <a:solidFill>
                            <a:schemeClr val="tx1"/>
                          </a:solidFill>
                          <a:effectLst/>
                          <a:latin typeface="Arial" panose="020B0604020202020204" pitchFamily="34" charset="0"/>
                          <a:cs typeface="Arial" panose="020B0604020202020204" pitchFamily="34" charset="0"/>
                        </a:rPr>
                        <a:t> / administration)</a:t>
                      </a:r>
                      <a:endParaRPr lang="fr-FR" sz="1000" b="0" i="0" u="none" strike="noStrike" dirty="0">
                        <a:solidFill>
                          <a:schemeClr val="tx1"/>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2911510"/>
                  </a:ext>
                </a:extLst>
              </a:tr>
              <a:tr h="256410">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Tests Rapides d’Orientation Diagnostic (TROD)</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9530236"/>
                  </a:ext>
                </a:extLst>
              </a:tr>
              <a:tr h="256410">
                <a:tc vMerge="1">
                  <a:txBody>
                    <a:bodyPr/>
                    <a:lstStyle/>
                    <a:p>
                      <a:pPr algn="ctr" fontAlgn="ctr"/>
                      <a:endParaRPr lang="fr-FR" sz="11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2226293"/>
                  </a:ext>
                </a:extLst>
              </a:tr>
            </a:tbl>
          </a:graphicData>
        </a:graphic>
      </p:graphicFrame>
    </p:spTree>
    <p:extLst>
      <p:ext uri="{BB962C8B-B14F-4D97-AF65-F5344CB8AC3E}">
        <p14:creationId xmlns:p14="http://schemas.microsoft.com/office/powerpoint/2010/main" val="3032252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296FC-2859-D4E2-FE30-7A2ACD907DEE}"/>
              </a:ext>
            </a:extLst>
          </p:cNvPr>
          <p:cNvSpPr>
            <a:spLocks noGrp="1"/>
          </p:cNvSpPr>
          <p:nvPr>
            <p:ph type="title"/>
          </p:nvPr>
        </p:nvSpPr>
        <p:spPr>
          <a:xfrm>
            <a:off x="360000" y="396000"/>
            <a:ext cx="5372999"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0CE6AE76-9233-F0A6-06D3-053CC8F28E36}"/>
              </a:ext>
            </a:extLst>
          </p:cNvPr>
          <p:cNvSpPr>
            <a:spLocks noGrp="1"/>
          </p:cNvSpPr>
          <p:nvPr>
            <p:ph idx="1"/>
          </p:nvPr>
        </p:nvSpPr>
        <p:spPr/>
        <p:txBody>
          <a:bodyPr/>
          <a:lstStyle/>
          <a:p>
            <a:r>
              <a:rPr lang="fr-FR" b="1" dirty="0"/>
              <a:t>E.09 </a:t>
            </a:r>
            <a:r>
              <a:rPr lang="fr-FR" dirty="0"/>
              <a:t>Matrice des rôles et responsabilités</a:t>
            </a:r>
            <a:endParaRPr lang="fr-FR" dirty="0"/>
          </a:p>
        </p:txBody>
      </p:sp>
      <p:sp>
        <p:nvSpPr>
          <p:cNvPr id="5" name="Espace réservé du numéro de diapositive 4">
            <a:extLst>
              <a:ext uri="{FF2B5EF4-FFF2-40B4-BE49-F238E27FC236}">
                <a16:creationId xmlns:a16="http://schemas.microsoft.com/office/drawing/2014/main" id="{FDB34994-5806-7B4F-686A-F1B8F4F76F97}"/>
              </a:ext>
            </a:extLst>
          </p:cNvPr>
          <p:cNvSpPr>
            <a:spLocks noGrp="1"/>
          </p:cNvSpPr>
          <p:nvPr>
            <p:ph type="sldNum" sz="quarter" idx="4"/>
          </p:nvPr>
        </p:nvSpPr>
        <p:spPr/>
        <p:txBody>
          <a:bodyPr/>
          <a:lstStyle/>
          <a:p>
            <a:fld id="{0CD46AB4-8697-344B-B099-9FF5630D42BB}" type="slidenum">
              <a:rPr lang="fr-FR" smtClean="0"/>
              <a:pPr/>
              <a:t>2</a:t>
            </a:fld>
            <a:r>
              <a:rPr lang="fr-FR" dirty="0" smtClean="0"/>
              <a:t>/5</a:t>
            </a:r>
            <a:endParaRPr lang="fr-FR" sz="700" dirty="0"/>
          </a:p>
        </p:txBody>
      </p:sp>
      <p:sp>
        <p:nvSpPr>
          <p:cNvPr id="16"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32 : </a:t>
            </a:r>
            <a:r>
              <a:rPr lang="en-US" dirty="0" err="1" smtClean="0">
                <a:latin typeface="Arial" panose="020B0604020202020204" pitchFamily="34" charset="0"/>
                <a:cs typeface="Arial" panose="020B0604020202020204" pitchFamily="34" charset="0"/>
              </a:rPr>
              <a:t>Répartition</a:t>
            </a:r>
            <a:r>
              <a:rPr lang="en-US" dirty="0" smtClean="0">
                <a:latin typeface="Arial" panose="020B0604020202020204" pitchFamily="34" charset="0"/>
                <a:cs typeface="Arial" panose="020B0604020202020204" pitchFamily="34" charset="0"/>
              </a:rPr>
              <a:t> des taches et des </a:t>
            </a:r>
            <a:r>
              <a:rPr lang="en-US" dirty="0" err="1" smtClean="0">
                <a:latin typeface="Arial" panose="020B0604020202020204" pitchFamily="34" charset="0"/>
                <a:cs typeface="Arial" panose="020B0604020202020204" pitchFamily="34" charset="0"/>
              </a:rPr>
              <a:t>responsabilités</a:t>
            </a:r>
            <a:endParaRPr lang="en-US" dirty="0">
              <a:latin typeface="Arial" panose="020B0604020202020204" pitchFamily="34" charset="0"/>
              <a:cs typeface="Arial" panose="020B0604020202020204" pitchFamily="34" charset="0"/>
            </a:endParaRPr>
          </a:p>
        </p:txBody>
      </p:sp>
      <p:sp>
        <p:nvSpPr>
          <p:cNvPr id="4"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6" name="Espace réservé du texte 7">
            <a:extLst>
              <a:ext uri="{FF2B5EF4-FFF2-40B4-BE49-F238E27FC236}">
                <a16:creationId xmlns:a16="http://schemas.microsoft.com/office/drawing/2014/main" id="{54D19565-EA16-8FC8-87CC-2ECD1819D43B}"/>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2.10 / Avril 2026</a:t>
            </a:r>
            <a:endParaRPr lang="fr-FR" dirty="0">
              <a:solidFill>
                <a:schemeClr val="accent1"/>
              </a:solidFill>
            </a:endParaRPr>
          </a:p>
        </p:txBody>
      </p:sp>
      <p:sp>
        <p:nvSpPr>
          <p:cNvPr id="9" name="ZoneTexte 8">
            <a:extLst>
              <a:ext uri="{FF2B5EF4-FFF2-40B4-BE49-F238E27FC236}">
                <a16:creationId xmlns:a16="http://schemas.microsoft.com/office/drawing/2014/main" id="{A2065929-7FC7-042A-99D8-96AF1D3DAB8D}"/>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 :</a:t>
            </a:r>
          </a:p>
        </p:txBody>
      </p:sp>
      <p:pic>
        <p:nvPicPr>
          <p:cNvPr id="10" name="Graphique 9">
            <a:extLst>
              <a:ext uri="{FF2B5EF4-FFF2-40B4-BE49-F238E27FC236}">
                <a16:creationId xmlns:a16="http://schemas.microsoft.com/office/drawing/2014/main" id="{E1E83D9A-7CD8-904E-BBCB-4183AD9EC12A}"/>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67976" y="6841298"/>
            <a:ext cx="354876" cy="490067"/>
          </a:xfrm>
          <a:prstGeom prst="rect">
            <a:avLst/>
          </a:prstGeom>
        </p:spPr>
      </p:pic>
      <p:graphicFrame>
        <p:nvGraphicFramePr>
          <p:cNvPr id="11" name="Tableau 10">
            <a:extLst>
              <a:ext uri="{FF2B5EF4-FFF2-40B4-BE49-F238E27FC236}">
                <a16:creationId xmlns:a16="http://schemas.microsoft.com/office/drawing/2014/main" id="{1A9BF154-EE80-437D-B61F-A78FDBE43B90}"/>
              </a:ext>
            </a:extLst>
          </p:cNvPr>
          <p:cNvGraphicFramePr>
            <a:graphicFrameLocks noGrp="1"/>
          </p:cNvGraphicFramePr>
          <p:nvPr>
            <p:extLst>
              <p:ext uri="{D42A27DB-BD31-4B8C-83A1-F6EECF244321}">
                <p14:modId xmlns:p14="http://schemas.microsoft.com/office/powerpoint/2010/main" val="3890181640"/>
              </p:ext>
            </p:extLst>
          </p:nvPr>
        </p:nvGraphicFramePr>
        <p:xfrm>
          <a:off x="360001" y="1778578"/>
          <a:ext cx="9935058" cy="4614666"/>
        </p:xfrm>
        <a:graphic>
          <a:graphicData uri="http://schemas.openxmlformats.org/drawingml/2006/table">
            <a:tbl>
              <a:tblPr firstRow="1" bandRow="1">
                <a:tableStyleId>{5C22544A-7EE6-4342-B048-85BDC9FD1C3A}</a:tableStyleId>
              </a:tblPr>
              <a:tblGrid>
                <a:gridCol w="397566">
                  <a:extLst>
                    <a:ext uri="{9D8B030D-6E8A-4147-A177-3AD203B41FA5}">
                      <a16:colId xmlns:a16="http://schemas.microsoft.com/office/drawing/2014/main" val="2642014764"/>
                    </a:ext>
                  </a:extLst>
                </a:gridCol>
                <a:gridCol w="4196499">
                  <a:extLst>
                    <a:ext uri="{9D8B030D-6E8A-4147-A177-3AD203B41FA5}">
                      <a16:colId xmlns:a16="http://schemas.microsoft.com/office/drawing/2014/main" val="563925169"/>
                    </a:ext>
                  </a:extLst>
                </a:gridCol>
                <a:gridCol w="762999">
                  <a:extLst>
                    <a:ext uri="{9D8B030D-6E8A-4147-A177-3AD203B41FA5}">
                      <a16:colId xmlns:a16="http://schemas.microsoft.com/office/drawing/2014/main" val="268768002"/>
                    </a:ext>
                  </a:extLst>
                </a:gridCol>
                <a:gridCol w="762999">
                  <a:extLst>
                    <a:ext uri="{9D8B030D-6E8A-4147-A177-3AD203B41FA5}">
                      <a16:colId xmlns:a16="http://schemas.microsoft.com/office/drawing/2014/main" val="599929708"/>
                    </a:ext>
                  </a:extLst>
                </a:gridCol>
                <a:gridCol w="762999">
                  <a:extLst>
                    <a:ext uri="{9D8B030D-6E8A-4147-A177-3AD203B41FA5}">
                      <a16:colId xmlns:a16="http://schemas.microsoft.com/office/drawing/2014/main" val="1908365532"/>
                    </a:ext>
                  </a:extLst>
                </a:gridCol>
                <a:gridCol w="762999">
                  <a:extLst>
                    <a:ext uri="{9D8B030D-6E8A-4147-A177-3AD203B41FA5}">
                      <a16:colId xmlns:a16="http://schemas.microsoft.com/office/drawing/2014/main" val="2979030220"/>
                    </a:ext>
                  </a:extLst>
                </a:gridCol>
                <a:gridCol w="762999">
                  <a:extLst>
                    <a:ext uri="{9D8B030D-6E8A-4147-A177-3AD203B41FA5}">
                      <a16:colId xmlns:a16="http://schemas.microsoft.com/office/drawing/2014/main" val="3007157728"/>
                    </a:ext>
                  </a:extLst>
                </a:gridCol>
                <a:gridCol w="762999">
                  <a:extLst>
                    <a:ext uri="{9D8B030D-6E8A-4147-A177-3AD203B41FA5}">
                      <a16:colId xmlns:a16="http://schemas.microsoft.com/office/drawing/2014/main" val="1238189044"/>
                    </a:ext>
                  </a:extLst>
                </a:gridCol>
                <a:gridCol w="762999">
                  <a:extLst>
                    <a:ext uri="{9D8B030D-6E8A-4147-A177-3AD203B41FA5}">
                      <a16:colId xmlns:a16="http://schemas.microsoft.com/office/drawing/2014/main" val="3887219277"/>
                    </a:ext>
                  </a:extLst>
                </a:gridCol>
              </a:tblGrid>
              <a:tr h="527399">
                <a:tc>
                  <a:txBody>
                    <a:bodyPr/>
                    <a:lstStyle/>
                    <a:p>
                      <a:pPr algn="l" fontAlgn="b"/>
                      <a:endParaRPr lang="fr-FR" sz="11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fr-FR" sz="1100" b="0" u="none" strike="noStrike" dirty="0">
                          <a:solidFill>
                            <a:schemeClr val="tx1">
                              <a:lumMod val="75000"/>
                              <a:lumOff val="25000"/>
                            </a:schemeClr>
                          </a:solidFill>
                          <a:effectLst/>
                          <a:latin typeface="Arial" panose="020B0604020202020204" pitchFamily="34" charset="0"/>
                          <a:cs typeface="Arial" panose="020B0604020202020204" pitchFamily="34" charset="0"/>
                        </a:rPr>
                        <a:t>Rôles &amp; Responsabilités</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7677464"/>
                  </a:ext>
                </a:extLst>
              </a:tr>
              <a:tr h="411575">
                <a:tc rowSpan="14">
                  <a:txBody>
                    <a:bodyPr/>
                    <a:lstStyle/>
                    <a:p>
                      <a:pPr algn="ctr" fontAlgn="ctr"/>
                      <a:r>
                        <a:rPr lang="fr-FR" sz="1100" u="none" strike="noStrike" dirty="0">
                          <a:solidFill>
                            <a:schemeClr val="accent1">
                              <a:lumMod val="75000"/>
                            </a:schemeClr>
                          </a:solidFill>
                          <a:effectLst/>
                          <a:latin typeface="Arial" panose="020B0604020202020204" pitchFamily="34" charset="0"/>
                          <a:cs typeface="Arial" panose="020B0604020202020204" pitchFamily="34" charset="0"/>
                        </a:rPr>
                        <a:t>Logistique Produits</a:t>
                      </a:r>
                      <a:endParaRPr lang="fr-FR" sz="11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Réceptionner &amp; ranger les commandes grossistes (contrôle de la livraison, validation, enregistrement informatique, prix)</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85631673"/>
                  </a:ext>
                </a:extLst>
              </a:tr>
              <a:tr h="411575">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Réceptionner &amp; ranger les commandes directes (contrôle de la livraison, validation, enregistrement informatique, prix)</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5591791"/>
                  </a:ext>
                </a:extLst>
              </a:tr>
              <a:tr h="228579">
                <a:tc vMerge="1">
                  <a:txBody>
                    <a:bodyPr/>
                    <a:lstStyle/>
                    <a:p>
                      <a:endParaRPr lang="fr-FR"/>
                    </a:p>
                  </a:txBody>
                  <a:tcPr/>
                </a:tc>
                <a:tc>
                  <a:txBody>
                    <a:bodyPr/>
                    <a:lstStyle/>
                    <a:p>
                      <a:pPr algn="l" rtl="0" fontAlgn="ctr"/>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la réserve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5782421"/>
                  </a:ext>
                </a:extLst>
              </a:tr>
              <a:tr h="228579">
                <a:tc vMerge="1">
                  <a:txBody>
                    <a:bodyPr/>
                    <a:lstStyle/>
                    <a:p>
                      <a:endParaRPr lang="fr-FR"/>
                    </a:p>
                  </a:txBody>
                  <a:tcPr/>
                </a:tc>
                <a:tc>
                  <a:txBody>
                    <a:bodyPr/>
                    <a:lstStyle/>
                    <a:p>
                      <a:pPr algn="l" rtl="0" fontAlgn="ctr"/>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Relever les incidents fournisseurs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5429517"/>
                  </a:ext>
                </a:extLst>
              </a:tr>
              <a:tr h="277077">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Organiser le recensement des produits à risque de péremption</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2672863"/>
                  </a:ext>
                </a:extLst>
              </a:tr>
              <a:tr h="228579">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inventaires (tournants)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3936707"/>
                  </a:ext>
                </a:extLst>
              </a:tr>
              <a:tr h="228579">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 retrait mensuel des périmés </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4861728"/>
                  </a:ext>
                </a:extLst>
              </a:tr>
              <a:tr h="228579">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l’organisation des </a:t>
                      </a:r>
                      <a:r>
                        <a:rPr lang="fr-FR" sz="1000" u="none" strike="noStrike" dirty="0" err="1">
                          <a:solidFill>
                            <a:schemeClr val="tx1">
                              <a:lumMod val="75000"/>
                              <a:lumOff val="25000"/>
                            </a:schemeClr>
                          </a:solidFill>
                          <a:effectLst/>
                          <a:latin typeface="Arial" panose="020B0604020202020204" pitchFamily="34" charset="0"/>
                          <a:cs typeface="Arial" panose="020B0604020202020204" pitchFamily="34" charset="0"/>
                        </a:rPr>
                        <a:t>dûs</a:t>
                      </a:r>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 / manquants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54022803"/>
                  </a:ext>
                </a:extLst>
              </a:tr>
              <a:tr h="228579">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Eliminer régulièrement les promis non récupérés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3029407"/>
                  </a:ext>
                </a:extLst>
              </a:tr>
              <a:tr h="228579">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ordonnances en attente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9219679"/>
                  </a:ext>
                </a:extLst>
              </a:tr>
              <a:tr h="395987">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la chaîne du froid (enregistrement périodique des températures, contrôle annuel de l’enceinte réfrigérée…)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4009952"/>
                  </a:ext>
                </a:extLst>
              </a:tr>
              <a:tr h="228579">
                <a:tc vMerge="1">
                  <a:txBody>
                    <a:bodyPr/>
                    <a:lstStyle/>
                    <a:p>
                      <a:endParaRPr lang="fr-FR"/>
                    </a:p>
                  </a:txBody>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médicament non utilisés (MNU) &amp; les Déchets Activité de Soins à Risques Infectieux (DASRI)</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8655217"/>
                  </a:ext>
                </a:extLst>
              </a:tr>
              <a:tr h="228579">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stupéfiants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10872474"/>
                  </a:ext>
                </a:extLst>
              </a:tr>
              <a:tr h="228579">
                <a:tc vMerge="1">
                  <a:txBody>
                    <a:bodyPr/>
                    <a:lstStyle/>
                    <a:p>
                      <a:pPr algn="ctr" fontAlgn="ctr"/>
                      <a:endParaRPr lang="fr-FR" sz="11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58572297"/>
                  </a:ext>
                </a:extLst>
              </a:tr>
            </a:tbl>
          </a:graphicData>
        </a:graphic>
      </p:graphicFrame>
    </p:spTree>
    <p:extLst>
      <p:ext uri="{BB962C8B-B14F-4D97-AF65-F5344CB8AC3E}">
        <p14:creationId xmlns:p14="http://schemas.microsoft.com/office/powerpoint/2010/main" val="3116914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296FC-2859-D4E2-FE30-7A2ACD907DEE}"/>
              </a:ext>
            </a:extLst>
          </p:cNvPr>
          <p:cNvSpPr>
            <a:spLocks noGrp="1"/>
          </p:cNvSpPr>
          <p:nvPr>
            <p:ph type="title"/>
          </p:nvPr>
        </p:nvSpPr>
        <p:spPr>
          <a:xfrm>
            <a:off x="360000" y="396000"/>
            <a:ext cx="5372999"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0CE6AE76-9233-F0A6-06D3-053CC8F28E36}"/>
              </a:ext>
            </a:extLst>
          </p:cNvPr>
          <p:cNvSpPr>
            <a:spLocks noGrp="1"/>
          </p:cNvSpPr>
          <p:nvPr>
            <p:ph idx="1"/>
          </p:nvPr>
        </p:nvSpPr>
        <p:spPr/>
        <p:txBody>
          <a:bodyPr/>
          <a:lstStyle/>
          <a:p>
            <a:r>
              <a:rPr lang="fr-FR" b="1" dirty="0"/>
              <a:t>E.09 </a:t>
            </a:r>
            <a:r>
              <a:rPr lang="fr-FR" dirty="0"/>
              <a:t>Matrice des rôles et responsabilités</a:t>
            </a:r>
            <a:endParaRPr lang="fr-FR" dirty="0"/>
          </a:p>
        </p:txBody>
      </p:sp>
      <p:sp>
        <p:nvSpPr>
          <p:cNvPr id="5" name="Espace réservé du numéro de diapositive 4">
            <a:extLst>
              <a:ext uri="{FF2B5EF4-FFF2-40B4-BE49-F238E27FC236}">
                <a16:creationId xmlns:a16="http://schemas.microsoft.com/office/drawing/2014/main" id="{FDB34994-5806-7B4F-686A-F1B8F4F76F97}"/>
              </a:ext>
            </a:extLst>
          </p:cNvPr>
          <p:cNvSpPr>
            <a:spLocks noGrp="1"/>
          </p:cNvSpPr>
          <p:nvPr>
            <p:ph type="sldNum" sz="quarter" idx="4"/>
          </p:nvPr>
        </p:nvSpPr>
        <p:spPr/>
        <p:txBody>
          <a:bodyPr/>
          <a:lstStyle/>
          <a:p>
            <a:fld id="{0CD46AB4-8697-344B-B099-9FF5630D42BB}" type="slidenum">
              <a:rPr lang="fr-FR" smtClean="0"/>
              <a:pPr/>
              <a:t>3</a:t>
            </a:fld>
            <a:r>
              <a:rPr lang="fr-FR" dirty="0" smtClean="0"/>
              <a:t>/5</a:t>
            </a:r>
            <a:endParaRPr lang="fr-FR" sz="700" dirty="0"/>
          </a:p>
        </p:txBody>
      </p:sp>
      <p:sp>
        <p:nvSpPr>
          <p:cNvPr id="16"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32 : </a:t>
            </a:r>
            <a:r>
              <a:rPr lang="en-US" dirty="0" err="1" smtClean="0">
                <a:latin typeface="Arial" panose="020B0604020202020204" pitchFamily="34" charset="0"/>
                <a:cs typeface="Arial" panose="020B0604020202020204" pitchFamily="34" charset="0"/>
              </a:rPr>
              <a:t>Répartition</a:t>
            </a:r>
            <a:r>
              <a:rPr lang="en-US" dirty="0" smtClean="0">
                <a:latin typeface="Arial" panose="020B0604020202020204" pitchFamily="34" charset="0"/>
                <a:cs typeface="Arial" panose="020B0604020202020204" pitchFamily="34" charset="0"/>
              </a:rPr>
              <a:t> des taches et des </a:t>
            </a:r>
            <a:r>
              <a:rPr lang="en-US" dirty="0" err="1" smtClean="0">
                <a:latin typeface="Arial" panose="020B0604020202020204" pitchFamily="34" charset="0"/>
                <a:cs typeface="Arial" panose="020B0604020202020204" pitchFamily="34" charset="0"/>
              </a:rPr>
              <a:t>responsabilités</a:t>
            </a:r>
            <a:endParaRPr lang="en-US" dirty="0">
              <a:latin typeface="Arial" panose="020B0604020202020204" pitchFamily="34" charset="0"/>
              <a:cs typeface="Arial" panose="020B0604020202020204" pitchFamily="34" charset="0"/>
            </a:endParaRPr>
          </a:p>
        </p:txBody>
      </p:sp>
      <p:sp>
        <p:nvSpPr>
          <p:cNvPr id="4"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6" name="Espace réservé du texte 7">
            <a:extLst>
              <a:ext uri="{FF2B5EF4-FFF2-40B4-BE49-F238E27FC236}">
                <a16:creationId xmlns:a16="http://schemas.microsoft.com/office/drawing/2014/main" id="{54D19565-EA16-8FC8-87CC-2ECD1819D43B}"/>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2.10 / Avril 2026</a:t>
            </a:r>
            <a:endParaRPr lang="fr-FR" dirty="0">
              <a:solidFill>
                <a:schemeClr val="accent1"/>
              </a:solidFill>
            </a:endParaRPr>
          </a:p>
        </p:txBody>
      </p:sp>
      <p:sp>
        <p:nvSpPr>
          <p:cNvPr id="9" name="ZoneTexte 8">
            <a:extLst>
              <a:ext uri="{FF2B5EF4-FFF2-40B4-BE49-F238E27FC236}">
                <a16:creationId xmlns:a16="http://schemas.microsoft.com/office/drawing/2014/main" id="{A2065929-7FC7-042A-99D8-96AF1D3DAB8D}"/>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 :</a:t>
            </a:r>
          </a:p>
        </p:txBody>
      </p:sp>
      <p:pic>
        <p:nvPicPr>
          <p:cNvPr id="10" name="Graphique 9">
            <a:extLst>
              <a:ext uri="{FF2B5EF4-FFF2-40B4-BE49-F238E27FC236}">
                <a16:creationId xmlns:a16="http://schemas.microsoft.com/office/drawing/2014/main" id="{E1E83D9A-7CD8-904E-BBCB-4183AD9EC12A}"/>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67976" y="6841298"/>
            <a:ext cx="354876" cy="490067"/>
          </a:xfrm>
          <a:prstGeom prst="rect">
            <a:avLst/>
          </a:prstGeom>
        </p:spPr>
      </p:pic>
      <p:graphicFrame>
        <p:nvGraphicFramePr>
          <p:cNvPr id="12" name="Tableau 11">
            <a:extLst>
              <a:ext uri="{FF2B5EF4-FFF2-40B4-BE49-F238E27FC236}">
                <a16:creationId xmlns:a16="http://schemas.microsoft.com/office/drawing/2014/main" id="{5982414F-300C-461E-A491-8ACEDE5B754F}"/>
              </a:ext>
            </a:extLst>
          </p:cNvPr>
          <p:cNvGraphicFramePr>
            <a:graphicFrameLocks noGrp="1"/>
          </p:cNvGraphicFramePr>
          <p:nvPr>
            <p:extLst>
              <p:ext uri="{D42A27DB-BD31-4B8C-83A1-F6EECF244321}">
                <p14:modId xmlns:p14="http://schemas.microsoft.com/office/powerpoint/2010/main" val="1983973120"/>
              </p:ext>
            </p:extLst>
          </p:nvPr>
        </p:nvGraphicFramePr>
        <p:xfrm>
          <a:off x="360002" y="1717880"/>
          <a:ext cx="9935058" cy="4797491"/>
        </p:xfrm>
        <a:graphic>
          <a:graphicData uri="http://schemas.openxmlformats.org/drawingml/2006/table">
            <a:tbl>
              <a:tblPr firstRow="1" bandRow="1">
                <a:tableStyleId>{5C22544A-7EE6-4342-B048-85BDC9FD1C3A}</a:tableStyleId>
              </a:tblPr>
              <a:tblGrid>
                <a:gridCol w="382118">
                  <a:extLst>
                    <a:ext uri="{9D8B030D-6E8A-4147-A177-3AD203B41FA5}">
                      <a16:colId xmlns:a16="http://schemas.microsoft.com/office/drawing/2014/main" val="1991492833"/>
                    </a:ext>
                  </a:extLst>
                </a:gridCol>
                <a:gridCol w="4203295">
                  <a:extLst>
                    <a:ext uri="{9D8B030D-6E8A-4147-A177-3AD203B41FA5}">
                      <a16:colId xmlns:a16="http://schemas.microsoft.com/office/drawing/2014/main" val="664463330"/>
                    </a:ext>
                  </a:extLst>
                </a:gridCol>
                <a:gridCol w="764235">
                  <a:extLst>
                    <a:ext uri="{9D8B030D-6E8A-4147-A177-3AD203B41FA5}">
                      <a16:colId xmlns:a16="http://schemas.microsoft.com/office/drawing/2014/main" val="3437481001"/>
                    </a:ext>
                  </a:extLst>
                </a:gridCol>
                <a:gridCol w="764235">
                  <a:extLst>
                    <a:ext uri="{9D8B030D-6E8A-4147-A177-3AD203B41FA5}">
                      <a16:colId xmlns:a16="http://schemas.microsoft.com/office/drawing/2014/main" val="705493396"/>
                    </a:ext>
                  </a:extLst>
                </a:gridCol>
                <a:gridCol w="764235">
                  <a:extLst>
                    <a:ext uri="{9D8B030D-6E8A-4147-A177-3AD203B41FA5}">
                      <a16:colId xmlns:a16="http://schemas.microsoft.com/office/drawing/2014/main" val="1342903573"/>
                    </a:ext>
                  </a:extLst>
                </a:gridCol>
                <a:gridCol w="764235">
                  <a:extLst>
                    <a:ext uri="{9D8B030D-6E8A-4147-A177-3AD203B41FA5}">
                      <a16:colId xmlns:a16="http://schemas.microsoft.com/office/drawing/2014/main" val="3288181075"/>
                    </a:ext>
                  </a:extLst>
                </a:gridCol>
                <a:gridCol w="764235">
                  <a:extLst>
                    <a:ext uri="{9D8B030D-6E8A-4147-A177-3AD203B41FA5}">
                      <a16:colId xmlns:a16="http://schemas.microsoft.com/office/drawing/2014/main" val="290092471"/>
                    </a:ext>
                  </a:extLst>
                </a:gridCol>
                <a:gridCol w="764235">
                  <a:extLst>
                    <a:ext uri="{9D8B030D-6E8A-4147-A177-3AD203B41FA5}">
                      <a16:colId xmlns:a16="http://schemas.microsoft.com/office/drawing/2014/main" val="1136581042"/>
                    </a:ext>
                  </a:extLst>
                </a:gridCol>
                <a:gridCol w="764235">
                  <a:extLst>
                    <a:ext uri="{9D8B030D-6E8A-4147-A177-3AD203B41FA5}">
                      <a16:colId xmlns:a16="http://schemas.microsoft.com/office/drawing/2014/main" val="3303125626"/>
                    </a:ext>
                  </a:extLst>
                </a:gridCol>
              </a:tblGrid>
              <a:tr h="428494">
                <a:tc>
                  <a:txBody>
                    <a:bodyPr/>
                    <a:lstStyle/>
                    <a:p>
                      <a:pPr algn="l" fontAlgn="b"/>
                      <a:endParaRPr lang="fr-FR" sz="1100" b="0" i="0" u="none" strike="noStrike" dirty="0">
                        <a:solidFill>
                          <a:srgbClr val="000000"/>
                        </a:solidFill>
                        <a:effectLst/>
                        <a:latin typeface="Arial" panose="020B0604020202020204" pitchFamily="34" charset="0"/>
                        <a:cs typeface="Arial" panose="020B0604020202020204" pitchFamily="34" charset="0"/>
                      </a:endParaRPr>
                    </a:p>
                  </a:txBody>
                  <a:tcPr marL="4763" marR="4763" marT="4763" marB="0" anchor="b">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fontAlgn="ctr"/>
                      <a:r>
                        <a:rPr lang="fr-FR" sz="1100" b="0" u="none" strike="noStrike" dirty="0">
                          <a:solidFill>
                            <a:schemeClr val="tx1">
                              <a:lumMod val="75000"/>
                              <a:lumOff val="25000"/>
                            </a:schemeClr>
                          </a:solidFill>
                          <a:effectLst/>
                          <a:latin typeface="Arial" panose="020B0604020202020204" pitchFamily="34" charset="0"/>
                          <a:cs typeface="Arial" panose="020B0604020202020204" pitchFamily="34" charset="0"/>
                        </a:rPr>
                        <a:t>Rôles &amp; Responsabilités</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763" marR="4763" marT="4763"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353866"/>
                  </a:ext>
                </a:extLst>
              </a:tr>
              <a:tr h="254197">
                <a:tc rowSpan="6">
                  <a:txBody>
                    <a:bodyPr/>
                    <a:lstStyle/>
                    <a:p>
                      <a:pPr algn="ctr" fontAlgn="ctr"/>
                      <a:r>
                        <a:rPr lang="fr-FR" sz="1100" u="none" strike="noStrike" dirty="0">
                          <a:solidFill>
                            <a:schemeClr val="accent1">
                              <a:lumMod val="75000"/>
                            </a:schemeClr>
                          </a:solidFill>
                          <a:effectLst/>
                          <a:latin typeface="Arial" panose="020B0604020202020204" pitchFamily="34" charset="0"/>
                          <a:cs typeface="Arial" panose="020B0604020202020204" pitchFamily="34" charset="0"/>
                        </a:rPr>
                        <a:t>Préparatoire</a:t>
                      </a:r>
                      <a:endParaRPr lang="fr-FR" sz="11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préparations magistrales et officinales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43840441"/>
                  </a:ext>
                </a:extLst>
              </a:tr>
              <a:tr h="492292">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Assurer l’entretien du matériel et accessoires nécessaires au préparatoire (mesures, pesée, récipients, flaconnages, mortiers, pilons, spatules)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63227774"/>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matières premières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1930279"/>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Organiser la sous-traitance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9878541"/>
                  </a:ext>
                </a:extLst>
              </a:tr>
              <a:tr h="218796">
                <a:tc vMerge="1">
                  <a:txBody>
                    <a:bodyPr/>
                    <a:lstStyle/>
                    <a:p>
                      <a:endParaRPr lang="fr-FR"/>
                    </a:p>
                  </a:txBody>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Libérer les préparations magistrales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2851858"/>
                  </a:ext>
                </a:extLst>
              </a:tr>
              <a:tr h="218796">
                <a:tc vMerge="1">
                  <a:txBody>
                    <a:bodyPr/>
                    <a:lstStyle/>
                    <a:p>
                      <a:pPr algn="ctr" fontAlgn="ctr"/>
                      <a:endParaRPr lang="fr-FR" sz="11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08402907"/>
                  </a:ext>
                </a:extLst>
              </a:tr>
              <a:tr h="355544">
                <a:tc rowSpan="6">
                  <a:txBody>
                    <a:bodyPr/>
                    <a:lstStyle/>
                    <a:p>
                      <a:pPr algn="ctr" fontAlgn="ctr"/>
                      <a:r>
                        <a:rPr lang="fr-FR" sz="1100" u="none" strike="noStrike" dirty="0">
                          <a:solidFill>
                            <a:schemeClr val="accent1">
                              <a:lumMod val="75000"/>
                            </a:schemeClr>
                          </a:solidFill>
                          <a:effectLst/>
                          <a:latin typeface="Arial" panose="020B0604020202020204" pitchFamily="34" charset="0"/>
                          <a:cs typeface="Arial" panose="020B0604020202020204" pitchFamily="34" charset="0"/>
                        </a:rPr>
                        <a:t>Matériel Médical</a:t>
                      </a:r>
                      <a:endParaRPr lang="fr-FR" sz="11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livraisons et les récupérations du matériel auprès des patients et des établissements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1927849"/>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facturations du matériel en location</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7044963"/>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Assurer la traçabilité du matériel en location </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45131566"/>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Assurer d’éventuels dépannages et la maintenance</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1246681"/>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Garantir la vérification annuelle des matériels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6709199"/>
                  </a:ext>
                </a:extLst>
              </a:tr>
              <a:tr h="218796">
                <a:tc vMerge="1">
                  <a:txBody>
                    <a:bodyPr/>
                    <a:lstStyle/>
                    <a:p>
                      <a:pPr algn="ctr" fontAlgn="ctr"/>
                      <a:endParaRPr lang="fr-FR" sz="11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83356730"/>
                  </a:ext>
                </a:extLst>
              </a:tr>
              <a:tr h="218796">
                <a:tc rowSpan="4">
                  <a:txBody>
                    <a:bodyPr/>
                    <a:lstStyle/>
                    <a:p>
                      <a:pPr algn="ctr" fontAlgn="ctr"/>
                      <a:r>
                        <a:rPr lang="fr-FR" sz="900" u="none" strike="noStrike" dirty="0">
                          <a:solidFill>
                            <a:schemeClr val="accent1">
                              <a:lumMod val="75000"/>
                            </a:schemeClr>
                          </a:solidFill>
                          <a:effectLst/>
                          <a:latin typeface="Arial" panose="020B0604020202020204" pitchFamily="34" charset="0"/>
                          <a:cs typeface="Arial" panose="020B0604020202020204" pitchFamily="34" charset="0"/>
                        </a:rPr>
                        <a:t>Laboratoires</a:t>
                      </a:r>
                      <a:endParaRPr lang="fr-FR" sz="9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 réapprovisionnement des rayons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4723496"/>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Préparer les rendez-vous avec le(s) laboratoire(s)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0838962"/>
                  </a:ext>
                </a:extLst>
              </a:tr>
              <a:tr h="218796">
                <a:tc vMerge="1">
                  <a:txBody>
                    <a:bodyPr/>
                    <a:lstStyle/>
                    <a:p>
                      <a:endParaRPr lang="fr-FR"/>
                    </a:p>
                  </a:txBody>
                  <a:tcPr/>
                </a:tc>
                <a:tc>
                  <a:txBody>
                    <a:bodyPr/>
                    <a:lstStyle/>
                    <a:p>
                      <a:pPr algn="l" fontAlgn="b"/>
                      <a:r>
                        <a:rPr lang="fr-FR" sz="10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les rendez-vous avec le(s) laboratoire(s)</a:t>
                      </a:r>
                      <a:endPar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9862583"/>
                  </a:ext>
                </a:extLst>
              </a:tr>
              <a:tr h="218796">
                <a:tc vMerge="1">
                  <a:txBody>
                    <a:bodyPr/>
                    <a:lstStyle/>
                    <a:p>
                      <a:pPr algn="ctr" fontAlgn="ctr"/>
                      <a:endParaRPr lang="fr-FR" sz="900" b="0" i="0" u="none" strike="noStrike" dirty="0">
                        <a:solidFill>
                          <a:schemeClr val="bg1"/>
                        </a:solidFill>
                        <a:effectLst/>
                        <a:latin typeface="+mj-lt"/>
                      </a:endParaRPr>
                    </a:p>
                  </a:txBody>
                  <a:tcPr marL="4763" marR="4763" marT="4763"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10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11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763" marR="4763" marT="476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37912185"/>
                  </a:ext>
                </a:extLst>
              </a:tr>
            </a:tbl>
          </a:graphicData>
        </a:graphic>
      </p:graphicFrame>
    </p:spTree>
    <p:extLst>
      <p:ext uri="{BB962C8B-B14F-4D97-AF65-F5344CB8AC3E}">
        <p14:creationId xmlns:p14="http://schemas.microsoft.com/office/powerpoint/2010/main" val="2781809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B296FC-2859-D4E2-FE30-7A2ACD907DEE}"/>
              </a:ext>
            </a:extLst>
          </p:cNvPr>
          <p:cNvSpPr>
            <a:spLocks noGrp="1"/>
          </p:cNvSpPr>
          <p:nvPr>
            <p:ph type="title"/>
          </p:nvPr>
        </p:nvSpPr>
        <p:spPr>
          <a:xfrm>
            <a:off x="360000" y="396000"/>
            <a:ext cx="5372999"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0CE6AE76-9233-F0A6-06D3-053CC8F28E36}"/>
              </a:ext>
            </a:extLst>
          </p:cNvPr>
          <p:cNvSpPr>
            <a:spLocks noGrp="1"/>
          </p:cNvSpPr>
          <p:nvPr>
            <p:ph idx="1"/>
          </p:nvPr>
        </p:nvSpPr>
        <p:spPr/>
        <p:txBody>
          <a:bodyPr/>
          <a:lstStyle/>
          <a:p>
            <a:r>
              <a:rPr lang="fr-FR" b="1" dirty="0"/>
              <a:t>E.09 </a:t>
            </a:r>
            <a:r>
              <a:rPr lang="fr-FR" dirty="0"/>
              <a:t>Matrice des rôles et responsabilités</a:t>
            </a:r>
            <a:endParaRPr lang="fr-FR" dirty="0"/>
          </a:p>
        </p:txBody>
      </p:sp>
      <p:sp>
        <p:nvSpPr>
          <p:cNvPr id="5" name="Espace réservé du numéro de diapositive 4">
            <a:extLst>
              <a:ext uri="{FF2B5EF4-FFF2-40B4-BE49-F238E27FC236}">
                <a16:creationId xmlns:a16="http://schemas.microsoft.com/office/drawing/2014/main" id="{FDB34994-5806-7B4F-686A-F1B8F4F76F97}"/>
              </a:ext>
            </a:extLst>
          </p:cNvPr>
          <p:cNvSpPr>
            <a:spLocks noGrp="1"/>
          </p:cNvSpPr>
          <p:nvPr>
            <p:ph type="sldNum" sz="quarter" idx="4"/>
          </p:nvPr>
        </p:nvSpPr>
        <p:spPr/>
        <p:txBody>
          <a:bodyPr/>
          <a:lstStyle/>
          <a:p>
            <a:fld id="{0CD46AB4-8697-344B-B099-9FF5630D42BB}" type="slidenum">
              <a:rPr lang="fr-FR" smtClean="0"/>
              <a:pPr/>
              <a:t>4</a:t>
            </a:fld>
            <a:r>
              <a:rPr lang="fr-FR" dirty="0" smtClean="0"/>
              <a:t>/5</a:t>
            </a:r>
            <a:endParaRPr lang="fr-FR" sz="700" dirty="0"/>
          </a:p>
        </p:txBody>
      </p:sp>
      <p:sp>
        <p:nvSpPr>
          <p:cNvPr id="16"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32 : </a:t>
            </a:r>
            <a:r>
              <a:rPr lang="en-US" dirty="0" err="1" smtClean="0">
                <a:latin typeface="Arial" panose="020B0604020202020204" pitchFamily="34" charset="0"/>
                <a:cs typeface="Arial" panose="020B0604020202020204" pitchFamily="34" charset="0"/>
              </a:rPr>
              <a:t>Répartition</a:t>
            </a:r>
            <a:r>
              <a:rPr lang="en-US" dirty="0" smtClean="0">
                <a:latin typeface="Arial" panose="020B0604020202020204" pitchFamily="34" charset="0"/>
                <a:cs typeface="Arial" panose="020B0604020202020204" pitchFamily="34" charset="0"/>
              </a:rPr>
              <a:t> des taches et des </a:t>
            </a:r>
            <a:r>
              <a:rPr lang="en-US" dirty="0" err="1" smtClean="0">
                <a:latin typeface="Arial" panose="020B0604020202020204" pitchFamily="34" charset="0"/>
                <a:cs typeface="Arial" panose="020B0604020202020204" pitchFamily="34" charset="0"/>
              </a:rPr>
              <a:t>responsabilités</a:t>
            </a:r>
            <a:endParaRPr lang="en-US" dirty="0">
              <a:latin typeface="Arial" panose="020B0604020202020204" pitchFamily="34" charset="0"/>
              <a:cs typeface="Arial" panose="020B0604020202020204" pitchFamily="34" charset="0"/>
            </a:endParaRPr>
          </a:p>
        </p:txBody>
      </p:sp>
      <p:sp>
        <p:nvSpPr>
          <p:cNvPr id="4"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
        <p:nvSpPr>
          <p:cNvPr id="6" name="Espace réservé du texte 7">
            <a:extLst>
              <a:ext uri="{FF2B5EF4-FFF2-40B4-BE49-F238E27FC236}">
                <a16:creationId xmlns:a16="http://schemas.microsoft.com/office/drawing/2014/main" id="{54D19565-EA16-8FC8-87CC-2ECD1819D43B}"/>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2.10 / Avril 2026</a:t>
            </a:r>
            <a:endParaRPr lang="fr-FR" dirty="0">
              <a:solidFill>
                <a:schemeClr val="accent1"/>
              </a:solidFill>
            </a:endParaRPr>
          </a:p>
        </p:txBody>
      </p:sp>
      <p:sp>
        <p:nvSpPr>
          <p:cNvPr id="9" name="ZoneTexte 8">
            <a:extLst>
              <a:ext uri="{FF2B5EF4-FFF2-40B4-BE49-F238E27FC236}">
                <a16:creationId xmlns:a16="http://schemas.microsoft.com/office/drawing/2014/main" id="{A2065929-7FC7-042A-99D8-96AF1D3DAB8D}"/>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 :</a:t>
            </a:r>
          </a:p>
        </p:txBody>
      </p:sp>
      <p:pic>
        <p:nvPicPr>
          <p:cNvPr id="10" name="Graphique 9">
            <a:extLst>
              <a:ext uri="{FF2B5EF4-FFF2-40B4-BE49-F238E27FC236}">
                <a16:creationId xmlns:a16="http://schemas.microsoft.com/office/drawing/2014/main" id="{E1E83D9A-7CD8-904E-BBCB-4183AD9EC12A}"/>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167976" y="6841298"/>
            <a:ext cx="354876" cy="490067"/>
          </a:xfrm>
          <a:prstGeom prst="rect">
            <a:avLst/>
          </a:prstGeom>
        </p:spPr>
      </p:pic>
      <p:graphicFrame>
        <p:nvGraphicFramePr>
          <p:cNvPr id="11" name="Tableau 10">
            <a:extLst>
              <a:ext uri="{FF2B5EF4-FFF2-40B4-BE49-F238E27FC236}">
                <a16:creationId xmlns:a16="http://schemas.microsoft.com/office/drawing/2014/main" id="{C83F178B-B78F-47FB-A791-C146F43368B4}"/>
              </a:ext>
            </a:extLst>
          </p:cNvPr>
          <p:cNvGraphicFramePr>
            <a:graphicFrameLocks noGrp="1"/>
          </p:cNvGraphicFramePr>
          <p:nvPr>
            <p:extLst>
              <p:ext uri="{D42A27DB-BD31-4B8C-83A1-F6EECF244321}">
                <p14:modId xmlns:p14="http://schemas.microsoft.com/office/powerpoint/2010/main" val="2294520205"/>
              </p:ext>
            </p:extLst>
          </p:nvPr>
        </p:nvGraphicFramePr>
        <p:xfrm>
          <a:off x="360000" y="1655548"/>
          <a:ext cx="9935058" cy="5126302"/>
        </p:xfrm>
        <a:graphic>
          <a:graphicData uri="http://schemas.openxmlformats.org/drawingml/2006/table">
            <a:tbl>
              <a:tblPr firstRow="1" bandRow="1">
                <a:tableStyleId>{5C22544A-7EE6-4342-B048-85BDC9FD1C3A}</a:tableStyleId>
              </a:tblPr>
              <a:tblGrid>
                <a:gridCol w="382118">
                  <a:extLst>
                    <a:ext uri="{9D8B030D-6E8A-4147-A177-3AD203B41FA5}">
                      <a16:colId xmlns:a16="http://schemas.microsoft.com/office/drawing/2014/main" val="4248661483"/>
                    </a:ext>
                  </a:extLst>
                </a:gridCol>
                <a:gridCol w="4203295">
                  <a:extLst>
                    <a:ext uri="{9D8B030D-6E8A-4147-A177-3AD203B41FA5}">
                      <a16:colId xmlns:a16="http://schemas.microsoft.com/office/drawing/2014/main" val="3909252145"/>
                    </a:ext>
                  </a:extLst>
                </a:gridCol>
                <a:gridCol w="764235">
                  <a:extLst>
                    <a:ext uri="{9D8B030D-6E8A-4147-A177-3AD203B41FA5}">
                      <a16:colId xmlns:a16="http://schemas.microsoft.com/office/drawing/2014/main" val="2511400096"/>
                    </a:ext>
                  </a:extLst>
                </a:gridCol>
                <a:gridCol w="764235">
                  <a:extLst>
                    <a:ext uri="{9D8B030D-6E8A-4147-A177-3AD203B41FA5}">
                      <a16:colId xmlns:a16="http://schemas.microsoft.com/office/drawing/2014/main" val="1458138471"/>
                    </a:ext>
                  </a:extLst>
                </a:gridCol>
                <a:gridCol w="764235">
                  <a:extLst>
                    <a:ext uri="{9D8B030D-6E8A-4147-A177-3AD203B41FA5}">
                      <a16:colId xmlns:a16="http://schemas.microsoft.com/office/drawing/2014/main" val="4068780360"/>
                    </a:ext>
                  </a:extLst>
                </a:gridCol>
                <a:gridCol w="764235">
                  <a:extLst>
                    <a:ext uri="{9D8B030D-6E8A-4147-A177-3AD203B41FA5}">
                      <a16:colId xmlns:a16="http://schemas.microsoft.com/office/drawing/2014/main" val="1628596281"/>
                    </a:ext>
                  </a:extLst>
                </a:gridCol>
                <a:gridCol w="764235">
                  <a:extLst>
                    <a:ext uri="{9D8B030D-6E8A-4147-A177-3AD203B41FA5}">
                      <a16:colId xmlns:a16="http://schemas.microsoft.com/office/drawing/2014/main" val="141871035"/>
                    </a:ext>
                  </a:extLst>
                </a:gridCol>
                <a:gridCol w="764235">
                  <a:extLst>
                    <a:ext uri="{9D8B030D-6E8A-4147-A177-3AD203B41FA5}">
                      <a16:colId xmlns:a16="http://schemas.microsoft.com/office/drawing/2014/main" val="3990227360"/>
                    </a:ext>
                  </a:extLst>
                </a:gridCol>
                <a:gridCol w="764235">
                  <a:extLst>
                    <a:ext uri="{9D8B030D-6E8A-4147-A177-3AD203B41FA5}">
                      <a16:colId xmlns:a16="http://schemas.microsoft.com/office/drawing/2014/main" val="3809719477"/>
                    </a:ext>
                  </a:extLst>
                </a:gridCol>
              </a:tblGrid>
              <a:tr h="346509">
                <a:tc>
                  <a:txBody>
                    <a:bodyPr/>
                    <a:lstStyle/>
                    <a:p>
                      <a:pPr algn="l" fontAlgn="b"/>
                      <a:endParaRPr lang="fr-FR" sz="900" b="0" i="0" u="none" strike="noStrike" dirty="0">
                        <a:solidFill>
                          <a:schemeClr val="tx1"/>
                        </a:solidFill>
                        <a:effectLst/>
                        <a:latin typeface="Arial" panose="020B0604020202020204" pitchFamily="34" charset="0"/>
                        <a:cs typeface="Arial" panose="020B0604020202020204" pitchFamily="34" charset="0"/>
                      </a:endParaRPr>
                    </a:p>
                  </a:txBody>
                  <a:tcPr marL="4065" marR="4065" marT="4065" marB="0" anchor="b">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fr-FR" sz="1100" b="0" u="none" strike="noStrike" dirty="0">
                          <a:solidFill>
                            <a:schemeClr val="tx1">
                              <a:lumMod val="75000"/>
                              <a:lumOff val="25000"/>
                            </a:schemeClr>
                          </a:solidFill>
                          <a:effectLst/>
                          <a:latin typeface="Arial" panose="020B0604020202020204" pitchFamily="34" charset="0"/>
                          <a:cs typeface="Arial" panose="020B0604020202020204" pitchFamily="34" charset="0"/>
                        </a:rPr>
                        <a:t>Rôles &amp; Responsabilités</a:t>
                      </a:r>
                      <a:endParaRPr lang="fr-FR" sz="11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 </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b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br>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 </a:t>
                      </a: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 </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collaborateur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ctr" defTabSz="1007943" rtl="0" eaLnBrk="1" fontAlgn="b" latinLnBrk="0" hangingPunct="1"/>
                      <a:r>
                        <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rPr>
                        <a:t>Nom du </a:t>
                      </a:r>
                      <a:r>
                        <a:rPr lang="fr-FR" sz="800" b="1" u="none" strike="noStrike" kern="1200" dirty="0" smtClean="0">
                          <a:solidFill>
                            <a:schemeClr val="accent1">
                              <a:lumMod val="75000"/>
                            </a:schemeClr>
                          </a:solidFill>
                          <a:effectLst/>
                          <a:latin typeface="Arial" panose="020B0604020202020204" pitchFamily="34" charset="0"/>
                          <a:ea typeface="+mn-ea"/>
                          <a:cs typeface="Arial" panose="020B0604020202020204" pitchFamily="34" charset="0"/>
                        </a:rPr>
                        <a:t>collaborateur :  </a:t>
                      </a:r>
                      <a:endParaRPr lang="fr-FR" sz="800" b="1" u="none" strike="noStrike" kern="1200" dirty="0">
                        <a:solidFill>
                          <a:schemeClr val="accent1">
                            <a:lumMod val="75000"/>
                          </a:schemeClr>
                        </a:solidFill>
                        <a:effectLst/>
                        <a:latin typeface="Arial" panose="020B0604020202020204" pitchFamily="34" charset="0"/>
                        <a:ea typeface="+mn-ea"/>
                        <a:cs typeface="Arial" panose="020B0604020202020204" pitchFamily="34" charset="0"/>
                      </a:endParaRPr>
                    </a:p>
                  </a:txBody>
                  <a:tcPr marL="4065" marR="4065" marT="406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319554"/>
                  </a:ext>
                </a:extLst>
              </a:tr>
              <a:tr h="211253">
                <a:tc rowSpan="9">
                  <a:txBody>
                    <a:bodyPr/>
                    <a:lstStyle/>
                    <a:p>
                      <a:pPr algn="ctr" fontAlgn="ctr"/>
                      <a:r>
                        <a:rPr lang="fr-FR" sz="900" u="none" strike="noStrike" dirty="0">
                          <a:solidFill>
                            <a:schemeClr val="accent1">
                              <a:lumMod val="75000"/>
                            </a:schemeClr>
                          </a:solidFill>
                          <a:effectLst/>
                          <a:latin typeface="Arial" panose="020B0604020202020204" pitchFamily="34" charset="0"/>
                          <a:cs typeface="Arial" panose="020B0604020202020204" pitchFamily="34" charset="0"/>
                        </a:rPr>
                        <a:t>Qualité</a:t>
                      </a:r>
                      <a:endParaRPr lang="fr-FR" sz="9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Concevoir les procédures, check-list et autres supports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3761324"/>
                  </a:ext>
                </a:extLst>
              </a:tr>
              <a:tr h="211253">
                <a:tc vMerge="1">
                  <a:txBody>
                    <a:bodyPr/>
                    <a:lstStyle/>
                    <a:p>
                      <a:endParaRPr lang="fr-FR"/>
                    </a:p>
                  </a:txBody>
                  <a:tcPr>
                    <a:lnT w="12700" cap="flat" cmpd="sng" algn="ctr">
                      <a:solidFill>
                        <a:schemeClr val="tx1"/>
                      </a:solidFill>
                      <a:prstDash val="solid"/>
                      <a:round/>
                      <a:headEnd type="none" w="med" len="med"/>
                      <a:tailEnd type="none" w="med" len="med"/>
                    </a:lnT>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Concevoir et mettre en œuvre les études de satisfaction clients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7254764"/>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Conduire la réalisation des autoévaluations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8868706"/>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Assurer la veille Réglementaire</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0117825"/>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S’assurer du Règlement Général sur la Protection des Données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5771480"/>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Animer des réunions d’équipe</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6543521"/>
                  </a:ext>
                </a:extLst>
              </a:tr>
              <a:tr h="349786">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incidents (retours patients, incidents de délivrance, incidents fournisseurs…)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7123380"/>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actions d’amélioration</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88409709"/>
                  </a:ext>
                </a:extLst>
              </a:tr>
              <a:tr h="211253">
                <a:tc vMerge="1">
                  <a:txBody>
                    <a:bodyPr/>
                    <a:lstStyle/>
                    <a:p>
                      <a:pPr algn="ctr" fontAlgn="ctr"/>
                      <a:endParaRPr lang="fr-FR" sz="900" b="0" i="0" u="none" strike="noStrike" dirty="0">
                        <a:solidFill>
                          <a:schemeClr val="bg1"/>
                        </a:solidFill>
                        <a:effectLst/>
                        <a:latin typeface="+mj-lt"/>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141675"/>
                  </a:ext>
                </a:extLst>
              </a:tr>
              <a:tr h="349786">
                <a:tc rowSpan="4">
                  <a:txBody>
                    <a:bodyPr/>
                    <a:lstStyle/>
                    <a:p>
                      <a:pPr algn="ctr" fontAlgn="ctr"/>
                      <a:r>
                        <a:rPr lang="fr-FR" sz="900" u="none" strike="noStrike" dirty="0">
                          <a:solidFill>
                            <a:schemeClr val="accent1">
                              <a:lumMod val="75000"/>
                            </a:schemeClr>
                          </a:solidFill>
                          <a:effectLst/>
                          <a:latin typeface="Arial" panose="020B0604020202020204" pitchFamily="34" charset="0"/>
                          <a:cs typeface="Arial" panose="020B0604020202020204" pitchFamily="34" charset="0"/>
                        </a:rPr>
                        <a:t>Administratif</a:t>
                      </a:r>
                      <a:endParaRPr lang="fr-FR" sz="9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appels téléphoniques (accueillir, filtrer suivant les priorités), les transferts d’appels et le répondeur</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2207445"/>
                  </a:ext>
                </a:extLst>
              </a:tr>
              <a:tr h="349786">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la facturation (télétransmission journalière, suivi des retours, facturation collectivités, classement)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6720512"/>
                  </a:ext>
                </a:extLst>
              </a:tr>
              <a:tr h="211253">
                <a:tc vMerge="1">
                  <a:txBody>
                    <a:bodyPr/>
                    <a:lstStyle/>
                    <a:p>
                      <a:endParaRPr lang="fr-FR"/>
                    </a:p>
                  </a:txBody>
                  <a:tcPr/>
                </a:tc>
                <a:tc>
                  <a:txBody>
                    <a:bodyPr/>
                    <a:lstStyle/>
                    <a:p>
                      <a:pPr algn="l" fontAlgn="b"/>
                      <a:r>
                        <a:rPr lang="fr-FR" sz="900" u="none" strike="noStrike" dirty="0">
                          <a:solidFill>
                            <a:schemeClr val="tx1"/>
                          </a:solidFill>
                          <a:effectLst/>
                          <a:latin typeface="Arial" panose="020B0604020202020204" pitchFamily="34" charset="0"/>
                          <a:cs typeface="Arial" panose="020B0604020202020204" pitchFamily="34" charset="0"/>
                        </a:rPr>
                        <a:t>Superviser et </a:t>
                      </a:r>
                      <a:r>
                        <a:rPr lang="fr-FR" sz="900" u="none" strike="noStrike" dirty="0" smtClean="0">
                          <a:solidFill>
                            <a:schemeClr val="tx1"/>
                          </a:solidFill>
                          <a:effectLst/>
                          <a:latin typeface="Arial" panose="020B0604020202020204" pitchFamily="34" charset="0"/>
                          <a:cs typeface="Arial" panose="020B0604020202020204" pitchFamily="34" charset="0"/>
                        </a:rPr>
                        <a:t>gérer </a:t>
                      </a:r>
                      <a:r>
                        <a:rPr lang="fr-FR" sz="900" u="none" strike="noStrike" kern="1200" dirty="0" smtClean="0">
                          <a:solidFill>
                            <a:schemeClr val="tx1"/>
                          </a:solidFill>
                          <a:effectLst/>
                          <a:latin typeface="Arial" panose="020B0604020202020204" pitchFamily="34" charset="0"/>
                          <a:ea typeface="+mn-ea"/>
                          <a:cs typeface="Arial" panose="020B0604020202020204" pitchFamily="34" charset="0"/>
                        </a:rPr>
                        <a:t>les crédits, indus ou litiges (assurance maladie, mutuelle ou autre) concernant les patients et assurer une communication écrite avec </a:t>
                      </a:r>
                      <a:r>
                        <a:rPr lang="fr-FR" sz="900" u="none" strike="noStrike" kern="1200" dirty="0" smtClean="0">
                          <a:solidFill>
                            <a:schemeClr val="tx1"/>
                          </a:solidFill>
                          <a:effectLst/>
                          <a:latin typeface="Arial" panose="020B0604020202020204" pitchFamily="34" charset="0"/>
                          <a:ea typeface="+mn-ea"/>
                          <a:cs typeface="Arial" panose="020B0604020202020204" pitchFamily="34" charset="0"/>
                        </a:rPr>
                        <a:t>ceux-ci</a:t>
                      </a:r>
                      <a:endParaRPr lang="fr-FR" sz="900" u="none" strike="sngStrike" kern="1200" dirty="0">
                        <a:solidFill>
                          <a:schemeClr val="tx1"/>
                        </a:solidFill>
                        <a:effectLst/>
                        <a:latin typeface="Arial" panose="020B0604020202020204" pitchFamily="34" charset="0"/>
                        <a:ea typeface="+mn-ea"/>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4395888"/>
                  </a:ext>
                </a:extLst>
              </a:tr>
              <a:tr h="211253">
                <a:tc vMerge="1">
                  <a:txBody>
                    <a:bodyPr/>
                    <a:lstStyle/>
                    <a:p>
                      <a:pPr algn="ctr" fontAlgn="ctr"/>
                      <a:endParaRPr lang="fr-FR" sz="900" b="0" i="0" u="none" strike="noStrike" dirty="0">
                        <a:solidFill>
                          <a:schemeClr val="bg1"/>
                        </a:solidFill>
                        <a:effectLst/>
                        <a:latin typeface="+mj-lt"/>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CADF2"/>
                    </a:solidFill>
                  </a:tcPr>
                </a:tc>
                <a:tc>
                  <a:txBody>
                    <a:bodyPr/>
                    <a:lstStyle/>
                    <a:p>
                      <a:pPr algn="l" fontAlgn="b"/>
                      <a:r>
                        <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98981758"/>
                  </a:ext>
                </a:extLst>
              </a:tr>
              <a:tr h="211253">
                <a:tc rowSpan="6">
                  <a:txBody>
                    <a:bodyPr/>
                    <a:lstStyle/>
                    <a:p>
                      <a:pPr algn="ctr" fontAlgn="ctr"/>
                      <a:r>
                        <a:rPr lang="fr-FR" sz="900" u="none" strike="noStrike" dirty="0">
                          <a:solidFill>
                            <a:schemeClr val="accent1">
                              <a:lumMod val="75000"/>
                            </a:schemeClr>
                          </a:solidFill>
                          <a:effectLst/>
                          <a:latin typeface="Arial" panose="020B0604020202020204" pitchFamily="34" charset="0"/>
                          <a:cs typeface="Arial" panose="020B0604020202020204" pitchFamily="34" charset="0"/>
                        </a:rPr>
                        <a:t>Communication</a:t>
                      </a:r>
                      <a:endParaRPr lang="fr-FR" sz="900" b="0" i="0" u="none" strike="noStrike" dirty="0">
                        <a:solidFill>
                          <a:schemeClr val="accent1">
                            <a:lumMod val="75000"/>
                          </a:schemeClr>
                        </a:solidFill>
                        <a:effectLst/>
                        <a:latin typeface="Arial" panose="020B0604020202020204" pitchFamily="34" charset="0"/>
                        <a:cs typeface="Arial" panose="020B0604020202020204" pitchFamily="34" charset="0"/>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Réaliser un plan de communication   </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8637872"/>
                  </a:ext>
                </a:extLst>
              </a:tr>
              <a:tr h="266097">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Créer et gérer les campagnes de communication (affiches, </a:t>
                      </a:r>
                      <a:r>
                        <a:rPr lang="fr-FR" sz="900" u="none" strike="noStrike" dirty="0" err="1">
                          <a:solidFill>
                            <a:schemeClr val="tx1">
                              <a:lumMod val="75000"/>
                              <a:lumOff val="25000"/>
                            </a:schemeClr>
                          </a:solidFill>
                          <a:effectLst/>
                          <a:latin typeface="Arial" panose="020B0604020202020204" pitchFamily="34" charset="0"/>
                          <a:cs typeface="Arial" panose="020B0604020202020204" pitchFamily="34" charset="0"/>
                        </a:rPr>
                        <a:t>liflettes</a:t>
                      </a: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 écrans…) </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38742103"/>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les vitrines</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7716363"/>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 site internet de l’officine</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79591728"/>
                  </a:ext>
                </a:extLst>
              </a:tr>
              <a:tr h="211253">
                <a:tc vMerge="1">
                  <a:txBody>
                    <a:bodyPr/>
                    <a:lstStyle/>
                    <a:p>
                      <a:endParaRPr lang="fr-FR"/>
                    </a:p>
                  </a:txBody>
                  <a:tcPr/>
                </a:tc>
                <a:tc>
                  <a:txBody>
                    <a:bodyPr/>
                    <a:lstStyle/>
                    <a:p>
                      <a:pPr algn="l" fontAlgn="b"/>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Gérer le merchandising (promotions, présentation des produits, </a:t>
                      </a:r>
                      <a:r>
                        <a:rPr lang="fr-FR" sz="900" u="none" strike="noStrike" dirty="0" err="1">
                          <a:solidFill>
                            <a:schemeClr val="tx1">
                              <a:lumMod val="75000"/>
                              <a:lumOff val="25000"/>
                            </a:schemeClr>
                          </a:solidFill>
                          <a:effectLst/>
                          <a:latin typeface="Arial" panose="020B0604020202020204" pitchFamily="34" charset="0"/>
                          <a:cs typeface="Arial" panose="020B0604020202020204" pitchFamily="34" charset="0"/>
                        </a:rPr>
                        <a:t>façing</a:t>
                      </a: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963975"/>
                  </a:ext>
                </a:extLst>
              </a:tr>
              <a:tr h="211253">
                <a:tc vMerge="1">
                  <a:txBody>
                    <a:bodyPr/>
                    <a:lstStyle/>
                    <a:p>
                      <a:pPr algn="ctr" fontAlgn="ctr"/>
                      <a:endParaRPr lang="fr-FR" sz="900" b="0" i="0" u="none" strike="noStrike" dirty="0">
                        <a:solidFill>
                          <a:schemeClr val="bg1"/>
                        </a:solidFill>
                        <a:effectLst/>
                        <a:latin typeface="+mj-lt"/>
                      </a:endParaRPr>
                    </a:p>
                  </a:txBody>
                  <a:tcPr marL="4065" marR="4065" marT="4065" marB="0" vert="vert2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50000"/>
                      </a:schemeClr>
                    </a:solidFill>
                  </a:tcPr>
                </a:tc>
                <a:tc>
                  <a:txBody>
                    <a:bodyPr/>
                    <a:lstStyle/>
                    <a:p>
                      <a:pPr algn="l" fontAlgn="b"/>
                      <a:r>
                        <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rPr>
                        <a:t>Autre :</a:t>
                      </a: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rtl="0" fontAlgn="ctr"/>
                      <a:r>
                        <a:rPr lang="fr-FR" sz="900" u="none" strike="noStrike" dirty="0">
                          <a:solidFill>
                            <a:schemeClr val="tx1">
                              <a:lumMod val="75000"/>
                              <a:lumOff val="25000"/>
                            </a:schemeClr>
                          </a:solidFill>
                          <a:effectLst/>
                          <a:latin typeface="Arial" panose="020B0604020202020204" pitchFamily="34" charset="0"/>
                          <a:cs typeface="Arial" panose="020B0604020202020204" pitchFamily="34" charset="0"/>
                        </a:rPr>
                        <a:t>☐</a:t>
                      </a:r>
                      <a:endParaRPr lang="fr-FR" sz="900" b="0" i="0" u="none" strike="noStrike" dirty="0">
                        <a:solidFill>
                          <a:schemeClr val="tx1">
                            <a:lumMod val="75000"/>
                            <a:lumOff val="25000"/>
                          </a:schemeClr>
                        </a:solidFill>
                        <a:effectLst/>
                        <a:latin typeface="Arial" panose="020B0604020202020204" pitchFamily="34" charset="0"/>
                        <a:cs typeface="Arial" panose="020B0604020202020204" pitchFamily="34" charset="0"/>
                      </a:endParaRPr>
                    </a:p>
                  </a:txBody>
                  <a:tcPr marL="4065" marR="4065" marT="406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8910222"/>
                  </a:ext>
                </a:extLst>
              </a:tr>
            </a:tbl>
          </a:graphicData>
        </a:graphic>
      </p:graphicFrame>
    </p:spTree>
    <p:extLst>
      <p:ext uri="{BB962C8B-B14F-4D97-AF65-F5344CB8AC3E}">
        <p14:creationId xmlns:p14="http://schemas.microsoft.com/office/powerpoint/2010/main" val="2583875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E998F-6040-C189-3E78-E263CDCF2D9D}"/>
            </a:ext>
          </a:extLst>
        </p:cNvPr>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BDAF26D8-400E-5779-1385-2AA0A29E9C20}"/>
              </a:ext>
            </a:extLst>
          </p:cNvPr>
          <p:cNvSpPr>
            <a:spLocks noGrp="1"/>
          </p:cNvSpPr>
          <p:nvPr>
            <p:ph type="body" sz="quarter" idx="10"/>
          </p:nvPr>
        </p:nvSpPr>
        <p:spPr>
          <a:xfrm>
            <a:off x="762501" y="1873453"/>
            <a:ext cx="4125263" cy="329109"/>
          </a:xfrm>
        </p:spPr>
        <p:txBody>
          <a:bodyPr/>
          <a:lstStyle/>
          <a:p>
            <a:r>
              <a:rPr lang="fr-FR" dirty="0" smtClean="0"/>
              <a:t>Finalité</a:t>
            </a:r>
            <a:endParaRPr lang="fr-FR" dirty="0"/>
          </a:p>
        </p:txBody>
      </p:sp>
      <p:sp>
        <p:nvSpPr>
          <p:cNvPr id="2" name="Titre 1">
            <a:extLst>
              <a:ext uri="{FF2B5EF4-FFF2-40B4-BE49-F238E27FC236}">
                <a16:creationId xmlns:a16="http://schemas.microsoft.com/office/drawing/2014/main" id="{5199D5E9-35F0-4501-CB6B-C11403054D03}"/>
              </a:ext>
            </a:extLst>
          </p:cNvPr>
          <p:cNvSpPr>
            <a:spLocks noGrp="1"/>
          </p:cNvSpPr>
          <p:nvPr>
            <p:ph type="title"/>
          </p:nvPr>
        </p:nvSpPr>
        <p:spPr>
          <a:xfrm>
            <a:off x="360000" y="396000"/>
            <a:ext cx="6959948" cy="428554"/>
          </a:xfrm>
        </p:spPr>
        <p:txBody>
          <a:bodyPr>
            <a:noAutofit/>
          </a:bodyPr>
          <a:lstStyle/>
          <a:p>
            <a:r>
              <a:rPr lang="fr-FR" sz="3800" dirty="0"/>
              <a:t>enregistrement</a:t>
            </a:r>
          </a:p>
        </p:txBody>
      </p:sp>
      <p:sp>
        <p:nvSpPr>
          <p:cNvPr id="3" name="Espace réservé du contenu 2">
            <a:extLst>
              <a:ext uri="{FF2B5EF4-FFF2-40B4-BE49-F238E27FC236}">
                <a16:creationId xmlns:a16="http://schemas.microsoft.com/office/drawing/2014/main" id="{93CD9434-3D99-29E2-EB9F-02D9698A3821}"/>
              </a:ext>
            </a:extLst>
          </p:cNvPr>
          <p:cNvSpPr>
            <a:spLocks noGrp="1"/>
          </p:cNvSpPr>
          <p:nvPr>
            <p:ph idx="1"/>
          </p:nvPr>
        </p:nvSpPr>
        <p:spPr>
          <a:xfrm>
            <a:off x="360000" y="900000"/>
            <a:ext cx="7966877" cy="702000"/>
          </a:xfrm>
        </p:spPr>
        <p:txBody>
          <a:bodyPr/>
          <a:lstStyle/>
          <a:p>
            <a:r>
              <a:rPr lang="fr-FR" b="1" dirty="0"/>
              <a:t>E.09 </a:t>
            </a:r>
            <a:r>
              <a:rPr lang="fr-FR" dirty="0"/>
              <a:t>Matrice des rôles et responsabilités</a:t>
            </a:r>
            <a:endParaRPr lang="fr-FR" dirty="0"/>
          </a:p>
        </p:txBody>
      </p:sp>
      <p:sp>
        <p:nvSpPr>
          <p:cNvPr id="7" name="Espace réservé du numéro de diapositive 6">
            <a:extLst>
              <a:ext uri="{FF2B5EF4-FFF2-40B4-BE49-F238E27FC236}">
                <a16:creationId xmlns:a16="http://schemas.microsoft.com/office/drawing/2014/main" id="{3C0E9B2B-2B6C-87AB-151E-B127D10F3578}"/>
              </a:ext>
            </a:extLst>
          </p:cNvPr>
          <p:cNvSpPr>
            <a:spLocks noGrp="1"/>
          </p:cNvSpPr>
          <p:nvPr>
            <p:ph type="sldNum" sz="quarter" idx="4"/>
          </p:nvPr>
        </p:nvSpPr>
        <p:spPr/>
        <p:txBody>
          <a:bodyPr/>
          <a:lstStyle/>
          <a:p>
            <a:fld id="{0CD46AB4-8697-344B-B099-9FF5630D42BB}" type="slidenum">
              <a:rPr lang="fr-FR" smtClean="0"/>
              <a:pPr/>
              <a:t>5</a:t>
            </a:fld>
            <a:r>
              <a:rPr lang="fr-FR" dirty="0" smtClean="0"/>
              <a:t>/5</a:t>
            </a:r>
            <a:endParaRPr lang="fr-FR" sz="700" dirty="0"/>
          </a:p>
        </p:txBody>
      </p:sp>
      <p:pic>
        <p:nvPicPr>
          <p:cNvPr id="11" name="Graphique 10">
            <a:extLst>
              <a:ext uri="{FF2B5EF4-FFF2-40B4-BE49-F238E27FC236}">
                <a16:creationId xmlns:a16="http://schemas.microsoft.com/office/drawing/2014/main" id="{5AA584DC-F336-6890-3930-75437C33711A}"/>
              </a:ext>
            </a:extLst>
          </p:cNvPr>
          <p:cNvPicPr>
            <a:picLocks noChangeAspect="1"/>
          </p:cNvPicPr>
          <p:nvPr/>
        </p:nvPicPr>
        <p:blipFill>
          <a:blip r:embed="rId3">
            <a:extLst>
              <a:ext uri="{96DAC541-7B7A-43D3-8B79-37D633B846F1}">
                <asvg:svgBlip xmlns="" xmlns:asvg="http://schemas.microsoft.com/office/drawing/2016/SVG/main" r:embed="rId4"/>
              </a:ext>
            </a:extLst>
          </a:blip>
          <a:srcRect l="43211" t="48197" r="45260" b="44049"/>
          <a:stretch>
            <a:fillRect/>
          </a:stretch>
        </p:blipFill>
        <p:spPr>
          <a:xfrm>
            <a:off x="167101" y="1674703"/>
            <a:ext cx="738882" cy="702001"/>
          </a:xfrm>
          <a:prstGeom prst="rect">
            <a:avLst/>
          </a:prstGeom>
        </p:spPr>
      </p:pic>
      <p:sp>
        <p:nvSpPr>
          <p:cNvPr id="64" name="Espace réservé du texte 3">
            <a:extLst>
              <a:ext uri="{FF2B5EF4-FFF2-40B4-BE49-F238E27FC236}">
                <a16:creationId xmlns:a16="http://schemas.microsoft.com/office/drawing/2014/main" id="{C0DF0CC3-7D49-FB7B-6F28-0DB6B4CF02C4}"/>
              </a:ext>
            </a:extLst>
          </p:cNvPr>
          <p:cNvSpPr txBox="1">
            <a:spLocks/>
          </p:cNvSpPr>
          <p:nvPr/>
        </p:nvSpPr>
        <p:spPr>
          <a:xfrm>
            <a:off x="762501" y="3782852"/>
            <a:ext cx="5013682" cy="503252"/>
          </a:xfrm>
          <a:prstGeom prst="rect">
            <a:avLst/>
          </a:prstGeom>
          <a:ln w="6350">
            <a:noFill/>
          </a:ln>
        </p:spPr>
        <p:txBody>
          <a:bodyPr vert="horz" lIns="0" tIns="0" rIns="0" bIns="0" rtlCol="0" anchor="t" anchorCtr="0">
            <a:noAutofit/>
          </a:bodyPr>
          <a:lstStyle>
            <a:lvl1pPr marL="0" indent="0" algn="l" defTabSz="1007943" rtl="0" eaLnBrk="1" latinLnBrk="0" hangingPunct="1">
              <a:lnSpc>
                <a:spcPts val="2700"/>
              </a:lnSpc>
              <a:spcBef>
                <a:spcPts val="0"/>
              </a:spcBef>
              <a:spcAft>
                <a:spcPts val="1800"/>
              </a:spcAft>
              <a:buFont typeface="Arial" panose="020B0604020202020204" pitchFamily="34" charset="0"/>
              <a:buNone/>
              <a:defRPr sz="2500" i="0" kern="1200" cap="none" baseline="0">
                <a:solidFill>
                  <a:schemeClr val="accent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ct val="90000"/>
              </a:lnSpc>
              <a:spcBef>
                <a:spcPts val="0"/>
              </a:spcBef>
              <a:buFont typeface="Arial" panose="020B0604020202020204" pitchFamily="34" charset="0"/>
              <a:buNone/>
              <a:tabLst/>
              <a:defRPr sz="11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smtClean="0"/>
              <a:t>Utilisation</a:t>
            </a:r>
            <a:endParaRPr lang="fr-FR" dirty="0">
              <a:latin typeface="Arial" panose="020B0604020202020204" pitchFamily="34" charset="0"/>
              <a:cs typeface="Arial" panose="020B0604020202020204" pitchFamily="34" charset="0"/>
            </a:endParaRPr>
          </a:p>
        </p:txBody>
      </p:sp>
      <p:pic>
        <p:nvPicPr>
          <p:cNvPr id="65" name="Graphique 64">
            <a:extLst>
              <a:ext uri="{FF2B5EF4-FFF2-40B4-BE49-F238E27FC236}">
                <a16:creationId xmlns:a16="http://schemas.microsoft.com/office/drawing/2014/main" id="{6871F985-BC9D-64E4-EB53-56D1DCFB905C}"/>
              </a:ext>
            </a:extLst>
          </p:cNvPr>
          <p:cNvPicPr>
            <a:picLocks noChangeAspect="1"/>
          </p:cNvPicPr>
          <p:nvPr/>
        </p:nvPicPr>
        <p:blipFill>
          <a:blip r:embed="rId3">
            <a:extLst>
              <a:ext uri="{96DAC541-7B7A-43D3-8B79-37D633B846F1}">
                <asvg:svgBlip xmlns="" xmlns:asvg="http://schemas.microsoft.com/office/drawing/2016/SVG/main" r:embed="rId4"/>
              </a:ext>
            </a:extLst>
          </a:blip>
          <a:srcRect l="43211" t="48197" r="45260" b="44049"/>
          <a:stretch>
            <a:fillRect/>
          </a:stretch>
        </p:blipFill>
        <p:spPr>
          <a:xfrm>
            <a:off x="167101" y="3584102"/>
            <a:ext cx="738882" cy="702001"/>
          </a:xfrm>
          <a:prstGeom prst="rect">
            <a:avLst/>
          </a:prstGeom>
        </p:spPr>
      </p:pic>
      <p:sp>
        <p:nvSpPr>
          <p:cNvPr id="6" name="Espace réservé du texte 7">
            <a:extLst>
              <a:ext uri="{FF2B5EF4-FFF2-40B4-BE49-F238E27FC236}">
                <a16:creationId xmlns:a16="http://schemas.microsoft.com/office/drawing/2014/main" id="{98ED7B24-56F4-E068-33C6-72DA67D6DB2A}"/>
              </a:ext>
            </a:extLst>
          </p:cNvPr>
          <p:cNvSpPr txBox="1">
            <a:spLocks/>
          </p:cNvSpPr>
          <p:nvPr/>
        </p:nvSpPr>
        <p:spPr>
          <a:xfrm>
            <a:off x="624305" y="7267787"/>
            <a:ext cx="2227560" cy="209757"/>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fr-FR" dirty="0">
                <a:solidFill>
                  <a:schemeClr val="accent1"/>
                </a:solidFill>
              </a:rPr>
              <a:t>Version 2.10 / Avril 2026</a:t>
            </a:r>
            <a:endParaRPr lang="fr-FR" dirty="0">
              <a:solidFill>
                <a:schemeClr val="accent1"/>
              </a:solidFill>
            </a:endParaRPr>
          </a:p>
        </p:txBody>
      </p:sp>
      <p:sp>
        <p:nvSpPr>
          <p:cNvPr id="8" name="ZoneTexte 7">
            <a:extLst>
              <a:ext uri="{FF2B5EF4-FFF2-40B4-BE49-F238E27FC236}">
                <a16:creationId xmlns:a16="http://schemas.microsoft.com/office/drawing/2014/main" id="{1A9C7BB4-6475-8C75-A307-92A0D8818A32}"/>
              </a:ext>
            </a:extLst>
          </p:cNvPr>
          <p:cNvSpPr txBox="1"/>
          <p:nvPr/>
        </p:nvSpPr>
        <p:spPr>
          <a:xfrm>
            <a:off x="8326877" y="900000"/>
            <a:ext cx="1968184" cy="215444"/>
          </a:xfrm>
          <a:prstGeom prst="rect">
            <a:avLst/>
          </a:prstGeom>
          <a:noFill/>
        </p:spPr>
        <p:txBody>
          <a:bodyPr wrap="square">
            <a:spAutoFit/>
          </a:bodyPr>
          <a:lstStyle/>
          <a:p>
            <a:r>
              <a:rPr lang="en-US" sz="800" cap="none" baseline="0" dirty="0">
                <a:solidFill>
                  <a:schemeClr val="accent1"/>
                </a:solidFill>
                <a:latin typeface="Arial" panose="020B0604020202020204" pitchFamily="34" charset="0"/>
                <a:cs typeface="Arial" panose="020B0604020202020204" pitchFamily="34" charset="0"/>
              </a:rPr>
              <a:t>Pharmacie</a:t>
            </a:r>
            <a:r>
              <a:rPr lang="en-US" sz="800" cap="none" baseline="0" dirty="0">
                <a:solidFill>
                  <a:schemeClr val="accent2"/>
                </a:solidFill>
                <a:latin typeface="Arial" panose="020B0604020202020204" pitchFamily="34" charset="0"/>
                <a:cs typeface="Arial" panose="020B0604020202020204" pitchFamily="34" charset="0"/>
              </a:rPr>
              <a:t> :</a:t>
            </a:r>
          </a:p>
        </p:txBody>
      </p:sp>
      <p:pic>
        <p:nvPicPr>
          <p:cNvPr id="20" name="Graphique 19">
            <a:extLst>
              <a:ext uri="{FF2B5EF4-FFF2-40B4-BE49-F238E27FC236}">
                <a16:creationId xmlns:a16="http://schemas.microsoft.com/office/drawing/2014/main" id="{220D6074-75A8-1F86-C1AB-F702AB8FCBE3}"/>
              </a:ext>
            </a:extLst>
          </p:cNvPr>
          <p:cNvPicPr>
            <a:picLocks noChangeAspect="1"/>
          </p:cNvPicPr>
          <p:nvPr/>
        </p:nvPicPr>
        <p:blipFill>
          <a:blip r:embed="rId5">
            <a:extLst>
              <a:ext uri="{96DAC541-7B7A-43D3-8B79-37D633B846F1}">
                <asvg:svgBlip xmlns="" xmlns:asvg="http://schemas.microsoft.com/office/drawing/2016/SVG/main" r:embed="rId8"/>
              </a:ext>
            </a:extLst>
          </a:blip>
          <a:srcRect/>
          <a:stretch/>
        </p:blipFill>
        <p:spPr>
          <a:xfrm>
            <a:off x="167976" y="6841298"/>
            <a:ext cx="354876" cy="490067"/>
          </a:xfrm>
          <a:prstGeom prst="rect">
            <a:avLst/>
          </a:prstGeom>
        </p:spPr>
      </p:pic>
      <p:sp>
        <p:nvSpPr>
          <p:cNvPr id="140" name="Espace réservé du contenu 2">
            <a:extLst>
              <a:ext uri="{FF2B5EF4-FFF2-40B4-BE49-F238E27FC236}">
                <a16:creationId xmlns:a16="http://schemas.microsoft.com/office/drawing/2014/main" id="{0F42AA74-ED70-C0B6-225D-96AB187005B8}"/>
              </a:ext>
            </a:extLst>
          </p:cNvPr>
          <p:cNvSpPr txBox="1">
            <a:spLocks/>
          </p:cNvSpPr>
          <p:nvPr/>
        </p:nvSpPr>
        <p:spPr>
          <a:xfrm>
            <a:off x="762501" y="2416253"/>
            <a:ext cx="9544038" cy="704224"/>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lvl="2" algn="just">
              <a:lnSpc>
                <a:spcPts val="1220"/>
              </a:lnSpc>
              <a:spcBef>
                <a:spcPts val="600"/>
              </a:spcBef>
              <a:buClr>
                <a:srgbClr val="258BA4"/>
              </a:buClr>
            </a:pPr>
            <a:r>
              <a:rPr lang="fr-FR" dirty="0" smtClean="0">
                <a:latin typeface="Arial" panose="020B0604020202020204" pitchFamily="34" charset="0"/>
                <a:cs typeface="Arial" panose="020B0604020202020204" pitchFamily="34" charset="0"/>
              </a:rPr>
              <a:t>Le </a:t>
            </a:r>
            <a:r>
              <a:rPr lang="fr-FR" dirty="0">
                <a:latin typeface="Arial" panose="020B0604020202020204" pitchFamily="34" charset="0"/>
                <a:cs typeface="Arial" panose="020B0604020202020204" pitchFamily="34" charset="0"/>
              </a:rPr>
              <a:t>présent document sert à identifier les rôles et les responsabilités des collaborateurs au sein de l’officine,</a:t>
            </a:r>
          </a:p>
          <a:p>
            <a:pPr marL="0" lvl="2" algn="just">
              <a:lnSpc>
                <a:spcPts val="1220"/>
              </a:lnSpc>
              <a:spcBef>
                <a:spcPts val="600"/>
              </a:spcBef>
              <a:buClr>
                <a:srgbClr val="258BA4"/>
              </a:buClr>
            </a:pPr>
            <a:r>
              <a:rPr lang="fr-FR" dirty="0">
                <a:latin typeface="Arial" panose="020B0604020202020204" pitchFamily="34" charset="0"/>
                <a:cs typeface="Arial" panose="020B0604020202020204" pitchFamily="34" charset="0"/>
              </a:rPr>
              <a:t>Il permet de définir si nécessaire un référent au sein de l’équipe,</a:t>
            </a:r>
          </a:p>
          <a:p>
            <a:pPr marL="0" lvl="2" algn="just">
              <a:lnSpc>
                <a:spcPts val="1220"/>
              </a:lnSpc>
              <a:spcBef>
                <a:spcPts val="600"/>
              </a:spcBef>
              <a:buClr>
                <a:srgbClr val="258BA4"/>
              </a:buClr>
            </a:pPr>
            <a:r>
              <a:rPr lang="fr-FR" dirty="0">
                <a:latin typeface="Arial" panose="020B0604020202020204" pitchFamily="34" charset="0"/>
                <a:cs typeface="Arial" panose="020B0604020202020204" pitchFamily="34" charset="0"/>
              </a:rPr>
              <a:t>Il est mis à jour annuellement à l’occasion des entretiens individuels,</a:t>
            </a:r>
          </a:p>
          <a:p>
            <a:pPr marL="0" lvl="2" algn="just">
              <a:lnSpc>
                <a:spcPts val="1220"/>
              </a:lnSpc>
              <a:spcBef>
                <a:spcPts val="600"/>
              </a:spcBef>
              <a:buClr>
                <a:srgbClr val="258BA4"/>
              </a:buClr>
            </a:pPr>
            <a:r>
              <a:rPr lang="fr-FR" dirty="0">
                <a:latin typeface="Arial" panose="020B0604020202020204" pitchFamily="34" charset="0"/>
                <a:cs typeface="Arial" panose="020B0604020202020204" pitchFamily="34" charset="0"/>
              </a:rPr>
              <a:t>Il organise les activités de l’officine par domaine</a:t>
            </a:r>
            <a:r>
              <a:rPr lang="fr-FR" dirty="0" smtClean="0">
                <a:latin typeface="Arial" panose="020B0604020202020204" pitchFamily="34" charset="0"/>
                <a:cs typeface="Arial" panose="020B0604020202020204" pitchFamily="34" charset="0"/>
              </a:rPr>
              <a:t>.</a:t>
            </a:r>
            <a:endParaRPr lang="fr-FR" dirty="0">
              <a:latin typeface="Arial" panose="020B0604020202020204" pitchFamily="34" charset="0"/>
              <a:cs typeface="Arial" panose="020B0604020202020204" pitchFamily="34" charset="0"/>
            </a:endParaRPr>
          </a:p>
        </p:txBody>
      </p:sp>
      <p:sp>
        <p:nvSpPr>
          <p:cNvPr id="141" name="Espace réservé du contenu 2">
            <a:extLst>
              <a:ext uri="{FF2B5EF4-FFF2-40B4-BE49-F238E27FC236}">
                <a16:creationId xmlns:a16="http://schemas.microsoft.com/office/drawing/2014/main" id="{0F42AA74-ED70-C0B6-225D-96AB187005B8}"/>
              </a:ext>
            </a:extLst>
          </p:cNvPr>
          <p:cNvSpPr txBox="1">
            <a:spLocks/>
          </p:cNvSpPr>
          <p:nvPr/>
        </p:nvSpPr>
        <p:spPr>
          <a:xfrm>
            <a:off x="762501" y="4325653"/>
            <a:ext cx="9532560" cy="962131"/>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171450" indent="-171450" algn="just">
              <a:spcBef>
                <a:spcPts val="600"/>
              </a:spcBef>
              <a:spcAft>
                <a:spcPts val="0"/>
              </a:spcAft>
              <a:buFont typeface="Arial" panose="020B0604020202020204" pitchFamily="34" charset="0"/>
              <a:buChar char="•"/>
            </a:pPr>
            <a:r>
              <a:rPr lang="fr-FR" dirty="0">
                <a:solidFill>
                  <a:schemeClr val="tx1"/>
                </a:solidFill>
                <a:latin typeface="Arial" panose="020B0604020202020204" pitchFamily="34" charset="0"/>
                <a:ea typeface="Helvetica Neue" panose="02000503000000020004" pitchFamily="2" charset="0"/>
                <a:cs typeface="Arial" panose="020B0604020202020204" pitchFamily="34" charset="0"/>
              </a:rPr>
              <a:t>Pour chaque secteur d’activité de l’officine indiquez les tâches assumées par les </a:t>
            </a:r>
            <a:r>
              <a:rPr lang="fr-FR" dirty="0" smtClean="0">
                <a:solidFill>
                  <a:schemeClr val="tx1"/>
                </a:solidFill>
                <a:latin typeface="Arial" panose="020B0604020202020204" pitchFamily="34" charset="0"/>
                <a:ea typeface="Helvetica Neue" panose="02000503000000020004" pitchFamily="2" charset="0"/>
                <a:cs typeface="Arial" panose="020B0604020202020204" pitchFamily="34" charset="0"/>
              </a:rPr>
              <a:t>collaborateurs</a:t>
            </a:r>
          </a:p>
          <a:p>
            <a:pPr marL="171450" indent="-171450" algn="just">
              <a:spcBef>
                <a:spcPts val="600"/>
              </a:spcBef>
              <a:spcAft>
                <a:spcPts val="0"/>
              </a:spcAft>
              <a:buFont typeface="Arial" panose="020B0604020202020204" pitchFamily="34" charset="0"/>
              <a:buChar char="•"/>
            </a:pPr>
            <a:r>
              <a:rPr lang="fr-FR" dirty="0">
                <a:solidFill>
                  <a:schemeClr val="tx1"/>
                </a:solidFill>
                <a:latin typeface="Arial" panose="020B0604020202020204" pitchFamily="34" charset="0"/>
                <a:cs typeface="Arial" panose="020B0604020202020204" pitchFamily="34" charset="0"/>
              </a:rPr>
              <a:t>La liste </a:t>
            </a:r>
            <a:r>
              <a:rPr lang="fr-FR" dirty="0">
                <a:solidFill>
                  <a:schemeClr val="tx1"/>
                </a:solidFill>
                <a:latin typeface="Arial" panose="020B0604020202020204" pitchFamily="34" charset="0"/>
                <a:cs typeface="Arial" panose="020B0604020202020204" pitchFamily="34" charset="0"/>
              </a:rPr>
              <a:t>des rôles et les responsabilités n’est pas exhaustive. Des lignes peuvent être ajoutées dans chaque rubrique en </a:t>
            </a:r>
            <a:r>
              <a:rPr lang="fr-FR" dirty="0">
                <a:solidFill>
                  <a:schemeClr val="tx1"/>
                </a:solidFill>
                <a:latin typeface="Arial" panose="020B0604020202020204" pitchFamily="34" charset="0"/>
                <a:cs typeface="Arial" panose="020B0604020202020204" pitchFamily="34" charset="0"/>
              </a:rPr>
              <a:t>fonction des </a:t>
            </a:r>
            <a:r>
              <a:rPr lang="fr-FR" dirty="0">
                <a:solidFill>
                  <a:schemeClr val="tx1"/>
                </a:solidFill>
                <a:latin typeface="Arial" panose="020B0604020202020204" pitchFamily="34" charset="0"/>
                <a:cs typeface="Arial" panose="020B0604020202020204" pitchFamily="34" charset="0"/>
              </a:rPr>
              <a:t>rôles et </a:t>
            </a:r>
            <a:r>
              <a:rPr lang="fr-FR" dirty="0">
                <a:solidFill>
                  <a:schemeClr val="tx1"/>
                </a:solidFill>
                <a:latin typeface="Arial" panose="020B0604020202020204" pitchFamily="34" charset="0"/>
                <a:cs typeface="Arial" panose="020B0604020202020204" pitchFamily="34" charset="0"/>
              </a:rPr>
              <a:t>des </a:t>
            </a:r>
            <a:r>
              <a:rPr lang="fr-FR" dirty="0">
                <a:solidFill>
                  <a:schemeClr val="tx1"/>
                </a:solidFill>
                <a:latin typeface="Arial" panose="020B0604020202020204" pitchFamily="34" charset="0"/>
                <a:cs typeface="Arial" panose="020B0604020202020204" pitchFamily="34" charset="0"/>
              </a:rPr>
              <a:t>responsabilités </a:t>
            </a:r>
            <a:r>
              <a:rPr lang="fr-FR" dirty="0">
                <a:solidFill>
                  <a:schemeClr val="tx1"/>
                </a:solidFill>
                <a:latin typeface="Arial" panose="020B0604020202020204" pitchFamily="34" charset="0"/>
                <a:cs typeface="Arial" panose="020B0604020202020204" pitchFamily="34" charset="0"/>
              </a:rPr>
              <a:t>identifiées dans l'officine et de leur </a:t>
            </a:r>
            <a:r>
              <a:rPr lang="fr-FR" dirty="0">
                <a:solidFill>
                  <a:schemeClr val="tx1"/>
                </a:solidFill>
                <a:latin typeface="Arial" panose="020B0604020202020204" pitchFamily="34" charset="0"/>
                <a:cs typeface="Arial" panose="020B0604020202020204" pitchFamily="34" charset="0"/>
              </a:rPr>
              <a:t>répartition </a:t>
            </a:r>
            <a:r>
              <a:rPr lang="fr-FR" dirty="0">
                <a:solidFill>
                  <a:schemeClr val="tx1"/>
                </a:solidFill>
                <a:latin typeface="Arial" panose="020B0604020202020204" pitchFamily="34" charset="0"/>
                <a:cs typeface="Arial" panose="020B0604020202020204" pitchFamily="34" charset="0"/>
              </a:rPr>
              <a:t>au </a:t>
            </a:r>
            <a:r>
              <a:rPr lang="fr-FR" dirty="0">
                <a:solidFill>
                  <a:schemeClr val="tx1"/>
                </a:solidFill>
                <a:latin typeface="Arial" panose="020B0604020202020204" pitchFamily="34" charset="0"/>
                <a:cs typeface="Arial" panose="020B0604020202020204" pitchFamily="34" charset="0"/>
              </a:rPr>
              <a:t>sein de l’équipe.</a:t>
            </a:r>
          </a:p>
          <a:p>
            <a:pPr marL="171450" indent="-171450" algn="just">
              <a:spcBef>
                <a:spcPts val="600"/>
              </a:spcBef>
              <a:spcAft>
                <a:spcPts val="0"/>
              </a:spcAft>
              <a:buFont typeface="Arial" panose="020B0604020202020204" pitchFamily="34" charset="0"/>
              <a:buChar char="•"/>
            </a:pPr>
            <a:r>
              <a:rPr lang="fr-FR" dirty="0">
                <a:solidFill>
                  <a:srgbClr val="258BA4"/>
                </a:solidFill>
                <a:latin typeface="Arial" panose="020B0604020202020204" pitchFamily="34" charset="0"/>
                <a:ea typeface="Helvetica Neue" panose="02000503000000020004" pitchFamily="2" charset="0"/>
                <a:cs typeface="Arial" panose="020B0604020202020204" pitchFamily="34" charset="0"/>
              </a:rPr>
              <a:t>Le fait d’attribuer des tâches spécifiques à chacun des collaborateurs ne les dispense aucunement d’être solidaires des autres membres de l’équipe pour l’intégralité des activités. Cela ne préjuge en rien les responsabilités qui découlent du contrat de travail</a:t>
            </a:r>
          </a:p>
        </p:txBody>
      </p:sp>
      <p:sp>
        <p:nvSpPr>
          <p:cNvPr id="142" name="Espace réservé du pied de page 29">
            <a:extLst>
              <a:ext uri="{FF2B5EF4-FFF2-40B4-BE49-F238E27FC236}">
                <a16:creationId xmlns:a16="http://schemas.microsoft.com/office/drawing/2014/main" id="{751BC3B0-6097-7FDC-65EB-8438CEDFD40D}"/>
              </a:ext>
            </a:extLst>
          </p:cNvPr>
          <p:cNvSpPr txBox="1">
            <a:spLocks/>
          </p:cNvSpPr>
          <p:nvPr/>
        </p:nvSpPr>
        <p:spPr>
          <a:xfrm>
            <a:off x="2973172" y="6849041"/>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34 : Plan de formation et de </a:t>
            </a:r>
            <a:r>
              <a:rPr lang="en-US" dirty="0" err="1" smtClean="0">
                <a:latin typeface="Arial" panose="020B0604020202020204" pitchFamily="34" charset="0"/>
                <a:cs typeface="Arial" panose="020B0604020202020204" pitchFamily="34" charset="0"/>
              </a:rPr>
              <a:t>développement</a:t>
            </a:r>
            <a:r>
              <a:rPr lang="en-US" dirty="0" smtClean="0">
                <a:latin typeface="Arial" panose="020B0604020202020204" pitchFamily="34" charset="0"/>
                <a:cs typeface="Arial" panose="020B0604020202020204" pitchFamily="34" charset="0"/>
              </a:rPr>
              <a:t> des </a:t>
            </a:r>
            <a:r>
              <a:rPr lang="en-US" dirty="0" err="1" smtClean="0">
                <a:latin typeface="Arial" panose="020B0604020202020204" pitchFamily="34" charset="0"/>
                <a:cs typeface="Arial" panose="020B0604020202020204" pitchFamily="34" charset="0"/>
              </a:rPr>
              <a:t>compétences</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sp>
        <p:nvSpPr>
          <p:cNvPr id="143" name="Espace réservé du texte 6">
            <a:extLst>
              <a:ext uri="{FF2B5EF4-FFF2-40B4-BE49-F238E27FC236}">
                <a16:creationId xmlns:a16="http://schemas.microsoft.com/office/drawing/2014/main" id="{D19FCD82-9371-D490-4602-8B19A1BD2118}"/>
              </a:ext>
            </a:extLst>
          </p:cNvPr>
          <p:cNvSpPr txBox="1">
            <a:spLocks/>
          </p:cNvSpPr>
          <p:nvPr/>
        </p:nvSpPr>
        <p:spPr>
          <a:xfrm>
            <a:off x="624305" y="6848274"/>
            <a:ext cx="2227560" cy="419513"/>
          </a:xfrm>
          <a:prstGeom prst="rect">
            <a:avLst/>
          </a:prstGeom>
          <a:ln w="6350">
            <a:noFill/>
          </a:ln>
        </p:spPr>
        <p:txBody>
          <a:bodyPr vert="horz" lIns="0" tIns="72000" rIns="0" bIns="0" rtlCol="0" anchor="t" anchorCtr="0">
            <a:noAutofit/>
          </a:bodyPr>
          <a:lstStyle>
            <a:lvl1pPr marL="0" indent="0" algn="l" defTabSz="1007943" rtl="0" eaLnBrk="1" latinLnBrk="0" hangingPunct="1">
              <a:lnSpc>
                <a:spcPts val="740"/>
              </a:lnSpc>
              <a:spcBef>
                <a:spcPts val="0"/>
              </a:spcBef>
              <a:spcAft>
                <a:spcPts val="0"/>
              </a:spcAft>
              <a:buFont typeface="Arial" panose="020B0604020202020204" pitchFamily="34" charset="0"/>
              <a:buNone/>
              <a:defRPr sz="700" b="0" i="0" kern="1200" cap="none" baseline="0">
                <a:solidFill>
                  <a:schemeClr val="tx1"/>
                </a:solidFill>
                <a:latin typeface="Arial" panose="020B0604020202020204" pitchFamily="34" charset="0"/>
                <a:ea typeface="+mn-ea"/>
                <a:cs typeface="Arial" panose="020B0604020202020204" pitchFamily="34" charset="0"/>
              </a:defRPr>
            </a:lvl1pPr>
            <a:lvl2pPr marL="6350" indent="0" algn="l" defTabSz="1007943" rtl="0" eaLnBrk="1" latinLnBrk="0" hangingPunct="1">
              <a:lnSpc>
                <a:spcPts val="740"/>
              </a:lnSpc>
              <a:spcBef>
                <a:spcPts val="0"/>
              </a:spcBef>
              <a:buFont typeface="Arial" panose="020B0604020202020204" pitchFamily="34" charset="0"/>
              <a:buNone/>
              <a:tabLst/>
              <a:defRPr sz="700" b="0" i="0" kern="1200">
                <a:solidFill>
                  <a:schemeClr val="tx1"/>
                </a:solidFill>
                <a:latin typeface="Azo Sans Light" panose="020B0403030503020204" pitchFamily="34" charset="77"/>
                <a:ea typeface="+mn-ea"/>
                <a:cs typeface="+mn-cs"/>
              </a:defRPr>
            </a:lvl2pPr>
            <a:lvl3pPr marL="184150" indent="-184150" algn="l" defTabSz="1007943" rtl="0" eaLnBrk="1" latinLnBrk="0" hangingPunct="1">
              <a:lnSpc>
                <a:spcPts val="1300"/>
              </a:lnSpc>
              <a:spcBef>
                <a:spcPts val="551"/>
              </a:spcBef>
              <a:buClr>
                <a:schemeClr val="accent1"/>
              </a:buClr>
              <a:buFont typeface="Courier New" panose="02070309020205020404" pitchFamily="49" charset="0"/>
              <a:buChar char="o"/>
              <a:tabLst/>
              <a:defRPr sz="1100" b="0" i="0" kern="1200">
                <a:solidFill>
                  <a:schemeClr val="tx1"/>
                </a:solidFill>
                <a:latin typeface="Azo Sans Light" panose="020B0403030503020204" pitchFamily="34" charset="77"/>
                <a:ea typeface="+mn-ea"/>
                <a:cs typeface="+mn-cs"/>
              </a:defRPr>
            </a:lvl3pPr>
            <a:lvl4pPr marL="6350" indent="0" algn="l" defTabSz="1007943" rtl="0" eaLnBrk="1" latinLnBrk="0" hangingPunct="1">
              <a:lnSpc>
                <a:spcPct val="90000"/>
              </a:lnSpc>
              <a:spcBef>
                <a:spcPts val="1800"/>
              </a:spcBef>
              <a:spcAft>
                <a:spcPts val="1200"/>
              </a:spcAft>
              <a:buFont typeface="Arial" panose="020B0604020202020204" pitchFamily="34" charset="0"/>
              <a:buNone/>
              <a:tabLst/>
              <a:defRPr sz="1500" b="1" i="0" kern="1200">
                <a:solidFill>
                  <a:schemeClr val="accent1"/>
                </a:solidFill>
                <a:latin typeface="Azo Sans" panose="020B0603030503090204" pitchFamily="34" charset="77"/>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i="0" kern="1200">
                <a:solidFill>
                  <a:schemeClr val="tx1"/>
                </a:solidFill>
                <a:latin typeface="Azo Sans" panose="020B0603030503090204" pitchFamily="34" charset="77"/>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a:lstStyle>
          <a:p>
            <a:r>
              <a:rPr lang="en-US" dirty="0" smtClean="0"/>
              <a:t>Sous-theme :</a:t>
            </a:r>
          </a:p>
          <a:p>
            <a:r>
              <a:rPr lang="fr-FR" b="1" dirty="0"/>
              <a:t>4.3 </a:t>
            </a:r>
            <a:r>
              <a:rPr lang="fr-FR" dirty="0"/>
              <a:t>Gestion des ressources humaines</a:t>
            </a:r>
            <a:endParaRPr lang="en-US" dirty="0"/>
          </a:p>
          <a:p>
            <a:endParaRPr lang="fr-FR" dirty="0"/>
          </a:p>
          <a:p>
            <a:endParaRPr lang="fr-FR" dirty="0"/>
          </a:p>
        </p:txBody>
      </p:sp>
    </p:spTree>
    <p:extLst>
      <p:ext uri="{BB962C8B-B14F-4D97-AF65-F5344CB8AC3E}">
        <p14:creationId xmlns:p14="http://schemas.microsoft.com/office/powerpoint/2010/main" val="3026420606"/>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727</TotalTime>
  <Words>1438</Words>
  <Application>Microsoft Office PowerPoint</Application>
  <PresentationFormat>Personnalisé</PresentationFormat>
  <Paragraphs>624</Paragraphs>
  <Slides>5</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5</vt:i4>
      </vt:variant>
    </vt:vector>
  </HeadingPairs>
  <TitlesOfParts>
    <vt:vector size="12" baseType="lpstr">
      <vt:lpstr>Aptos</vt:lpstr>
      <vt:lpstr>Arial</vt:lpstr>
      <vt:lpstr>Azo Sans</vt:lpstr>
      <vt:lpstr>Azo Sans Light</vt:lpstr>
      <vt:lpstr>Courier New</vt:lpstr>
      <vt:lpstr>Helvetica Neue</vt:lpstr>
      <vt:lpstr>Thème Office</vt:lpstr>
      <vt:lpstr>enregistrement</vt:lpstr>
      <vt:lpstr>enregistrement</vt:lpstr>
      <vt:lpstr>enregistrement</vt:lpstr>
      <vt:lpstr>enregistrement</vt:lpstr>
      <vt:lpstr>enregistrement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enregistrement</dc:title>
  <dc:creator>Sébastien QUESSON</dc:creator>
  <cp:lastModifiedBy>Cécile LUGAND</cp:lastModifiedBy>
  <cp:revision>138</cp:revision>
  <dcterms:created xsi:type="dcterms:W3CDTF">2025-12-16T10:16:15Z</dcterms:created>
  <dcterms:modified xsi:type="dcterms:W3CDTF">2026-04-07T09:20:55Z</dcterms:modified>
</cp:coreProperties>
</file>