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15A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F27ECEA-6B49-7A42-BD04-5EDD1A67E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5147"/>
            <a:ext cx="951058" cy="803082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53083D9-5651-44CC-A445-DD6DCA8B5780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F7FF4B2-67A1-0744-8219-FA94FAC5DA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6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AC8F5C-1D0F-BE41-8A75-E5D4DFC6E899}"/>
              </a:ext>
            </a:extLst>
          </p:cNvPr>
          <p:cNvSpPr/>
          <p:nvPr userDrawn="1"/>
        </p:nvSpPr>
        <p:spPr>
          <a:xfrm>
            <a:off x="732118" y="6301192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9A725A-3785-7D45-AEEA-2F09E8F6AFD3}"/>
              </a:ext>
            </a:extLst>
          </p:cNvPr>
          <p:cNvSpPr/>
          <p:nvPr userDrawn="1"/>
        </p:nvSpPr>
        <p:spPr>
          <a:xfrm>
            <a:off x="732118" y="6469379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2.1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Décembre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2021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9" name="Image 18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6067031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2185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6028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2110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5147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6028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7348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A5CD866-41F8-462D-A830-CA4B922FEC1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6573FFA9-B275-A64F-9F76-3CE2392AE2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7" name="Flèche : pentagone 15">
            <a:extLst>
              <a:ext uri="{FF2B5EF4-FFF2-40B4-BE49-F238E27FC236}">
                <a16:creationId xmlns:a16="http://schemas.microsoft.com/office/drawing/2014/main" id="{7AB13C4A-2FFC-9043-A8E6-3E632BC9055B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84D650-C7BF-514F-BCC2-65F833109ABE}"/>
              </a:ext>
            </a:extLst>
          </p:cNvPr>
          <p:cNvSpPr/>
          <p:nvPr userDrawn="1"/>
        </p:nvSpPr>
        <p:spPr>
          <a:xfrm>
            <a:off x="732118" y="6301192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FA4188-CD52-154A-A42A-E066A531A72A}"/>
              </a:ext>
            </a:extLst>
          </p:cNvPr>
          <p:cNvSpPr/>
          <p:nvPr userDrawn="1"/>
        </p:nvSpPr>
        <p:spPr>
          <a:xfrm>
            <a:off x="732118" y="6469379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2.1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Novembre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2021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18F73BE9-1ED7-4840-9D95-651AD96252B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6067031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4ABCC4D2-68B4-F344-BC5C-2408B2BBF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6979"/>
              </p:ext>
            </p:extLst>
          </p:nvPr>
        </p:nvGraphicFramePr>
        <p:xfrm>
          <a:off x="150039" y="2833748"/>
          <a:ext cx="9605924" cy="3179125"/>
        </p:xfrm>
        <a:graphic>
          <a:graphicData uri="http://schemas.openxmlformats.org/drawingml/2006/table">
            <a:tbl>
              <a:tblPr firstRow="1" firstCol="1" bandRow="1"/>
              <a:tblGrid>
                <a:gridCol w="1239991">
                  <a:extLst>
                    <a:ext uri="{9D8B030D-6E8A-4147-A177-3AD203B41FA5}">
                      <a16:colId xmlns:a16="http://schemas.microsoft.com/office/drawing/2014/main" val="2531396983"/>
                    </a:ext>
                  </a:extLst>
                </a:gridCol>
                <a:gridCol w="1239991">
                  <a:extLst>
                    <a:ext uri="{9D8B030D-6E8A-4147-A177-3AD203B41FA5}">
                      <a16:colId xmlns:a16="http://schemas.microsoft.com/office/drawing/2014/main" val="2344662789"/>
                    </a:ext>
                  </a:extLst>
                </a:gridCol>
                <a:gridCol w="495413">
                  <a:extLst>
                    <a:ext uri="{9D8B030D-6E8A-4147-A177-3AD203B41FA5}">
                      <a16:colId xmlns:a16="http://schemas.microsoft.com/office/drawing/2014/main" val="3235731928"/>
                    </a:ext>
                  </a:extLst>
                </a:gridCol>
                <a:gridCol w="495413">
                  <a:extLst>
                    <a:ext uri="{9D8B030D-6E8A-4147-A177-3AD203B41FA5}">
                      <a16:colId xmlns:a16="http://schemas.microsoft.com/office/drawing/2014/main" val="2172052952"/>
                    </a:ext>
                  </a:extLst>
                </a:gridCol>
                <a:gridCol w="495413">
                  <a:extLst>
                    <a:ext uri="{9D8B030D-6E8A-4147-A177-3AD203B41FA5}">
                      <a16:colId xmlns:a16="http://schemas.microsoft.com/office/drawing/2014/main" val="1904512201"/>
                    </a:ext>
                  </a:extLst>
                </a:gridCol>
                <a:gridCol w="1198465">
                  <a:extLst>
                    <a:ext uri="{9D8B030D-6E8A-4147-A177-3AD203B41FA5}">
                      <a16:colId xmlns:a16="http://schemas.microsoft.com/office/drawing/2014/main" val="3210277476"/>
                    </a:ext>
                  </a:extLst>
                </a:gridCol>
                <a:gridCol w="516541">
                  <a:extLst>
                    <a:ext uri="{9D8B030D-6E8A-4147-A177-3AD203B41FA5}">
                      <a16:colId xmlns:a16="http://schemas.microsoft.com/office/drawing/2014/main" val="3219580209"/>
                    </a:ext>
                  </a:extLst>
                </a:gridCol>
                <a:gridCol w="722722">
                  <a:extLst>
                    <a:ext uri="{9D8B030D-6E8A-4147-A177-3AD203B41FA5}">
                      <a16:colId xmlns:a16="http://schemas.microsoft.com/office/drawing/2014/main" val="3238572803"/>
                    </a:ext>
                  </a:extLst>
                </a:gridCol>
                <a:gridCol w="1135809">
                  <a:extLst>
                    <a:ext uri="{9D8B030D-6E8A-4147-A177-3AD203B41FA5}">
                      <a16:colId xmlns:a16="http://schemas.microsoft.com/office/drawing/2014/main" val="1935522571"/>
                    </a:ext>
                  </a:extLst>
                </a:gridCol>
                <a:gridCol w="1033083">
                  <a:extLst>
                    <a:ext uri="{9D8B030D-6E8A-4147-A177-3AD203B41FA5}">
                      <a16:colId xmlns:a16="http://schemas.microsoft.com/office/drawing/2014/main" val="3204661384"/>
                    </a:ext>
                  </a:extLst>
                </a:gridCol>
                <a:gridCol w="1033083">
                  <a:extLst>
                    <a:ext uri="{9D8B030D-6E8A-4147-A177-3AD203B41FA5}">
                      <a16:colId xmlns:a16="http://schemas.microsoft.com/office/drawing/2014/main" val="3671172040"/>
                    </a:ext>
                  </a:extLst>
                </a:gridCol>
              </a:tblGrid>
              <a:tr h="337478">
                <a:tc grid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Suivi du Matériel</a:t>
                      </a: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49173"/>
                  </a:ext>
                </a:extLst>
              </a:tr>
              <a:tr h="721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 et prénom du </a:t>
                      </a: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Appartenance du matériel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(officine</a:t>
                      </a:r>
                      <a:r>
                        <a:rPr lang="fr-FR" sz="900" baseline="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 prestataire)</a:t>
                      </a:r>
                      <a:endParaRPr lang="fr-FR" sz="9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Ordonnance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Facturation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Sortie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Accessoires Fournis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 Retour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Etat à la réception</a:t>
                      </a: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de Vérification &amp; </a:t>
                      </a:r>
                      <a:r>
                        <a:rPr lang="fr-FR" sz="8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Décontamination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</a:t>
                      </a:r>
                      <a:r>
                        <a:rPr lang="fr-FR" sz="800" baseline="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cas d’appartenance à l’officine)</a:t>
                      </a:r>
                      <a:endParaRPr lang="fr-FR" sz="8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de retour au prestataire</a:t>
                      </a:r>
                      <a:endParaRPr lang="fr-FR" sz="8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Opérateur</a:t>
                      </a: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375065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2836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564666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1162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32267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750223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89368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341264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13808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00650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371921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34AE1E2-CAE5-9E45-A05A-1EA4F7C91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71078"/>
              </p:ext>
            </p:extLst>
          </p:nvPr>
        </p:nvGraphicFramePr>
        <p:xfrm>
          <a:off x="150039" y="1218002"/>
          <a:ext cx="5034945" cy="1515564"/>
        </p:xfrm>
        <a:graphic>
          <a:graphicData uri="http://schemas.openxmlformats.org/drawingml/2006/table">
            <a:tbl>
              <a:tblPr firstRow="1" firstCol="1" bandRow="1"/>
              <a:tblGrid>
                <a:gridCol w="2961461">
                  <a:extLst>
                    <a:ext uri="{9D8B030D-6E8A-4147-A177-3AD203B41FA5}">
                      <a16:colId xmlns:a16="http://schemas.microsoft.com/office/drawing/2014/main" val="2958709278"/>
                    </a:ext>
                  </a:extLst>
                </a:gridCol>
                <a:gridCol w="2073484">
                  <a:extLst>
                    <a:ext uri="{9D8B030D-6E8A-4147-A177-3AD203B41FA5}">
                      <a16:colId xmlns:a16="http://schemas.microsoft.com/office/drawing/2014/main" val="866539061"/>
                    </a:ext>
                  </a:extLst>
                </a:gridCol>
              </a:tblGrid>
              <a:tr h="25632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Désignation :</a:t>
                      </a:r>
                      <a:endParaRPr lang="fr-FR" sz="100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19016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fr-FR" sz="10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953038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 Identification</a:t>
                      </a:r>
                      <a:endParaRPr lang="fr-FR" sz="100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976758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Marque</a:t>
                      </a:r>
                      <a:endParaRPr lang="fr-FR" sz="10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30144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Numéro de série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IUD (Identifiant Unique de Dispositif) le cas échéant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211874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Vérification le :</a:t>
                      </a:r>
                      <a:endParaRPr lang="fr-FR" sz="10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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Interne 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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Externe</a:t>
                      </a: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576067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Maintenance le :</a:t>
                      </a:r>
                      <a:endParaRPr lang="fr-FR" sz="10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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Interne 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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Externe</a:t>
                      </a: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108509"/>
                  </a:ext>
                </a:extLst>
              </a:tr>
              <a:tr h="179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Documents de référence</a:t>
                      </a:r>
                      <a:endParaRPr lang="fr-FR" sz="100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879684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B572F3FA-948B-9C41-91D2-4DBC8357F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68932"/>
              </p:ext>
            </p:extLst>
          </p:nvPr>
        </p:nvGraphicFramePr>
        <p:xfrm>
          <a:off x="5411808" y="1358564"/>
          <a:ext cx="4344155" cy="1234440"/>
        </p:xfrm>
        <a:graphic>
          <a:graphicData uri="http://schemas.openxmlformats.org/drawingml/2006/table">
            <a:tbl>
              <a:tblPr firstRow="1" firstCol="1" bandRow="1"/>
              <a:tblGrid>
                <a:gridCol w="1504391">
                  <a:extLst>
                    <a:ext uri="{9D8B030D-6E8A-4147-A177-3AD203B41FA5}">
                      <a16:colId xmlns:a16="http://schemas.microsoft.com/office/drawing/2014/main" val="578867478"/>
                    </a:ext>
                  </a:extLst>
                </a:gridCol>
                <a:gridCol w="2839764">
                  <a:extLst>
                    <a:ext uri="{9D8B030D-6E8A-4147-A177-3AD203B41FA5}">
                      <a16:colId xmlns:a16="http://schemas.microsoft.com/office/drawing/2014/main" val="567142763"/>
                    </a:ext>
                  </a:extLst>
                </a:gridCol>
              </a:tblGrid>
              <a:tr h="2407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Vérifications Annuelles</a:t>
                      </a: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00019"/>
                  </a:ext>
                </a:extLst>
              </a:tr>
              <a:tr h="15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Réalisé par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837546"/>
                  </a:ext>
                </a:extLst>
              </a:tr>
              <a:tr h="15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521926"/>
                  </a:ext>
                </a:extLst>
              </a:tr>
              <a:tr h="15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796490"/>
                  </a:ext>
                </a:extLst>
              </a:tr>
              <a:tr h="15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571821"/>
                  </a:ext>
                </a:extLst>
              </a:tr>
              <a:tr h="15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140470"/>
                  </a:ext>
                </a:extLst>
              </a:tr>
              <a:tr h="15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2" marR="59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003944"/>
                  </a:ext>
                </a:extLst>
              </a:tr>
            </a:tbl>
          </a:graphicData>
        </a:graphic>
      </p:graphicFrame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61404"/>
            <a:ext cx="6636853" cy="313932"/>
          </a:xfrm>
        </p:spPr>
        <p:txBody>
          <a:bodyPr/>
          <a:lstStyle/>
          <a:p>
            <a:pPr algn="r"/>
            <a:r>
              <a:rPr lang="fr-FR" sz="1600" dirty="0"/>
              <a:t>E10. Fiche de vie DU Matériel Médical EN </a:t>
            </a:r>
            <a:r>
              <a:rPr lang="fr-FR" sz="1600" dirty="0" smtClean="0"/>
              <a:t>location </a:t>
            </a:r>
            <a:endParaRPr lang="fr-FR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E10. Fiche de vie du Matériel Médical EN location </a:t>
            </a:r>
            <a:endParaRPr lang="fr-FR" strike="sngStrike" dirty="0">
              <a:solidFill>
                <a:srgbClr val="FF0000"/>
              </a:solidFill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D6E377-A692-4E99-9C44-181BB5EF2F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37877" y="1760436"/>
            <a:ext cx="5649590" cy="4394831"/>
          </a:xfrm>
        </p:spPr>
        <p:txBody>
          <a:bodyPr/>
          <a:lstStyle/>
          <a:p>
            <a:pPr defTabSz="720000">
              <a:spcBef>
                <a:spcPts val="600"/>
              </a:spcBef>
            </a:pPr>
            <a:r>
              <a:rPr lang="fr-FR" b="1" dirty="0"/>
              <a:t>Traçabilité :</a:t>
            </a:r>
          </a:p>
          <a:p>
            <a:pPr defTabSz="720000">
              <a:spcBef>
                <a:spcPts val="600"/>
              </a:spcBef>
            </a:pPr>
            <a:r>
              <a:rPr lang="fr-FR" dirty="0"/>
              <a:t>Pour chaque matériel médical en location géré par l’officine une traçabilité complète doit permettre de retrouver l’historique des </a:t>
            </a:r>
            <a:r>
              <a:rPr lang="fr-FR" dirty="0" smtClean="0"/>
              <a:t>locations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/>
              <a:t>des </a:t>
            </a:r>
            <a:r>
              <a:rPr lang="fr-FR" dirty="0">
                <a:solidFill>
                  <a:schemeClr val="tx1"/>
                </a:solidFill>
              </a:rPr>
              <a:t>maintenances et de prévoir en temps </a:t>
            </a:r>
            <a:r>
              <a:rPr lang="fr-FR" dirty="0" smtClean="0">
                <a:solidFill>
                  <a:schemeClr val="tx1"/>
                </a:solidFill>
              </a:rPr>
              <a:t>et en </a:t>
            </a:r>
            <a:r>
              <a:rPr lang="fr-FR" dirty="0">
                <a:solidFill>
                  <a:schemeClr val="tx1"/>
                </a:solidFill>
              </a:rPr>
              <a:t>heure les renouvellement </a:t>
            </a:r>
            <a:r>
              <a:rPr lang="fr-FR" dirty="0" smtClean="0">
                <a:solidFill>
                  <a:schemeClr val="tx1"/>
                </a:solidFill>
              </a:rPr>
              <a:t>d’ordonnances. </a:t>
            </a:r>
          </a:p>
          <a:p>
            <a:pPr defTabSz="720000">
              <a:spcBef>
                <a:spcPts val="600"/>
              </a:spcBef>
            </a:pPr>
            <a:r>
              <a:rPr lang="fr-FR" dirty="0" smtClean="0">
                <a:solidFill>
                  <a:schemeClr val="tx1"/>
                </a:solidFill>
              </a:rPr>
              <a:t>Matériovigilance : </a:t>
            </a:r>
            <a:r>
              <a:rPr lang="fr-FR" dirty="0">
                <a:solidFill>
                  <a:schemeClr val="tx1"/>
                </a:solidFill>
              </a:rPr>
              <a:t>le pharmacien ayant connaissance d’un incident grave le notifie sans délai à l’ANSM. Il peut déclarer, en outre, tous les autres incidents dont il a connaissance suspectés d’être dus à un dispositif auprès du </a:t>
            </a:r>
            <a:r>
              <a:rPr lang="fr-FR" dirty="0" smtClean="0">
                <a:solidFill>
                  <a:schemeClr val="tx1"/>
                </a:solidFill>
              </a:rPr>
              <a:t>fabricant.</a:t>
            </a:r>
            <a:endParaRPr lang="fr-FR" dirty="0">
              <a:solidFill>
                <a:schemeClr val="tx1"/>
              </a:solidFill>
            </a:endParaRPr>
          </a:p>
          <a:p>
            <a:pPr defTabSz="720000">
              <a:spcBef>
                <a:spcPts val="600"/>
              </a:spcBef>
            </a:pPr>
            <a:r>
              <a:rPr lang="fr-FR" b="1" dirty="0"/>
              <a:t>Vérification au fil de l’eau :</a:t>
            </a:r>
          </a:p>
          <a:p>
            <a:pPr defTabSz="720000">
              <a:spcBef>
                <a:spcPts val="600"/>
              </a:spcBef>
            </a:pPr>
            <a:r>
              <a:rPr lang="fr-FR" dirty="0"/>
              <a:t>A chaque retour de location l’officine doit s’assurer immédiatement de l’état du matériel retourné et de son bon fonctionnement.</a:t>
            </a:r>
          </a:p>
          <a:p>
            <a:pPr defTabSz="720000">
              <a:spcBef>
                <a:spcPts val="600"/>
              </a:spcBef>
            </a:pPr>
            <a:r>
              <a:rPr lang="fr-FR" b="1" dirty="0"/>
              <a:t>Nettoyage &amp; Décontamination :</a:t>
            </a:r>
          </a:p>
          <a:p>
            <a:pPr defTabSz="720000">
              <a:spcBef>
                <a:spcPts val="600"/>
              </a:spcBef>
            </a:pPr>
            <a:r>
              <a:rPr lang="fr-FR" dirty="0"/>
              <a:t>Tout matériel médical doit suivre une procédure de nettoyage. C'est aussi le cas pour la petite instrumentation (tire-lait, aérosols…). Après chaque location, le matériel doit être d’abord nettoyé puis dans un deuxième temps décontaminé à l’aide d’un produit approprié. 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1"/>
                </a:solidFill>
              </a:rPr>
              <a:t>En cas de sous-traitance, le pharmacien isole le matériel sale et organise le retour du matériel au sous traitant qui est chargé du nettoyage et de la décontamination.</a:t>
            </a:r>
            <a:endParaRPr lang="fr-FR" dirty="0">
              <a:solidFill>
                <a:schemeClr val="tx1"/>
              </a:solidFill>
            </a:endParaRPr>
          </a:p>
          <a:p>
            <a:pPr defTabSz="720000">
              <a:spcBef>
                <a:spcPts val="600"/>
              </a:spcBef>
            </a:pPr>
            <a:r>
              <a:rPr lang="fr-FR" u="sng" dirty="0"/>
              <a:t>On ne décontamine bien que ce qui est propre.</a:t>
            </a:r>
            <a:endParaRPr lang="fr-FR" dirty="0"/>
          </a:p>
          <a:p>
            <a:pPr defTabSz="720000">
              <a:spcBef>
                <a:spcPts val="600"/>
              </a:spcBef>
            </a:pPr>
            <a:r>
              <a:rPr lang="fr-FR" b="1" dirty="0"/>
              <a:t>Contrôles annuels :</a:t>
            </a:r>
          </a:p>
          <a:p>
            <a:pPr defTabSz="720000">
              <a:spcBef>
                <a:spcPts val="600"/>
              </a:spcBef>
            </a:pPr>
            <a:r>
              <a:rPr lang="fr-FR" dirty="0"/>
              <a:t>Pour certains matériels de location (aérosols par exemple) une vérification externe annuelle par un organisme agréé est nécessaire. Le résultat de ces contrôles est consigné et conservé.</a:t>
            </a:r>
          </a:p>
          <a:p>
            <a:pPr defTabSz="720000">
              <a:spcBef>
                <a:spcPts val="600"/>
              </a:spcBef>
            </a:pPr>
            <a:r>
              <a:rPr lang="fr-FR" b="1" dirty="0"/>
              <a:t>Matériel retourné / Prêt à être loué :</a:t>
            </a:r>
          </a:p>
          <a:p>
            <a:pPr defTabSz="720000">
              <a:spcBef>
                <a:spcPts val="600"/>
              </a:spcBef>
            </a:pPr>
            <a:r>
              <a:rPr lang="fr-FR" dirty="0"/>
              <a:t>Afin de s’assurer qu’aucun matériel non vérifié et non décontaminé puisse être délivré à la patientèle, l’officine doit dans son organisation clairement distinguer les flux sales et les flux propres et les gérer dans des zones distinctes.</a:t>
            </a:r>
          </a:p>
          <a:p>
            <a:pPr defTabSz="720000">
              <a:spcBef>
                <a:spcPts val="600"/>
              </a:spcBef>
            </a:pPr>
            <a:r>
              <a:rPr lang="fr-FR" b="1" dirty="0">
                <a:solidFill>
                  <a:schemeClr val="tx1"/>
                </a:solidFill>
              </a:rPr>
              <a:t>En cas de </a:t>
            </a:r>
            <a:r>
              <a:rPr lang="fr-FR" b="1" dirty="0" smtClean="0">
                <a:solidFill>
                  <a:schemeClr val="tx1"/>
                </a:solidFill>
              </a:rPr>
              <a:t>sous-traitance</a:t>
            </a:r>
            <a:r>
              <a:rPr lang="fr-FR" dirty="0">
                <a:solidFill>
                  <a:schemeClr val="tx1"/>
                </a:solidFill>
              </a:rPr>
              <a:t>, le pharmacien </a:t>
            </a:r>
            <a:r>
              <a:rPr lang="fr-FR" dirty="0" smtClean="0">
                <a:solidFill>
                  <a:schemeClr val="tx1"/>
                </a:solidFill>
              </a:rPr>
              <a:t>est </a:t>
            </a:r>
            <a:r>
              <a:rPr lang="fr-FR" dirty="0">
                <a:solidFill>
                  <a:schemeClr val="tx1"/>
                </a:solidFill>
              </a:rPr>
              <a:t>co-responsable du suivi du </a:t>
            </a:r>
            <a:r>
              <a:rPr lang="fr-FR" dirty="0" smtClean="0">
                <a:solidFill>
                  <a:schemeClr val="tx1"/>
                </a:solidFill>
              </a:rPr>
              <a:t>matériel et s’assure </a:t>
            </a:r>
            <a:r>
              <a:rPr lang="fr-FR" dirty="0">
                <a:solidFill>
                  <a:schemeClr val="tx1"/>
                </a:solidFill>
              </a:rPr>
              <a:t>que l’ensemble des points ont </a:t>
            </a:r>
            <a:r>
              <a:rPr lang="fr-FR" dirty="0" smtClean="0">
                <a:solidFill>
                  <a:schemeClr val="tx1"/>
                </a:solidFill>
              </a:rPr>
              <a:t>été réalisés.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502</Words>
  <Application>Microsoft Office PowerPoint</Application>
  <PresentationFormat>Format A4 (210 x 297 mm)</PresentationFormat>
  <Paragraphs>134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 Light</vt:lpstr>
      <vt:lpstr>Helvetica Neue</vt:lpstr>
      <vt:lpstr>Times New Roman</vt:lpstr>
      <vt:lpstr>Wingdings</vt:lpstr>
      <vt:lpstr>Thème Office</vt:lpstr>
      <vt:lpstr>E10. Fiche de vie DU Matériel Médical EN location </vt:lpstr>
      <vt:lpstr>E10. Fiche de vie du Matériel Médical EN location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81</cp:revision>
  <cp:lastPrinted>2019-10-14T20:55:54Z</cp:lastPrinted>
  <dcterms:created xsi:type="dcterms:W3CDTF">2019-09-09T06:31:24Z</dcterms:created>
  <dcterms:modified xsi:type="dcterms:W3CDTF">2021-12-20T13:26:59Z</dcterms:modified>
</cp:coreProperties>
</file>