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9" userDrawn="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38"/>
    <p:restoredTop sz="94641"/>
  </p:normalViewPr>
  <p:slideViewPr>
    <p:cSldViewPr snapToGrid="0">
      <p:cViewPr varScale="1">
        <p:scale>
          <a:sx n="74" d="100"/>
          <a:sy n="74" d="100"/>
        </p:scale>
        <p:origin x="1886" y="82"/>
      </p:cViewPr>
      <p:guideLst>
        <p:guide orient="horz" pos="499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89E7D-7BD7-2140-936A-F37B5FC833D0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43146-8646-4440-8AE6-AAF59580FB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11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43146-8646-4440-8AE6-AAF59580FB8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39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1" y="396000"/>
            <a:ext cx="6959948" cy="428554"/>
          </a:xfrm>
        </p:spPr>
        <p:txBody>
          <a:bodyPr/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900000"/>
            <a:ext cx="7966877" cy="70200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1F93A09-15D3-C876-6637-495DD22970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7093" y="2193235"/>
            <a:ext cx="6487629" cy="4393303"/>
          </a:xfrm>
          <a:ln>
            <a:noFill/>
          </a:ln>
        </p:spPr>
        <p:txBody>
          <a:bodyPr lIns="0" anchor="t" anchorCtr="0"/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defRPr sz="2500" cap="none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spcBef>
                <a:spcPts val="0"/>
              </a:spcBef>
              <a:buNone/>
              <a:tabLst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4150" indent="-184150">
              <a:lnSpc>
                <a:spcPts val="13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D74DC-430D-CBBA-9E78-86071E11B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9403" y="7292817"/>
            <a:ext cx="2405658" cy="1413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 b="1" i="0">
                <a:solidFill>
                  <a:schemeClr val="tx1"/>
                </a:solidFill>
                <a:latin typeface="Azo Sans" panose="020B0603030303020204" pitchFamily="34" charset="77"/>
              </a:defRPr>
            </a:lvl1pPr>
          </a:lstStyle>
          <a:p>
            <a:fld id="{0CD46AB4-8697-344B-B099-9FF5630D42BB}" type="slidenum">
              <a:rPr lang="fr-FR" smtClean="0">
                <a:latin typeface="Arial" panose="020B0604020202020204" pitchFamily="34" charset="0"/>
              </a:rPr>
              <a:pPr/>
              <a:t>‹N°›</a:t>
            </a:fld>
            <a:r>
              <a:rPr lang="fr-FR" dirty="0"/>
              <a:t>/2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9889B29-ACB4-BA98-789E-72457BEFA6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81424" y="6848274"/>
            <a:ext cx="4119767" cy="419513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CC3275A-37A1-D675-8B0C-7653C0498656}"/>
              </a:ext>
            </a:extLst>
          </p:cNvPr>
          <p:cNvCxnSpPr>
            <a:cxnSpLocks/>
          </p:cNvCxnSpPr>
          <p:nvPr userDrawn="1"/>
        </p:nvCxnSpPr>
        <p:spPr>
          <a:xfrm>
            <a:off x="3276737" y="6899823"/>
            <a:ext cx="0" cy="316414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68A3CE89-70CE-18E6-70CD-D247C5920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305" y="6848274"/>
            <a:ext cx="2145400" cy="419513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Moyens nécessaires au fonctionnement de l’officine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EB0DDAD1-E8EA-DC43-62FF-2C1AD7875F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0209" y="900000"/>
            <a:ext cx="1964852" cy="419513"/>
          </a:xfrm>
          <a:ln>
            <a:noFill/>
          </a:ln>
        </p:spPr>
        <p:txBody>
          <a:bodyPr lIns="7200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Pharmacie :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C7B818B4-51F7-ED9A-4E99-5B45FAFF6B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04" y="7267034"/>
            <a:ext cx="2227547" cy="262489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Version 2.2 / Novembre 2024</a:t>
            </a:r>
          </a:p>
        </p:txBody>
      </p:sp>
    </p:spTree>
    <p:extLst>
      <p:ext uri="{BB962C8B-B14F-4D97-AF65-F5344CB8AC3E}">
        <p14:creationId xmlns:p14="http://schemas.microsoft.com/office/powerpoint/2010/main" val="38978474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001" y="396000"/>
            <a:ext cx="6959948" cy="4285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1" y="900848"/>
            <a:ext cx="7965516" cy="702000"/>
          </a:xfrm>
          <a:prstGeom prst="rect">
            <a:avLst/>
          </a:prstGeom>
          <a:ln w="6350">
            <a:solidFill>
              <a:schemeClr val="accent3"/>
            </a:solidFill>
          </a:ln>
        </p:spPr>
        <p:txBody>
          <a:bodyPr vert="horz" lIns="108000" tIns="0" rIns="0" bIns="0" rtlCol="0" anchor="ctr" anchorCtr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9335" y="7302360"/>
            <a:ext cx="2405658" cy="1413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D46AB4-8697-344B-B099-9FF5630D42BB}" type="slidenum">
              <a:rPr lang="fr-FR" smtClean="0"/>
              <a:pPr/>
              <a:t>‹N°›</a:t>
            </a:fld>
            <a:r>
              <a:rPr lang="fr-FR" dirty="0"/>
              <a:t>/2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4F12FF-7836-E5E4-3603-17838E57A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28261" y="339514"/>
            <a:ext cx="1066800" cy="457200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7554622-42A6-2BFA-0A07-6F2BC1D4E838}"/>
              </a:ext>
            </a:extLst>
          </p:cNvPr>
          <p:cNvCxnSpPr/>
          <p:nvPr userDrawn="1"/>
        </p:nvCxnSpPr>
        <p:spPr>
          <a:xfrm>
            <a:off x="638858" y="7272001"/>
            <a:ext cx="9935061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C070E9E-35C0-DAE4-0785-17535A3F5D96}"/>
              </a:ext>
            </a:extLst>
          </p:cNvPr>
          <p:cNvCxnSpPr/>
          <p:nvPr userDrawn="1"/>
        </p:nvCxnSpPr>
        <p:spPr>
          <a:xfrm>
            <a:off x="638859" y="6852051"/>
            <a:ext cx="9935061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58D4DB1-8366-A552-31C6-1225DC86CDDB}"/>
              </a:ext>
            </a:extLst>
          </p:cNvPr>
          <p:cNvSpPr txBox="1"/>
          <p:nvPr userDrawn="1"/>
        </p:nvSpPr>
        <p:spPr>
          <a:xfrm>
            <a:off x="638859" y="7302360"/>
            <a:ext cx="3021496" cy="1026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fr-FR" sz="700" b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8DAEFC5-1345-9EB0-FDD0-2E25802BCB12}"/>
              </a:ext>
            </a:extLst>
          </p:cNvPr>
          <p:cNvSpPr txBox="1">
            <a:spLocks/>
          </p:cNvSpPr>
          <p:nvPr userDrawn="1"/>
        </p:nvSpPr>
        <p:spPr>
          <a:xfrm>
            <a:off x="8325516" y="900848"/>
            <a:ext cx="1969477" cy="702000"/>
          </a:xfrm>
          <a:prstGeom prst="rect">
            <a:avLst/>
          </a:prstGeom>
          <a:ln w="6350">
            <a:solidFill>
              <a:schemeClr val="accent3"/>
            </a:solidFill>
          </a:ln>
        </p:spPr>
        <p:txBody>
          <a:bodyPr vert="horz" lIns="10800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600" i="0" kern="1200" cap="all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00" cap="none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4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None/>
        <a:defRPr sz="1600" i="0" kern="1200" cap="none" baseline="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10" Type="http://schemas.openxmlformats.org/officeDocument/2006/relationships/hyperlink" Target="https://www.demarchequaliteofficine.fr/outils" TargetMode="External"/><Relationship Id="rId4" Type="http://schemas.openxmlformats.org/officeDocument/2006/relationships/image" Target="../media/image5.svg"/><Relationship Id="rId9" Type="http://schemas.openxmlformats.org/officeDocument/2006/relationships/hyperlink" Target="https://www.demarchequaliteofficine.fr/outils/p.18-dispositifs-medicaux-location-et-prestations-associe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296FC-2859-D4E2-FE30-7A2ACD907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96000"/>
            <a:ext cx="5372999" cy="428554"/>
          </a:xfrm>
        </p:spPr>
        <p:txBody>
          <a:bodyPr>
            <a:noAutofit/>
          </a:bodyPr>
          <a:lstStyle/>
          <a:p>
            <a:r>
              <a:rPr lang="fr-FR" sz="3800" dirty="0"/>
              <a:t>enregistrement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E6AE76-9233-F0A6-06D3-053CC8F28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E.10</a:t>
            </a:r>
            <a:r>
              <a:rPr lang="fr-FR" dirty="0"/>
              <a:t> Fiche de vie du matériel de location</a:t>
            </a:r>
            <a:endParaRPr lang="fr-FR" b="1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B34994-5806-7B4F-686A-F1B8F4F76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CD46AB4-8697-344B-B099-9FF5630D42BB}" type="slidenum">
              <a:rPr lang="fr-FR" smtClean="0"/>
              <a:pPr/>
              <a:t>1</a:t>
            </a:fld>
            <a:r>
              <a:rPr lang="fr-FR" dirty="0"/>
              <a:t>/2</a:t>
            </a:r>
            <a:endParaRPr lang="fr-FR" sz="700" dirty="0"/>
          </a:p>
        </p:txBody>
      </p:sp>
      <p:sp>
        <p:nvSpPr>
          <p:cNvPr id="16" name="Espace réservé du pied de page 29">
            <a:extLst>
              <a:ext uri="{FF2B5EF4-FFF2-40B4-BE49-F238E27FC236}">
                <a16:creationId xmlns:a16="http://schemas.microsoft.com/office/drawing/2014/main" id="{751BC3B0-6097-7FDC-65EB-8438CEDFD40D}"/>
              </a:ext>
            </a:extLst>
          </p:cNvPr>
          <p:cNvSpPr txBox="1">
            <a:spLocks/>
          </p:cNvSpPr>
          <p:nvPr/>
        </p:nvSpPr>
        <p:spPr>
          <a:xfrm>
            <a:off x="3387156" y="6858085"/>
            <a:ext cx="3968886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17 : Location,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prestation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associée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à des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dispositifs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médicaux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22BB473E-6B1C-8BF5-2854-FA814F2D3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203855" y="6848274"/>
            <a:ext cx="312290" cy="425851"/>
          </a:xfrm>
          <a:prstGeom prst="rect">
            <a:avLst/>
          </a:prstGeom>
        </p:spPr>
      </p:pic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D19FCD82-9371-D490-4602-8B19A1BD2118}"/>
              </a:ext>
            </a:extLst>
          </p:cNvPr>
          <p:cNvSpPr txBox="1">
            <a:spLocks/>
          </p:cNvSpPr>
          <p:nvPr/>
        </p:nvSpPr>
        <p:spPr>
          <a:xfrm>
            <a:off x="624304" y="6848274"/>
            <a:ext cx="2702555" cy="419513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Sous-thème : </a:t>
            </a:r>
          </a:p>
          <a:p>
            <a:r>
              <a:rPr lang="fr-FR" b="1" dirty="0"/>
              <a:t>3.2 </a:t>
            </a:r>
            <a:r>
              <a:rPr lang="fr-FR" dirty="0"/>
              <a:t>Mise à disposition et prestation pour les dispositifs médicaux</a:t>
            </a:r>
            <a:endParaRPr lang="fr-FR" b="1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54D19565-EA16-8FC8-87CC-2ECD1819D43B}"/>
              </a:ext>
            </a:extLst>
          </p:cNvPr>
          <p:cNvSpPr txBox="1">
            <a:spLocks/>
          </p:cNvSpPr>
          <p:nvPr/>
        </p:nvSpPr>
        <p:spPr>
          <a:xfrm>
            <a:off x="624305" y="7267787"/>
            <a:ext cx="2227560" cy="209757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3"/>
                </a:solidFill>
              </a:rPr>
              <a:t>Version 2.2 / </a:t>
            </a:r>
            <a:r>
              <a:rPr lang="fr-FR" dirty="0" smtClean="0">
                <a:solidFill>
                  <a:schemeClr val="accent3"/>
                </a:solidFill>
              </a:rPr>
              <a:t>Octobre 2026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065929-7FC7-042A-99D8-96AF1D3DAB8D}"/>
              </a:ext>
            </a:extLst>
          </p:cNvPr>
          <p:cNvSpPr txBox="1"/>
          <p:nvPr/>
        </p:nvSpPr>
        <p:spPr>
          <a:xfrm>
            <a:off x="8326877" y="900000"/>
            <a:ext cx="19681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cap="none" baseline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34AE1E2-CAE5-9E45-A05A-1EA4F7C91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670089"/>
              </p:ext>
            </p:extLst>
          </p:nvPr>
        </p:nvGraphicFramePr>
        <p:xfrm>
          <a:off x="369651" y="2151306"/>
          <a:ext cx="5803836" cy="1640472"/>
        </p:xfrm>
        <a:graphic>
          <a:graphicData uri="http://schemas.openxmlformats.org/drawingml/2006/table">
            <a:tbl>
              <a:tblPr firstRow="1" firstCol="1" bandRow="1"/>
              <a:tblGrid>
                <a:gridCol w="3226006">
                  <a:extLst>
                    <a:ext uri="{9D8B030D-6E8A-4147-A177-3AD203B41FA5}">
                      <a16:colId xmlns:a16="http://schemas.microsoft.com/office/drawing/2014/main" val="2958709278"/>
                    </a:ext>
                  </a:extLst>
                </a:gridCol>
                <a:gridCol w="2577830">
                  <a:extLst>
                    <a:ext uri="{9D8B030D-6E8A-4147-A177-3AD203B41FA5}">
                      <a16:colId xmlns:a16="http://schemas.microsoft.com/office/drawing/2014/main" val="866539061"/>
                    </a:ext>
                  </a:extLst>
                </a:gridCol>
              </a:tblGrid>
              <a:tr h="25632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Désignation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15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319016"/>
                  </a:ext>
                </a:extLst>
              </a:tr>
              <a:tr h="179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Type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953038"/>
                  </a:ext>
                </a:extLst>
              </a:tr>
              <a:tr h="179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N° Identification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976758"/>
                  </a:ext>
                </a:extLst>
              </a:tr>
              <a:tr h="179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Marque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6130144"/>
                  </a:ext>
                </a:extLst>
              </a:tr>
              <a:tr h="179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Numéro de série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et </a:t>
                      </a:r>
                      <a:r>
                        <a:rPr lang="fr-FR" sz="10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IUD (Identifiant Unique de Dispositif) le cas échéant</a:t>
                      </a:r>
                      <a:endParaRPr lang="fr-FR" sz="10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7211874"/>
                  </a:ext>
                </a:extLst>
              </a:tr>
              <a:tr h="179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Vérification le :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Interne  </a:t>
                      </a: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Externe</a:t>
                      </a: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576067"/>
                  </a:ext>
                </a:extLst>
              </a:tr>
              <a:tr h="179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Maintenance le :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Interne  </a:t>
                      </a: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 </a:t>
                      </a: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Externe</a:t>
                      </a: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108509"/>
                  </a:ext>
                </a:extLst>
              </a:tr>
              <a:tr h="179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Documents de référence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879684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572F3FA-948B-9C41-91D2-4DBC8357F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128172"/>
              </p:ext>
            </p:extLst>
          </p:nvPr>
        </p:nvGraphicFramePr>
        <p:xfrm>
          <a:off x="6400799" y="2146035"/>
          <a:ext cx="3894261" cy="1506776"/>
        </p:xfrm>
        <a:graphic>
          <a:graphicData uri="http://schemas.openxmlformats.org/drawingml/2006/table">
            <a:tbl>
              <a:tblPr firstRow="1" firstCol="1" bandRow="1"/>
              <a:tblGrid>
                <a:gridCol w="1089498">
                  <a:extLst>
                    <a:ext uri="{9D8B030D-6E8A-4147-A177-3AD203B41FA5}">
                      <a16:colId xmlns:a16="http://schemas.microsoft.com/office/drawing/2014/main" val="578867478"/>
                    </a:ext>
                  </a:extLst>
                </a:gridCol>
                <a:gridCol w="2804763">
                  <a:extLst>
                    <a:ext uri="{9D8B030D-6E8A-4147-A177-3AD203B41FA5}">
                      <a16:colId xmlns:a16="http://schemas.microsoft.com/office/drawing/2014/main" val="567142763"/>
                    </a:ext>
                  </a:extLst>
                </a:gridCol>
              </a:tblGrid>
              <a:tr h="24073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Vérifications Annuelles</a:t>
                      </a:r>
                      <a:endParaRPr lang="fr-FR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15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800019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Réalisé par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837546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521926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2796490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571821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140470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003944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291661"/>
                  </a:ext>
                </a:extLst>
              </a:tr>
              <a:tr h="157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9422" marR="594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551837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BCC4D2-68B4-F344-BC5C-2408B2BBF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553894"/>
              </p:ext>
            </p:extLst>
          </p:nvPr>
        </p:nvGraphicFramePr>
        <p:xfrm>
          <a:off x="359998" y="3974287"/>
          <a:ext cx="9935064" cy="2723699"/>
        </p:xfrm>
        <a:graphic>
          <a:graphicData uri="http://schemas.openxmlformats.org/drawingml/2006/table">
            <a:tbl>
              <a:tblPr firstRow="1" firstCol="1" bandRow="1"/>
              <a:tblGrid>
                <a:gridCol w="807321">
                  <a:extLst>
                    <a:ext uri="{9D8B030D-6E8A-4147-A177-3AD203B41FA5}">
                      <a16:colId xmlns:a16="http://schemas.microsoft.com/office/drawing/2014/main" val="2531396983"/>
                    </a:ext>
                  </a:extLst>
                </a:gridCol>
                <a:gridCol w="885217">
                  <a:extLst>
                    <a:ext uri="{9D8B030D-6E8A-4147-A177-3AD203B41FA5}">
                      <a16:colId xmlns:a16="http://schemas.microsoft.com/office/drawing/2014/main" val="122664155"/>
                    </a:ext>
                  </a:extLst>
                </a:gridCol>
                <a:gridCol w="972766">
                  <a:extLst>
                    <a:ext uri="{9D8B030D-6E8A-4147-A177-3AD203B41FA5}">
                      <a16:colId xmlns:a16="http://schemas.microsoft.com/office/drawing/2014/main" val="2344662789"/>
                    </a:ext>
                  </a:extLst>
                </a:gridCol>
                <a:gridCol w="437745">
                  <a:extLst>
                    <a:ext uri="{9D8B030D-6E8A-4147-A177-3AD203B41FA5}">
                      <a16:colId xmlns:a16="http://schemas.microsoft.com/office/drawing/2014/main" val="1904512201"/>
                    </a:ext>
                  </a:extLst>
                </a:gridCol>
                <a:gridCol w="826851">
                  <a:extLst>
                    <a:ext uri="{9D8B030D-6E8A-4147-A177-3AD203B41FA5}">
                      <a16:colId xmlns:a16="http://schemas.microsoft.com/office/drawing/2014/main" val="3210277476"/>
                    </a:ext>
                  </a:extLst>
                </a:gridCol>
                <a:gridCol w="437745">
                  <a:extLst>
                    <a:ext uri="{9D8B030D-6E8A-4147-A177-3AD203B41FA5}">
                      <a16:colId xmlns:a16="http://schemas.microsoft.com/office/drawing/2014/main" val="3219580209"/>
                    </a:ext>
                  </a:extLst>
                </a:gridCol>
                <a:gridCol w="734824">
                  <a:extLst>
                    <a:ext uri="{9D8B030D-6E8A-4147-A177-3AD203B41FA5}">
                      <a16:colId xmlns:a16="http://schemas.microsoft.com/office/drawing/2014/main" val="3238572803"/>
                    </a:ext>
                  </a:extLst>
                </a:gridCol>
                <a:gridCol w="1123159">
                  <a:extLst>
                    <a:ext uri="{9D8B030D-6E8A-4147-A177-3AD203B41FA5}">
                      <a16:colId xmlns:a16="http://schemas.microsoft.com/office/drawing/2014/main" val="1935522571"/>
                    </a:ext>
                  </a:extLst>
                </a:gridCol>
                <a:gridCol w="894944">
                  <a:extLst>
                    <a:ext uri="{9D8B030D-6E8A-4147-A177-3AD203B41FA5}">
                      <a16:colId xmlns:a16="http://schemas.microsoft.com/office/drawing/2014/main" val="3204661384"/>
                    </a:ext>
                  </a:extLst>
                </a:gridCol>
                <a:gridCol w="622570">
                  <a:extLst>
                    <a:ext uri="{9D8B030D-6E8A-4147-A177-3AD203B41FA5}">
                      <a16:colId xmlns:a16="http://schemas.microsoft.com/office/drawing/2014/main" val="679608512"/>
                    </a:ext>
                  </a:extLst>
                </a:gridCol>
                <a:gridCol w="729575">
                  <a:extLst>
                    <a:ext uri="{9D8B030D-6E8A-4147-A177-3AD203B41FA5}">
                      <a16:colId xmlns:a16="http://schemas.microsoft.com/office/drawing/2014/main" val="2921823765"/>
                    </a:ext>
                  </a:extLst>
                </a:gridCol>
                <a:gridCol w="719847">
                  <a:extLst>
                    <a:ext uri="{9D8B030D-6E8A-4147-A177-3AD203B41FA5}">
                      <a16:colId xmlns:a16="http://schemas.microsoft.com/office/drawing/2014/main" val="1081896607"/>
                    </a:ext>
                  </a:extLst>
                </a:gridCol>
                <a:gridCol w="742500">
                  <a:extLst>
                    <a:ext uri="{9D8B030D-6E8A-4147-A177-3AD203B41FA5}">
                      <a16:colId xmlns:a16="http://schemas.microsoft.com/office/drawing/2014/main" val="3671172040"/>
                    </a:ext>
                  </a:extLst>
                </a:gridCol>
              </a:tblGrid>
              <a:tr h="344794">
                <a:tc gridSpan="2">
                  <a:txBody>
                    <a:bodyPr/>
                    <a:lstStyle/>
                    <a:p>
                      <a:pPr marL="0" algn="ctr" defTabSz="1007943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600" kern="1200" dirty="0" smtClean="0">
                          <a:solidFill>
                            <a:schemeClr val="accent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PATIENT</a:t>
                      </a:r>
                      <a:endParaRPr lang="fr-FR" sz="1600" kern="1200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algn="ctr" defTabSz="1007943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600" kern="1200" dirty="0" smtClean="0">
                          <a:solidFill>
                            <a:schemeClr val="accent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MATERIEL</a:t>
                      </a:r>
                      <a:endParaRPr lang="fr-FR" sz="1600" kern="1200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algn="ctr" defTabSz="1007943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600" kern="1200" dirty="0" smtClean="0">
                          <a:solidFill>
                            <a:schemeClr val="accent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FACTURATION</a:t>
                      </a:r>
                      <a:endParaRPr lang="fr-FR" sz="1600" kern="1200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777295"/>
                  </a:ext>
                </a:extLst>
              </a:tr>
              <a:tr h="721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Nom et prénom du </a:t>
                      </a: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Patient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Ordonnance</a:t>
                      </a:r>
                      <a:endParaRPr lang="fr-FR" sz="10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Appartenance du matériel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(officine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ou prestataire)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Sortie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Accessoires Fournis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 Retour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Etat à la réception</a:t>
                      </a: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de Vérification &amp; 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Décontamination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(en</a:t>
                      </a:r>
                      <a:r>
                        <a:rPr lang="fr-FR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cas d’appartenance à l’officine)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de retour au prestataire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1</a:t>
                      </a:r>
                      <a:r>
                        <a:rPr lang="fr-FR" sz="1000" baseline="30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ère</a:t>
                      </a: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facturation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Fréquence de la facturation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de la dernière facturation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Opérateur (s)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375065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2836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564666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1162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1322671"/>
                  </a:ext>
                </a:extLst>
              </a:tr>
              <a:tr h="192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750223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89368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341264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359998" y="1749087"/>
            <a:ext cx="99350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à"/>
            </a:pP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Une fiche doit être complété par matériel de location (1 fiche = 1 matériel de location)</a:t>
            </a:r>
          </a:p>
        </p:txBody>
      </p:sp>
    </p:spTree>
    <p:extLst>
      <p:ext uri="{BB962C8B-B14F-4D97-AF65-F5344CB8AC3E}">
        <p14:creationId xmlns:p14="http://schemas.microsoft.com/office/powerpoint/2010/main" val="303225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E998F-6040-C189-3E78-E263CDCF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9D5E9-35F0-4501-CB6B-C1140305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96000"/>
            <a:ext cx="6959948" cy="428554"/>
          </a:xfrm>
        </p:spPr>
        <p:txBody>
          <a:bodyPr>
            <a:noAutofit/>
          </a:bodyPr>
          <a:lstStyle/>
          <a:p>
            <a:r>
              <a:rPr lang="fr-FR" sz="3800" dirty="0"/>
              <a:t>enregistrement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CD9434-3D99-29E2-EB9F-02D9698A3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900000"/>
            <a:ext cx="7966877" cy="702000"/>
          </a:xfrm>
        </p:spPr>
        <p:txBody>
          <a:bodyPr/>
          <a:lstStyle/>
          <a:p>
            <a:r>
              <a:rPr lang="fr-FR" b="1" dirty="0"/>
              <a:t>E.10</a:t>
            </a:r>
            <a:r>
              <a:rPr lang="fr-FR" dirty="0"/>
              <a:t> Fiche de vie du matériel de location</a:t>
            </a:r>
            <a:endParaRPr lang="fr-FR" b="1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0E9B2B-2B6C-87AB-151E-B127D10F3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CD46AB4-8697-344B-B099-9FF5630D42BB}" type="slidenum">
              <a:rPr lang="fr-FR" smtClean="0"/>
              <a:pPr/>
              <a:t>2</a:t>
            </a:fld>
            <a:r>
              <a:rPr lang="fr-FR" dirty="0"/>
              <a:t>/2</a:t>
            </a:r>
            <a:endParaRPr lang="fr-FR" sz="700" dirty="0"/>
          </a:p>
        </p:txBody>
      </p:sp>
      <p:sp>
        <p:nvSpPr>
          <p:cNvPr id="64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799255" y="1876401"/>
            <a:ext cx="1217940" cy="402688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accent3"/>
                </a:solidFill>
              </a:rPr>
              <a:t>Traçabilité</a:t>
            </a:r>
            <a:endParaRPr lang="fr-FR" sz="1800" dirty="0">
              <a:solidFill>
                <a:schemeClr val="accent3"/>
              </a:solidFill>
            </a:endParaRPr>
          </a:p>
        </p:txBody>
      </p:sp>
      <p:pic>
        <p:nvPicPr>
          <p:cNvPr id="65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203855" y="1677651"/>
            <a:ext cx="738882" cy="702001"/>
          </a:xfrm>
          <a:prstGeom prst="rect">
            <a:avLst/>
          </a:prstGeom>
        </p:spPr>
      </p:pic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98ED7B24-56F4-E068-33C6-72DA67D6DB2A}"/>
              </a:ext>
            </a:extLst>
          </p:cNvPr>
          <p:cNvSpPr txBox="1">
            <a:spLocks/>
          </p:cNvSpPr>
          <p:nvPr/>
        </p:nvSpPr>
        <p:spPr>
          <a:xfrm>
            <a:off x="624305" y="7267787"/>
            <a:ext cx="2227560" cy="209757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3"/>
                </a:solidFill>
              </a:rPr>
              <a:t>Version 2.2 / Octobre 2026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9C7BB4-6475-8C75-A307-92A0D8818A32}"/>
              </a:ext>
            </a:extLst>
          </p:cNvPr>
          <p:cNvSpPr txBox="1"/>
          <p:nvPr/>
        </p:nvSpPr>
        <p:spPr>
          <a:xfrm>
            <a:off x="8326877" y="900000"/>
            <a:ext cx="19681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cap="none" baseline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 </a:t>
            </a:r>
            <a:r>
              <a:rPr lang="en-US" sz="800" cap="none" baseline="0" dirty="0">
                <a:solidFill>
                  <a:schemeClr val="accent3"/>
                </a:solidFill>
              </a:rPr>
              <a:t>: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739416B5-5004-B865-507A-E6A57D614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203855" y="6848274"/>
            <a:ext cx="312290" cy="425851"/>
          </a:xfrm>
          <a:prstGeom prst="rect">
            <a:avLst/>
          </a:prstGeom>
        </p:spPr>
      </p:pic>
      <p:sp>
        <p:nvSpPr>
          <p:cNvPr id="140" name="Espace réservé du pied de page 29">
            <a:extLst>
              <a:ext uri="{FF2B5EF4-FFF2-40B4-BE49-F238E27FC236}">
                <a16:creationId xmlns:a16="http://schemas.microsoft.com/office/drawing/2014/main" id="{751BC3B0-6097-7FDC-65EB-8438CEDFD40D}"/>
              </a:ext>
            </a:extLst>
          </p:cNvPr>
          <p:cNvSpPr txBox="1">
            <a:spLocks/>
          </p:cNvSpPr>
          <p:nvPr/>
        </p:nvSpPr>
        <p:spPr>
          <a:xfrm>
            <a:off x="3387156" y="6858085"/>
            <a:ext cx="3968886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17 : Location,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prestation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associée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à des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dispositifs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médicaux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Espace réservé du texte 6">
            <a:extLst>
              <a:ext uri="{FF2B5EF4-FFF2-40B4-BE49-F238E27FC236}">
                <a16:creationId xmlns:a16="http://schemas.microsoft.com/office/drawing/2014/main" id="{D19FCD82-9371-D490-4602-8B19A1BD2118}"/>
              </a:ext>
            </a:extLst>
          </p:cNvPr>
          <p:cNvSpPr txBox="1">
            <a:spLocks/>
          </p:cNvSpPr>
          <p:nvPr/>
        </p:nvSpPr>
        <p:spPr>
          <a:xfrm>
            <a:off x="624304" y="6848274"/>
            <a:ext cx="2702555" cy="419513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Sous-thème : </a:t>
            </a:r>
          </a:p>
          <a:p>
            <a:r>
              <a:rPr lang="fr-FR" b="1" dirty="0"/>
              <a:t>3.2 </a:t>
            </a:r>
            <a:r>
              <a:rPr lang="fr-FR" dirty="0"/>
              <a:t>Mise à disposition et prestation pour les dispositifs médicaux</a:t>
            </a:r>
            <a:endParaRPr lang="fr-FR" b="1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60000" y="2263051"/>
            <a:ext cx="4503830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defTabSz="720000">
              <a:spcBef>
                <a:spcPts val="6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Pour chaque matériel médical en location géré par l’officine une traçabilité complète doit permettre de retrouver l’historique des locations</a:t>
            </a:r>
            <a:r>
              <a:rPr lang="fr-FR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des maintenances et de prévoir en temps et en heure les renouvellement d’ordonnances. </a:t>
            </a:r>
          </a:p>
          <a:p>
            <a:pPr marL="171450" indent="-171450" algn="just" defTabSz="720000">
              <a:spcBef>
                <a:spcPts val="6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Matériovigilance : le pharmacien ayant connaissance d’un incident grave le notifie sans délai à l’ANSM. Il peut déclarer, en outre, tous les autres incidents dont il a connaissance suspectés d’être dus à un dispositif auprès du fabricant.</a:t>
            </a:r>
          </a:p>
        </p:txBody>
      </p:sp>
      <p:sp>
        <p:nvSpPr>
          <p:cNvPr id="145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6054630" y="1880010"/>
            <a:ext cx="3403094" cy="402688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accent3"/>
                </a:solidFill>
              </a:rPr>
              <a:t>Vérification au fil de l’eau</a:t>
            </a:r>
          </a:p>
        </p:txBody>
      </p:sp>
      <p:pic>
        <p:nvPicPr>
          <p:cNvPr id="146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5459230" y="1681260"/>
            <a:ext cx="738882" cy="70200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22881" y="2281929"/>
            <a:ext cx="45721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defTabSz="720000">
              <a:spcBef>
                <a:spcPts val="6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 chaque retour de location l’officine doit s’assurer immédiatement de l’état du matériel retourné et de son bon fonctionnement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799255" y="3925408"/>
            <a:ext cx="3403094" cy="402688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accent3"/>
                </a:solidFill>
              </a:rPr>
              <a:t>Nettoyage </a:t>
            </a:r>
            <a:r>
              <a:rPr lang="fr-FR" sz="1800" dirty="0">
                <a:solidFill>
                  <a:schemeClr val="accent3"/>
                </a:solidFill>
              </a:rPr>
              <a:t>&amp; Décontamination</a:t>
            </a:r>
          </a:p>
        </p:txBody>
      </p:sp>
      <p:pic>
        <p:nvPicPr>
          <p:cNvPr id="149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203855" y="3726658"/>
            <a:ext cx="738882" cy="702001"/>
          </a:xfrm>
          <a:prstGeom prst="rect">
            <a:avLst/>
          </a:prstGeom>
        </p:spPr>
      </p:pic>
      <p:sp>
        <p:nvSpPr>
          <p:cNvPr id="150" name="Rectangle 149"/>
          <p:cNvSpPr/>
          <p:nvPr/>
        </p:nvSpPr>
        <p:spPr>
          <a:xfrm>
            <a:off x="467506" y="4327327"/>
            <a:ext cx="4396324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defTabSz="720000">
              <a:spcBef>
                <a:spcPts val="6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Tout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matériel médical doit suivre une procédure de nettoyage. C'est aussi le cas pour la petite instrumentation (tire-lait, aérosols…). Après chaque location, le matériel doit être d’abord nettoyé puis dans un deuxième temps décontaminé à l’aide d’un produit approprié.  En cas de sous-traitance, le pharmacien isole le matériel sale et organise le retour du matériel au sous traitant qui est chargé du nettoyage et de la décontamination.</a:t>
            </a:r>
          </a:p>
          <a:p>
            <a:pPr marL="171450" indent="-171450" algn="just" defTabSz="720000">
              <a:spcBef>
                <a:spcPts val="6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On ne décontamine bien que ce qui est propre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6142937" y="2900106"/>
            <a:ext cx="2738416" cy="402688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accent3"/>
                </a:solidFill>
              </a:rPr>
              <a:t>Contrôles </a:t>
            </a:r>
            <a:r>
              <a:rPr lang="fr-FR" sz="1800" dirty="0">
                <a:solidFill>
                  <a:schemeClr val="accent3"/>
                </a:solidFill>
              </a:rPr>
              <a:t>annuels </a:t>
            </a:r>
          </a:p>
        </p:txBody>
      </p:sp>
      <p:pic>
        <p:nvPicPr>
          <p:cNvPr id="152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5547537" y="2701356"/>
            <a:ext cx="738882" cy="702001"/>
          </a:xfrm>
          <a:prstGeom prst="rect">
            <a:avLst/>
          </a:prstGeom>
        </p:spPr>
      </p:pic>
      <p:sp>
        <p:nvSpPr>
          <p:cNvPr id="153" name="Rectangle 152"/>
          <p:cNvSpPr/>
          <p:nvPr/>
        </p:nvSpPr>
        <p:spPr>
          <a:xfrm>
            <a:off x="5703681" y="3286756"/>
            <a:ext cx="45913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defTabSz="720000">
              <a:spcBef>
                <a:spcPts val="6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certains matériels de location (aérosols par exemple) une vérification externe annuelle par un organisme agréé est nécessaire. Le résultat de ces contrôles est consigné et conservé</a:t>
            </a:r>
          </a:p>
        </p:txBody>
      </p:sp>
      <p:sp>
        <p:nvSpPr>
          <p:cNvPr id="154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6159850" y="4088334"/>
            <a:ext cx="4047661" cy="402688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accent3"/>
                </a:solidFill>
              </a:rPr>
              <a:t>Matériel </a:t>
            </a:r>
            <a:r>
              <a:rPr lang="fr-FR" sz="1800" dirty="0">
                <a:solidFill>
                  <a:schemeClr val="accent3"/>
                </a:solidFill>
              </a:rPr>
              <a:t>retourné / Prêt à être loué </a:t>
            </a:r>
          </a:p>
        </p:txBody>
      </p:sp>
      <p:pic>
        <p:nvPicPr>
          <p:cNvPr id="155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5564451" y="3889584"/>
            <a:ext cx="738882" cy="702001"/>
          </a:xfrm>
          <a:prstGeom prst="rect">
            <a:avLst/>
          </a:prstGeom>
        </p:spPr>
      </p:pic>
      <p:sp>
        <p:nvSpPr>
          <p:cNvPr id="156" name="Rectangle 155"/>
          <p:cNvSpPr/>
          <p:nvPr/>
        </p:nvSpPr>
        <p:spPr>
          <a:xfrm>
            <a:off x="5720596" y="4474984"/>
            <a:ext cx="4574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defTabSz="720000">
              <a:spcBef>
                <a:spcPts val="6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</a:pP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Afin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de s’assurer qu’aucun matériel non vérifié et non décontaminé puisse être délivré à la patientèle, l’officine doit dans son organisation clairement distinguer les flux sales et les flux propres et les gérer dans des zones distinctes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conservé.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28671" y="5348710"/>
            <a:ext cx="4574464" cy="400110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fr-FR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 de sous-traitance, le pharmacien est co-responsable du suivi du matériel et s’assure que l’ensemble des points </a:t>
            </a:r>
            <a:r>
              <a:rPr lang="fr-FR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été réalisé.</a:t>
            </a:r>
            <a:endParaRPr lang="fr-FR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6552" y="6138246"/>
            <a:ext cx="97485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à"/>
            </a:pP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Pour plus d’information sur la location de dispositifs médicaux et prestations associées :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P.18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Dispositifs médicaux et prestations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associées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à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Une version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Excel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de de cette fiche est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disponible en téléchargement sur la page « 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Outils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 » du site DQO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0264206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NOP">
      <a:dk1>
        <a:srgbClr val="000000"/>
      </a:dk1>
      <a:lt1>
        <a:srgbClr val="FFFFFF"/>
      </a:lt1>
      <a:dk2>
        <a:srgbClr val="239B38"/>
      </a:dk2>
      <a:lt2>
        <a:srgbClr val="D25D30"/>
      </a:lt2>
      <a:accent1>
        <a:srgbClr val="248BA3"/>
      </a:accent1>
      <a:accent2>
        <a:srgbClr val="832A4E"/>
      </a:accent2>
      <a:accent3>
        <a:srgbClr val="376159"/>
      </a:accent3>
      <a:accent4>
        <a:srgbClr val="FFFFFF"/>
      </a:accent4>
      <a:accent5>
        <a:srgbClr val="FFFFFF"/>
      </a:accent5>
      <a:accent6>
        <a:srgbClr val="FFFFFF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769</TotalTime>
  <Words>596</Words>
  <Application>Microsoft Office PowerPoint</Application>
  <PresentationFormat>Personnalisé</PresentationFormat>
  <Paragraphs>118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1" baseType="lpstr">
      <vt:lpstr>Aptos</vt:lpstr>
      <vt:lpstr>Arial</vt:lpstr>
      <vt:lpstr>Azo Sans</vt:lpstr>
      <vt:lpstr>Azo Sans Light</vt:lpstr>
      <vt:lpstr>Calibri</vt:lpstr>
      <vt:lpstr>Courier New</vt:lpstr>
      <vt:lpstr>Times New Roman</vt:lpstr>
      <vt:lpstr>Wingdings</vt:lpstr>
      <vt:lpstr>Thème Office</vt:lpstr>
      <vt:lpstr>enregistrement</vt:lpstr>
      <vt:lpstr>enregistrement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enregistrement</dc:title>
  <dc:creator>Sébastien QUESSON</dc:creator>
  <cp:lastModifiedBy>Cécile LUGAND</cp:lastModifiedBy>
  <cp:revision>143</cp:revision>
  <dcterms:created xsi:type="dcterms:W3CDTF">2025-12-16T10:16:15Z</dcterms:created>
  <dcterms:modified xsi:type="dcterms:W3CDTF">2026-10-02T09:17:01Z</dcterms:modified>
</cp:coreProperties>
</file>