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6"/>
  </p:notes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6EB"/>
    <a:srgbClr val="258BA4"/>
    <a:srgbClr val="3CADF2"/>
    <a:srgbClr val="0F95E7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1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655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414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138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641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24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942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498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471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583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270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12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581836" y="847554"/>
            <a:ext cx="7173394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F27ECEA-6B49-7A42-BD04-5EDD1A67E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-2945"/>
            <a:ext cx="951058" cy="8030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EB7DDFF-8505-F24F-A7B5-CA89F74A78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5" name="Flèche : pentagone 25">
            <a:extLst>
              <a:ext uri="{FF2B5EF4-FFF2-40B4-BE49-F238E27FC236}">
                <a16:creationId xmlns:a16="http://schemas.microsoft.com/office/drawing/2014/main" id="{563E35E9-4CA0-054A-9DEA-D7D52B4CFEF7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D6397C-0105-AD4B-A64B-2D02B7F948A8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F2FD16-5C3F-484C-99EF-28043DFAAD0F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8" name="Image 1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85F6D19B-37F4-9041-B5F2-70D6628386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bg>
      <p:bgPr>
        <a:solidFill>
          <a:srgbClr val="258B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C813F6E-7194-4644-AA26-37CC54BA46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675862" y="1389514"/>
            <a:ext cx="4194962" cy="388094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8BB44D7-D4FA-D84C-B333-91428A4D56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7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453894"/>
            <a:ext cx="5486876" cy="595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23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-2945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qualité, la traçabilité est une des composantes clefs pour garantir une surveillance des pratiques et permettre leur 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1C797714-C2B5-BA46-9E73-0C2A13E354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6" name="Flèche : pentagone 35">
            <a:extLst>
              <a:ext uri="{FF2B5EF4-FFF2-40B4-BE49-F238E27FC236}">
                <a16:creationId xmlns:a16="http://schemas.microsoft.com/office/drawing/2014/main" id="{1EDCF497-3CE1-1C48-9ED2-B5B530DE088C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AF38F6-5879-684D-911A-217455B85FCB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642231-8B0C-0447-BEC0-7553C7FD4D9A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25F64E5-EFB5-8A48-A25B-49D37A93694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7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102E00E-332F-43D4-BAA5-FCC0C786B4E5}"/>
              </a:ext>
            </a:extLst>
          </p:cNvPr>
          <p:cNvSpPr/>
          <p:nvPr userDrawn="1"/>
        </p:nvSpPr>
        <p:spPr>
          <a:xfrm>
            <a:off x="6129429" y="6192544"/>
            <a:ext cx="3551411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D1CB852-710E-4465-B54F-84DABD2A1B3C}"/>
              </a:ext>
            </a:extLst>
          </p:cNvPr>
          <p:cNvSpPr txBox="1"/>
          <p:nvPr/>
        </p:nvSpPr>
        <p:spPr>
          <a:xfrm>
            <a:off x="5863359" y="3580586"/>
            <a:ext cx="3930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2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0B3BC7D-C8D7-48CC-9AE1-0F70B4F06FD4}"/>
              </a:ext>
            </a:extLst>
          </p:cNvPr>
          <p:cNvSpPr txBox="1"/>
          <p:nvPr/>
        </p:nvSpPr>
        <p:spPr>
          <a:xfrm>
            <a:off x="4307887" y="1120676"/>
            <a:ext cx="54863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E11. Registre de recensement des produits à risque de péremption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015D24EE-912C-4E45-B833-1251F2AA7E3F}"/>
              </a:ext>
            </a:extLst>
          </p:cNvPr>
          <p:cNvSpPr/>
          <p:nvPr/>
        </p:nvSpPr>
        <p:spPr>
          <a:xfrm>
            <a:off x="6129430" y="4390053"/>
            <a:ext cx="3551411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000" dirty="0">
                <a:solidFill>
                  <a:srgbClr val="595959"/>
                </a:solidFill>
                <a:latin typeface="Helvetica Light" panose="020B0403020202020204" pitchFamily="34" charset="0"/>
              </a:rPr>
              <a:t>Date du Dernier Inventaire des Périmés :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D8858F80-0685-477F-AEE0-9AE715BB6C5B}"/>
              </a:ext>
            </a:extLst>
          </p:cNvPr>
          <p:cNvSpPr/>
          <p:nvPr/>
        </p:nvSpPr>
        <p:spPr>
          <a:xfrm>
            <a:off x="6129429" y="4811212"/>
            <a:ext cx="3551411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000" dirty="0">
                <a:solidFill>
                  <a:srgbClr val="595959"/>
                </a:solidFill>
                <a:latin typeface="Helvetica Light" panose="020B0403020202020204" pitchFamily="34" charset="0"/>
              </a:rPr>
              <a:t>Date du Prochain Inventaire des Périmés :</a:t>
            </a:r>
          </a:p>
        </p:txBody>
      </p:sp>
    </p:spTree>
    <p:extLst>
      <p:ext uri="{BB962C8B-B14F-4D97-AF65-F5344CB8AC3E}">
        <p14:creationId xmlns:p14="http://schemas.microsoft.com/office/powerpoint/2010/main" val="2642820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150771" y="802890"/>
            <a:ext cx="9755230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71" y="722905"/>
            <a:ext cx="9604459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519304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59426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19044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AOUT</a:t>
            </a:r>
          </a:p>
        </p:txBody>
      </p:sp>
    </p:spTree>
    <p:extLst>
      <p:ext uri="{BB962C8B-B14F-4D97-AF65-F5344CB8AC3E}">
        <p14:creationId xmlns:p14="http://schemas.microsoft.com/office/powerpoint/2010/main" val="106523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65" y="722905"/>
            <a:ext cx="9586565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47691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1022179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656291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SEPTEMBRE</a:t>
            </a:r>
          </a:p>
        </p:txBody>
      </p:sp>
    </p:spTree>
    <p:extLst>
      <p:ext uri="{BB962C8B-B14F-4D97-AF65-F5344CB8AC3E}">
        <p14:creationId xmlns:p14="http://schemas.microsoft.com/office/powerpoint/2010/main" val="634355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1" y="847554"/>
            <a:ext cx="9265159" cy="341632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99641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50461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28009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OCTOBRE</a:t>
            </a:r>
          </a:p>
        </p:txBody>
      </p:sp>
    </p:spTree>
    <p:extLst>
      <p:ext uri="{BB962C8B-B14F-4D97-AF65-F5344CB8AC3E}">
        <p14:creationId xmlns:p14="http://schemas.microsoft.com/office/powerpoint/2010/main" val="3479797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365" y="722905"/>
            <a:ext cx="9085865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37532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50461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28009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NOVEMBRE</a:t>
            </a:r>
          </a:p>
        </p:txBody>
      </p:sp>
    </p:spTree>
    <p:extLst>
      <p:ext uri="{BB962C8B-B14F-4D97-AF65-F5344CB8AC3E}">
        <p14:creationId xmlns:p14="http://schemas.microsoft.com/office/powerpoint/2010/main" val="1720875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47554"/>
            <a:ext cx="9755230" cy="341632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685369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77355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01115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DECEMBRE</a:t>
            </a:r>
          </a:p>
        </p:txBody>
      </p:sp>
    </p:spTree>
    <p:extLst>
      <p:ext uri="{BB962C8B-B14F-4D97-AF65-F5344CB8AC3E}">
        <p14:creationId xmlns:p14="http://schemas.microsoft.com/office/powerpoint/2010/main" val="221998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E11. Registre de recensement des produits à risque de péremption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6843" cy="1465895"/>
          </a:xfrm>
        </p:spPr>
        <p:txBody>
          <a:bodyPr/>
          <a:lstStyle/>
          <a:p>
            <a:r>
              <a:rPr lang="fr-FR" sz="1400" b="1" dirty="0"/>
              <a:t>Finalité :</a:t>
            </a:r>
          </a:p>
          <a:p>
            <a:pPr>
              <a:buClr>
                <a:schemeClr val="accent1"/>
              </a:buClr>
            </a:pPr>
            <a:r>
              <a:rPr lang="fr-FR" dirty="0"/>
              <a:t>Le présent document sert à prévenir les péremptions au sein de l’officine, il permet :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De recenser les produits et leur mois de péremption,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De retirer chaque mois les produits qui vont périmer,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D’identifier les produits susceptibles de périmer à moyen terme (3 à 6 mois) et d’engager éventuellement des actions pour les écouler avant leur péremption,</a:t>
            </a:r>
          </a:p>
          <a:p>
            <a:pPr marL="171450" indent="-171450">
              <a:spcBef>
                <a:spcPts val="40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De tracer le retrait effectif des périmés.</a:t>
            </a:r>
          </a:p>
          <a:p>
            <a:pPr>
              <a:spcBef>
                <a:spcPts val="400"/>
              </a:spcBef>
              <a:buClr>
                <a:srgbClr val="258BA4"/>
              </a:buClr>
            </a:pPr>
            <a:r>
              <a:rPr lang="fr-FR" dirty="0"/>
              <a:t>Chaque année un nouveau registre est édité.</a:t>
            </a:r>
          </a:p>
          <a:p>
            <a:pPr lvl="0"/>
            <a:r>
              <a:rPr lang="fr-FR" sz="14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Utilisation</a:t>
            </a:r>
            <a:endParaRPr lang="fr-FR" dirty="0"/>
          </a:p>
          <a:p>
            <a:pPr fontAlgn="ctr"/>
            <a:r>
              <a:rPr lang="fr-FR" b="1" dirty="0">
                <a:solidFill>
                  <a:srgbClr val="258BA4"/>
                </a:solidFill>
              </a:rPr>
              <a:t>Nom du produit : </a:t>
            </a:r>
            <a:r>
              <a:rPr lang="fr-FR" dirty="0"/>
              <a:t>indiquer le nom du produit</a:t>
            </a:r>
          </a:p>
          <a:p>
            <a:pPr fontAlgn="ctr"/>
            <a:r>
              <a:rPr lang="fr-FR" b="1" dirty="0">
                <a:solidFill>
                  <a:srgbClr val="258BA4"/>
                </a:solidFill>
              </a:rPr>
              <a:t>Emplacement Concerné : </a:t>
            </a:r>
            <a:r>
              <a:rPr lang="fr-FR" dirty="0"/>
              <a:t>indiquer la ou </a:t>
            </a:r>
            <a:r>
              <a:rPr lang="fr-FR" u="sng" dirty="0"/>
              <a:t>les</a:t>
            </a:r>
            <a:r>
              <a:rPr lang="fr-FR" dirty="0"/>
              <a:t> zone(s) de l’officine où le produit est stocké</a:t>
            </a:r>
          </a:p>
          <a:p>
            <a:pPr fontAlgn="ctr"/>
            <a:r>
              <a:rPr lang="fr-FR" b="1" dirty="0">
                <a:solidFill>
                  <a:srgbClr val="258BA4"/>
                </a:solidFill>
              </a:rPr>
              <a:t>Quantité :</a:t>
            </a:r>
            <a:r>
              <a:rPr lang="fr-FR" dirty="0">
                <a:solidFill>
                  <a:srgbClr val="258BA4"/>
                </a:solidFill>
              </a:rPr>
              <a:t> </a:t>
            </a:r>
            <a:r>
              <a:rPr lang="fr-FR" dirty="0"/>
              <a:t>indiquer la quantité de produits arrivant à péremption à l’échéance au moment du recensement (à défaut d’une indication chiffrée on pourra recourir à l’indication "faible" (moins de 5 unités) ou "élevée"  (5 unités ou  +))</a:t>
            </a:r>
          </a:p>
          <a:p>
            <a:pPr fontAlgn="ctr"/>
            <a:r>
              <a:rPr lang="fr-FR" b="1" dirty="0">
                <a:solidFill>
                  <a:srgbClr val="258BA4"/>
                </a:solidFill>
              </a:rPr>
              <a:t>Retrait : </a:t>
            </a:r>
            <a:r>
              <a:rPr lang="fr-FR" dirty="0"/>
              <a:t>indiquer le nombre d’unités retirées (noter 0 si produit antérieurement écoulé)</a:t>
            </a:r>
          </a:p>
          <a:p>
            <a:pPr>
              <a:spcBef>
                <a:spcPts val="400"/>
              </a:spcBef>
              <a:buClr>
                <a:schemeClr val="accent1"/>
              </a:buClr>
            </a:pPr>
            <a:endParaRPr lang="fr-FR" dirty="0"/>
          </a:p>
          <a:p>
            <a:pPr>
              <a:buClr>
                <a:schemeClr val="accent1"/>
              </a:buClr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83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220" y="722905"/>
            <a:ext cx="9326010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720939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887708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90762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JANVIER</a:t>
            </a:r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722905"/>
            <a:ext cx="8942430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20861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77355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01115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FEVRIER</a:t>
            </a:r>
          </a:p>
        </p:txBody>
      </p:sp>
    </p:spTree>
    <p:extLst>
      <p:ext uri="{BB962C8B-B14F-4D97-AF65-F5344CB8AC3E}">
        <p14:creationId xmlns:p14="http://schemas.microsoft.com/office/powerpoint/2010/main" val="312960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35" y="722905"/>
            <a:ext cx="9002195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02392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77355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01115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MARS</a:t>
            </a:r>
          </a:p>
        </p:txBody>
      </p:sp>
    </p:spTree>
    <p:extLst>
      <p:ext uri="{BB962C8B-B14F-4D97-AF65-F5344CB8AC3E}">
        <p14:creationId xmlns:p14="http://schemas.microsoft.com/office/powerpoint/2010/main" val="140838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220" y="847554"/>
            <a:ext cx="9326010" cy="341632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38475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1067002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611468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AVRIL</a:t>
            </a:r>
          </a:p>
        </p:txBody>
      </p:sp>
    </p:spTree>
    <p:extLst>
      <p:ext uri="{BB962C8B-B14F-4D97-AF65-F5344CB8AC3E}">
        <p14:creationId xmlns:p14="http://schemas.microsoft.com/office/powerpoint/2010/main" val="186445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47" y="722905"/>
            <a:ext cx="9157583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692699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59426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19044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MAI</a:t>
            </a:r>
          </a:p>
        </p:txBody>
      </p:sp>
    </p:spTree>
    <p:extLst>
      <p:ext uri="{BB962C8B-B14F-4D97-AF65-F5344CB8AC3E}">
        <p14:creationId xmlns:p14="http://schemas.microsoft.com/office/powerpoint/2010/main" val="299942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6871" y="722905"/>
            <a:ext cx="10042101" cy="590931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66316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968391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710079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JUIN</a:t>
            </a:r>
          </a:p>
        </p:txBody>
      </p:sp>
    </p:spTree>
    <p:extLst>
      <p:ext uri="{BB962C8B-B14F-4D97-AF65-F5344CB8AC3E}">
        <p14:creationId xmlns:p14="http://schemas.microsoft.com/office/powerpoint/2010/main" val="100886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847554"/>
            <a:ext cx="9494675" cy="341632"/>
          </a:xfrm>
        </p:spPr>
        <p:txBody>
          <a:bodyPr/>
          <a:lstStyle/>
          <a:p>
            <a:pPr algn="r"/>
            <a:r>
              <a:rPr lang="fr-FR" dirty="0">
                <a:solidFill>
                  <a:prstClr val="white"/>
                </a:solidFill>
              </a:rPr>
              <a:t>E11. Registre de recensement des produits à risque de péremption</a:t>
            </a:r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49F5C24-40C5-471A-9E6A-CF0432FA2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844569"/>
              </p:ext>
            </p:extLst>
          </p:nvPr>
        </p:nvGraphicFramePr>
        <p:xfrm>
          <a:off x="319435" y="1687744"/>
          <a:ext cx="9326010" cy="436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98">
                  <a:extLst>
                    <a:ext uri="{9D8B030D-6E8A-4147-A177-3AD203B41FA5}">
                      <a16:colId xmlns:a16="http://schemas.microsoft.com/office/drawing/2014/main" val="1041976960"/>
                    </a:ext>
                  </a:extLst>
                </a:gridCol>
                <a:gridCol w="1013214">
                  <a:extLst>
                    <a:ext uri="{9D8B030D-6E8A-4147-A177-3AD203B41FA5}">
                      <a16:colId xmlns:a16="http://schemas.microsoft.com/office/drawing/2014/main" val="2978239156"/>
                    </a:ext>
                  </a:extLst>
                </a:gridCol>
                <a:gridCol w="2665256">
                  <a:extLst>
                    <a:ext uri="{9D8B030D-6E8A-4147-A177-3AD203B41FA5}">
                      <a16:colId xmlns:a16="http://schemas.microsoft.com/office/drawing/2014/main" val="3211031837"/>
                    </a:ext>
                  </a:extLst>
                </a:gridCol>
                <a:gridCol w="1564536">
                  <a:extLst>
                    <a:ext uri="{9D8B030D-6E8A-4147-A177-3AD203B41FA5}">
                      <a16:colId xmlns:a16="http://schemas.microsoft.com/office/drawing/2014/main" val="356325925"/>
                    </a:ext>
                  </a:extLst>
                </a:gridCol>
                <a:gridCol w="1516006">
                  <a:extLst>
                    <a:ext uri="{9D8B030D-6E8A-4147-A177-3AD203B41FA5}">
                      <a16:colId xmlns:a16="http://schemas.microsoft.com/office/drawing/2014/main" val="3371655977"/>
                    </a:ext>
                  </a:extLst>
                </a:gridCol>
              </a:tblGrid>
              <a:tr h="4995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1</a:t>
                      </a:r>
                      <a:r>
                        <a:rPr lang="fr-FR" sz="1000" b="0" kern="1200" dirty="0"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. Recensement</a:t>
                      </a:r>
                      <a:endParaRPr lang="fr-FR" sz="1200" b="0" dirty="0"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  <a:cs typeface="+mn-cs"/>
                        </a:rPr>
                        <a:t>2. Suivi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4847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Nom du produit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Rayon(s) Concerné(s)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 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Quantité</a:t>
                      </a:r>
                    </a:p>
                  </a:txBody>
                  <a:tcPr marL="72566" marR="72566" marT="36588" marB="36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  <a:latin typeface="Helvetica Light" panose="020B0403020202020204" pitchFamily="34" charset="0"/>
                        </a:rPr>
                        <a:t>Date de Retrait</a:t>
                      </a:r>
                      <a:endParaRPr lang="fr-FR" sz="1200" dirty="0">
                        <a:effectLst/>
                        <a:latin typeface="Helvetica Light" panose="020B04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8214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618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9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80651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297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57278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129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7115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13641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2566" marR="72566" marT="36588" marB="36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1552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C090B39-9430-4BDB-A9B7-C44305ED4C68}"/>
              </a:ext>
            </a:extLst>
          </p:cNvPr>
          <p:cNvSpPr txBox="1"/>
          <p:nvPr/>
        </p:nvSpPr>
        <p:spPr>
          <a:xfrm>
            <a:off x="319435" y="1288397"/>
            <a:ext cx="9326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6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JUILLET</a:t>
            </a:r>
          </a:p>
        </p:txBody>
      </p:sp>
    </p:spTree>
    <p:extLst>
      <p:ext uri="{BB962C8B-B14F-4D97-AF65-F5344CB8AC3E}">
        <p14:creationId xmlns:p14="http://schemas.microsoft.com/office/powerpoint/2010/main" val="554729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640</Words>
  <Application>Microsoft Macintosh PowerPoint</Application>
  <PresentationFormat>Format A4 (210 x 297 mm)</PresentationFormat>
  <Paragraphs>150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Garamond</vt:lpstr>
      <vt:lpstr>Helvetica Light</vt:lpstr>
      <vt:lpstr>Helvetica Neue</vt:lpstr>
      <vt:lpstr>Times New Roman</vt:lpstr>
      <vt:lpstr>Wingdings</vt:lpstr>
      <vt:lpstr>Thème Office</vt:lpstr>
      <vt:lpstr>Présentation PowerPoint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  <vt:lpstr>E11. Registre de recensement des produits à risque de péremption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88</cp:revision>
  <cp:lastPrinted>2019-10-14T20:55:54Z</cp:lastPrinted>
  <dcterms:created xsi:type="dcterms:W3CDTF">2019-09-09T06:31:24Z</dcterms:created>
  <dcterms:modified xsi:type="dcterms:W3CDTF">2019-12-19T10:17:28Z</dcterms:modified>
</cp:coreProperties>
</file>