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9" userDrawn="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6"/>
    <p:restoredTop sz="94648"/>
  </p:normalViewPr>
  <p:slideViewPr>
    <p:cSldViewPr snapToGrid="0">
      <p:cViewPr varScale="1">
        <p:scale>
          <a:sx n="98" d="100"/>
          <a:sy n="98" d="100"/>
        </p:scale>
        <p:origin x="2178" y="90"/>
      </p:cViewPr>
      <p:guideLst>
        <p:guide orient="horz" pos="499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3146-8646-4440-8AE6-AAF59580FB8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39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1F93A09-15D3-C876-6637-495DD2297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093" y="2193235"/>
            <a:ext cx="6487629" cy="4393303"/>
          </a:xfrm>
          <a:ln>
            <a:noFill/>
          </a:ln>
        </p:spPr>
        <p:txBody>
          <a:bodyPr lIns="0" anchor="t" anchorCtr="0"/>
          <a:lstStyle>
            <a:lvl1pPr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defRPr sz="250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spcBef>
                <a:spcPts val="0"/>
              </a:spcBef>
              <a:buNone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D74DC-430D-CBBA-9E78-86071E11B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89403" y="7292817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zo Sans" panose="020B0603030303020204" pitchFamily="34" charset="77"/>
              </a:defRPr>
            </a:lvl1pPr>
          </a:lstStyle>
          <a:p>
            <a:fld id="{0CD46AB4-8697-344B-B099-9FF5630D42BB}" type="slidenum">
              <a:rPr lang="fr-FR" smtClean="0">
                <a:latin typeface="Arial" panose="020B0604020202020204" pitchFamily="34" charset="0"/>
              </a:rPr>
              <a:pPr/>
              <a:t>‹N°›</a:t>
            </a:fld>
            <a:r>
              <a:rPr lang="fr-FR" dirty="0"/>
              <a:t>/2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99889B29-ACB4-BA98-789E-72457BEFA6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81424" y="6848274"/>
            <a:ext cx="4119767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CC3275A-37A1-D675-8B0C-7653C0498656}"/>
              </a:ext>
            </a:extLst>
          </p:cNvPr>
          <p:cNvCxnSpPr>
            <a:cxnSpLocks/>
          </p:cNvCxnSpPr>
          <p:nvPr userDrawn="1"/>
        </p:nvCxnSpPr>
        <p:spPr>
          <a:xfrm>
            <a:off x="2851864" y="6907998"/>
            <a:ext cx="0" cy="316414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68A3CE89-70CE-18E6-70CD-D247C5920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304" y="6848274"/>
            <a:ext cx="2227549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Moyens nécessaires au fonctionnement de l’officine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EB0DDAD1-E8EA-DC43-62FF-2C1AD7875F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30209" y="900000"/>
            <a:ext cx="1964852" cy="419513"/>
          </a:xfrm>
          <a:ln>
            <a:noFill/>
          </a:ln>
        </p:spPr>
        <p:txBody>
          <a:bodyPr lIns="7200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C7B818B4-51F7-ED9A-4E99-5B45FAFF6B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304" y="7267034"/>
            <a:ext cx="2227547" cy="262489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Version 2.2 / Novembre 2024</a:t>
            </a:r>
          </a:p>
        </p:txBody>
      </p:sp>
    </p:spTree>
    <p:extLst>
      <p:ext uri="{BB962C8B-B14F-4D97-AF65-F5344CB8AC3E}">
        <p14:creationId xmlns:p14="http://schemas.microsoft.com/office/powerpoint/2010/main" val="389784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1" y="900848"/>
            <a:ext cx="7965516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0" rIns="0" bIns="0" rtlCol="0" anchor="ctr" anchorCtr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9335" y="7302360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CD46AB4-8697-344B-B099-9FF5630D42BB}" type="slidenum">
              <a:rPr lang="fr-FR" smtClean="0"/>
              <a:pPr/>
              <a:t>‹N°›</a:t>
            </a:fld>
            <a:r>
              <a:rPr lang="fr-FR" dirty="0"/>
              <a:t>/2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C4F12FF-7836-E5E4-3603-17838E57A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28261" y="339514"/>
            <a:ext cx="1066800" cy="4572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7554622-42A6-2BFA-0A07-6F2BC1D4E838}"/>
              </a:ext>
            </a:extLst>
          </p:cNvPr>
          <p:cNvCxnSpPr/>
          <p:nvPr userDrawn="1"/>
        </p:nvCxnSpPr>
        <p:spPr>
          <a:xfrm>
            <a:off x="638858" y="727200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C070E9E-35C0-DAE4-0785-17535A3F5D96}"/>
              </a:ext>
            </a:extLst>
          </p:cNvPr>
          <p:cNvCxnSpPr/>
          <p:nvPr userDrawn="1"/>
        </p:nvCxnSpPr>
        <p:spPr>
          <a:xfrm>
            <a:off x="638859" y="685205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58D4DB1-8366-A552-31C6-1225DC86CDDB}"/>
              </a:ext>
            </a:extLst>
          </p:cNvPr>
          <p:cNvSpPr txBox="1"/>
          <p:nvPr userDrawn="1"/>
        </p:nvSpPr>
        <p:spPr>
          <a:xfrm>
            <a:off x="638859" y="7302360"/>
            <a:ext cx="3021496" cy="1026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fr-FR" sz="700" b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8DAEFC5-1345-9EB0-FDD0-2E25802BCB12}"/>
              </a:ext>
            </a:extLst>
          </p:cNvPr>
          <p:cNvSpPr txBox="1">
            <a:spLocks/>
          </p:cNvSpPr>
          <p:nvPr userDrawn="1"/>
        </p:nvSpPr>
        <p:spPr>
          <a:xfrm>
            <a:off x="8325516" y="900848"/>
            <a:ext cx="1969477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600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00" cap="none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4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600" b="1" i="0" kern="1200" cap="all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sz="1600" i="0" kern="1200" cap="none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B296FC-2859-D4E2-FE30-7A2ACD907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5372999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E6AE76-9233-F0A6-06D3-053CC8F28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E.11</a:t>
            </a:r>
            <a:r>
              <a:rPr lang="fr-FR" dirty="0"/>
              <a:t> Registre de recensement des produits à risque de péremption</a:t>
            </a:r>
            <a:endParaRPr lang="fr-FR" b="1" u="sng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34994-5806-7B4F-686A-F1B8F4F76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1</a:t>
            </a:fld>
            <a:r>
              <a:rPr lang="fr-FR" dirty="0"/>
              <a:t>/2</a:t>
            </a:r>
            <a:endParaRPr lang="fr-FR" sz="700" dirty="0"/>
          </a:p>
        </p:txBody>
      </p:sp>
      <p:sp>
        <p:nvSpPr>
          <p:cNvPr id="16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37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stocks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Sous-theme :</a:t>
            </a:r>
          </a:p>
          <a:p>
            <a:r>
              <a:rPr lang="fr-FR" b="1" dirty="0"/>
              <a:t>4.4 </a:t>
            </a:r>
            <a:r>
              <a:rPr lang="fr-FR" dirty="0"/>
              <a:t>Gestion des locaux, des équipements et des stocks</a:t>
            </a:r>
          </a:p>
          <a:p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54D19565-EA16-8FC8-87CC-2ECD1819D43B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</a:t>
            </a:r>
            <a:r>
              <a:rPr lang="fr-FR" dirty="0" smtClean="0">
                <a:solidFill>
                  <a:schemeClr val="accent1"/>
                </a:solidFill>
              </a:rPr>
              <a:t>3.0</a:t>
            </a:r>
            <a:r>
              <a:rPr lang="fr-FR" dirty="0" smtClean="0">
                <a:solidFill>
                  <a:schemeClr val="accent1"/>
                </a:solidFill>
              </a:rPr>
              <a:t> </a:t>
            </a:r>
            <a:r>
              <a:rPr lang="fr-FR" dirty="0">
                <a:solidFill>
                  <a:schemeClr val="accent1"/>
                </a:solidFill>
              </a:rPr>
              <a:t>/ </a:t>
            </a:r>
            <a:r>
              <a:rPr lang="fr-FR" dirty="0" smtClean="0">
                <a:solidFill>
                  <a:schemeClr val="accent1"/>
                </a:solidFill>
              </a:rPr>
              <a:t>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065929-7FC7-042A-99D8-96AF1D3DAB8D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 :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E1E83D9A-7CD8-904E-BBCB-4183AD9E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49F5C24-40C5-471A-9E6A-CF0432FA2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105997"/>
              </p:ext>
            </p:extLst>
          </p:nvPr>
        </p:nvGraphicFramePr>
        <p:xfrm>
          <a:off x="359999" y="2238776"/>
          <a:ext cx="9935060" cy="4367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640">
                  <a:extLst>
                    <a:ext uri="{9D8B030D-6E8A-4147-A177-3AD203B41FA5}">
                      <a16:colId xmlns:a16="http://schemas.microsoft.com/office/drawing/2014/main" val="1041976960"/>
                    </a:ext>
                  </a:extLst>
                </a:gridCol>
                <a:gridCol w="945681">
                  <a:extLst>
                    <a:ext uri="{9D8B030D-6E8A-4147-A177-3AD203B41FA5}">
                      <a16:colId xmlns:a16="http://schemas.microsoft.com/office/drawing/2014/main" val="2978239156"/>
                    </a:ext>
                  </a:extLst>
                </a:gridCol>
                <a:gridCol w="2973017">
                  <a:extLst>
                    <a:ext uri="{9D8B030D-6E8A-4147-A177-3AD203B41FA5}">
                      <a16:colId xmlns:a16="http://schemas.microsoft.com/office/drawing/2014/main" val="3211031837"/>
                    </a:ext>
                  </a:extLst>
                </a:gridCol>
                <a:gridCol w="1666711">
                  <a:extLst>
                    <a:ext uri="{9D8B030D-6E8A-4147-A177-3AD203B41FA5}">
                      <a16:colId xmlns:a16="http://schemas.microsoft.com/office/drawing/2014/main" val="356325925"/>
                    </a:ext>
                  </a:extLst>
                </a:gridCol>
                <a:gridCol w="1615011">
                  <a:extLst>
                    <a:ext uri="{9D8B030D-6E8A-4147-A177-3AD203B41FA5}">
                      <a16:colId xmlns:a16="http://schemas.microsoft.com/office/drawing/2014/main" val="3371655977"/>
                    </a:ext>
                  </a:extLst>
                </a:gridCol>
              </a:tblGrid>
              <a:tr h="49953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effectLst/>
                          <a:latin typeface="Arial" panose="020B0604020202020204" pitchFamily="34" charset="0"/>
                          <a:ea typeface="Helvetica Neue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fr-FR" sz="1200" b="0" kern="1200" dirty="0">
                          <a:effectLst/>
                          <a:latin typeface="Arial" panose="020B0604020202020204" pitchFamily="34" charset="0"/>
                          <a:ea typeface="Helvetica Neue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fr-FR" sz="1200" b="1" kern="1200" dirty="0">
                          <a:effectLst/>
                          <a:latin typeface="Arial" panose="020B0604020202020204" pitchFamily="34" charset="0"/>
                          <a:ea typeface="Helvetica Neue" panose="020B0604020202020204" pitchFamily="34" charset="0"/>
                          <a:cs typeface="Arial" panose="020B0604020202020204" pitchFamily="34" charset="0"/>
                        </a:rPr>
                        <a:t>Recensement</a:t>
                      </a:r>
                      <a:endParaRPr lang="fr-FR" sz="1200" b="1" dirty="0">
                        <a:effectLst/>
                        <a:latin typeface="Arial" panose="020B0604020202020204" pitchFamily="34" charset="0"/>
                        <a:ea typeface="Helvetica Neue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8B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Helvetica Neue" panose="020B0604020202020204" pitchFamily="34" charset="0"/>
                          <a:cs typeface="Arial" panose="020B0604020202020204" pitchFamily="34" charset="0"/>
                        </a:rPr>
                        <a:t>2. Suivi</a:t>
                      </a:r>
                    </a:p>
                  </a:txBody>
                  <a:tcPr marL="72566" marR="72566" marT="36588" marB="36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8B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524847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 du produit</a:t>
                      </a: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Rayon(s) Concerné(s)</a:t>
                      </a: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Quantité </a:t>
                      </a:r>
                      <a:endParaRPr lang="fr-FR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Quantité</a:t>
                      </a:r>
                    </a:p>
                  </a:txBody>
                  <a:tcPr marL="72566" marR="72566" marT="36588" marB="365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de Retrait</a:t>
                      </a: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6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588214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3661808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49009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4806518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7658297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572783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11299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471155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136413"/>
                  </a:ext>
                </a:extLst>
              </a:tr>
              <a:tr h="375643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566" marR="72566" marT="36588" marB="36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155227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CC090B39-9430-4BDB-A9B7-C44305ED4C68}"/>
              </a:ext>
            </a:extLst>
          </p:cNvPr>
          <p:cNvSpPr txBox="1"/>
          <p:nvPr/>
        </p:nvSpPr>
        <p:spPr>
          <a:xfrm>
            <a:off x="345414" y="1794334"/>
            <a:ext cx="993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pc="600" dirty="0" smtClean="0">
                <a:solidFill>
                  <a:schemeClr val="accent1"/>
                </a:solidFill>
                <a:latin typeface="Helvetica Neue" panose="020B0604020202020204" pitchFamily="34" charset="0"/>
                <a:ea typeface="Helvetica Neue" panose="020B0604020202020204" pitchFamily="34" charset="0"/>
              </a:rPr>
              <a:t>Mois</a:t>
            </a:r>
            <a:r>
              <a:rPr lang="fr-FR" spc="600" dirty="0" smtClean="0">
                <a:solidFill>
                  <a:srgbClr val="FF0000"/>
                </a:solidFill>
                <a:latin typeface="Helvetica Neue" panose="020B0604020202020204" pitchFamily="34" charset="0"/>
                <a:ea typeface="Helvetica Neue" panose="020B0604020202020204" pitchFamily="34" charset="0"/>
              </a:rPr>
              <a:t> </a:t>
            </a:r>
            <a:r>
              <a:rPr lang="fr-FR" spc="600" dirty="0" smtClean="0">
                <a:solidFill>
                  <a:srgbClr val="258BA4"/>
                </a:solidFill>
                <a:latin typeface="Helvetica Neue" panose="020B0604020202020204" pitchFamily="34" charset="0"/>
                <a:ea typeface="Helvetica Neue" panose="020B0604020202020204" pitchFamily="34" charset="0"/>
              </a:rPr>
              <a:t>:___________________ </a:t>
            </a:r>
            <a:endParaRPr lang="fr-FR" spc="600" dirty="0">
              <a:solidFill>
                <a:srgbClr val="258BA4"/>
              </a:solidFill>
              <a:latin typeface="Helvetica Neue" panose="020B0604020202020204" pitchFamily="34" charset="0"/>
              <a:ea typeface="Helvetica Neu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25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E998F-6040-C189-3E78-E263CDCF2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99D5E9-35F0-4501-CB6B-C11403054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6959948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D9434-3D99-29E2-EB9F-02D9698A3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</p:spPr>
        <p:txBody>
          <a:bodyPr/>
          <a:lstStyle/>
          <a:p>
            <a:r>
              <a:rPr lang="fr-FR" b="1" dirty="0" smtClean="0"/>
              <a:t>E.11</a:t>
            </a:r>
            <a:r>
              <a:rPr lang="fr-FR" dirty="0" smtClean="0"/>
              <a:t> </a:t>
            </a:r>
            <a:r>
              <a:rPr lang="fr-FR" dirty="0"/>
              <a:t>Registre de recensement des produits à risque de péremption</a:t>
            </a:r>
            <a:endParaRPr lang="fr-FR" b="1" u="sng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0E9B2B-2B6C-87AB-151E-B127D10F3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2</a:t>
            </a:fld>
            <a:r>
              <a:rPr lang="fr-FR" dirty="0"/>
              <a:t>/2</a:t>
            </a:r>
            <a:endParaRPr lang="fr-FR" sz="700" dirty="0"/>
          </a:p>
        </p:txBody>
      </p:sp>
      <p:sp>
        <p:nvSpPr>
          <p:cNvPr id="64" name="Espace réservé du texte 3">
            <a:extLst>
              <a:ext uri="{FF2B5EF4-FFF2-40B4-BE49-F238E27FC236}">
                <a16:creationId xmlns:a16="http://schemas.microsoft.com/office/drawing/2014/main" id="{C0DF0CC3-7D49-FB7B-6F28-0DB6B4CF02C4}"/>
              </a:ext>
            </a:extLst>
          </p:cNvPr>
          <p:cNvSpPr txBox="1">
            <a:spLocks/>
          </p:cNvSpPr>
          <p:nvPr/>
        </p:nvSpPr>
        <p:spPr>
          <a:xfrm>
            <a:off x="763376" y="2012349"/>
            <a:ext cx="5013682" cy="503252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Commentaires pour un bon usage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Graphique 64">
            <a:extLst>
              <a:ext uri="{FF2B5EF4-FFF2-40B4-BE49-F238E27FC236}">
                <a16:creationId xmlns:a16="http://schemas.microsoft.com/office/drawing/2014/main" id="{6871F985-BC9D-64E4-EB53-56D1DCFB9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43211" t="48197" r="45260" b="44049"/>
          <a:stretch>
            <a:fillRect/>
          </a:stretch>
        </p:blipFill>
        <p:spPr>
          <a:xfrm>
            <a:off x="167976" y="1813599"/>
            <a:ext cx="738882" cy="702001"/>
          </a:xfrm>
          <a:prstGeom prst="rect">
            <a:avLst/>
          </a:prstGeom>
        </p:spPr>
      </p:pic>
      <p:sp>
        <p:nvSpPr>
          <p:cNvPr id="95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3999072" y="3321649"/>
            <a:ext cx="959905" cy="761896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Nom du produit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nom du produit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Espace réservé du texte 3">
            <a:extLst>
              <a:ext uri="{FF2B5EF4-FFF2-40B4-BE49-F238E27FC236}">
                <a16:creationId xmlns:a16="http://schemas.microsoft.com/office/drawing/2014/main" id="{C5E2726A-9F9F-76BB-EF46-829BEEFBCD54}"/>
              </a:ext>
            </a:extLst>
          </p:cNvPr>
          <p:cNvSpPr txBox="1">
            <a:spLocks/>
          </p:cNvSpPr>
          <p:nvPr/>
        </p:nvSpPr>
        <p:spPr>
          <a:xfrm>
            <a:off x="5428893" y="3321649"/>
            <a:ext cx="1501829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Emplacement concerné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la ou </a:t>
            </a:r>
            <a:r>
              <a:rPr lang="fr-FR" u="sng" dirty="0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zone(s) de l’officine où le produit est stocké</a:t>
            </a:r>
          </a:p>
        </p:txBody>
      </p:sp>
      <p:sp>
        <p:nvSpPr>
          <p:cNvPr id="113" name="Espace réservé du texte 3">
            <a:extLst>
              <a:ext uri="{FF2B5EF4-FFF2-40B4-BE49-F238E27FC236}">
                <a16:creationId xmlns:a16="http://schemas.microsoft.com/office/drawing/2014/main" id="{B6D57542-D397-4765-D7FB-11FC974BC56D}"/>
              </a:ext>
            </a:extLst>
          </p:cNvPr>
          <p:cNvSpPr txBox="1">
            <a:spLocks/>
          </p:cNvSpPr>
          <p:nvPr/>
        </p:nvSpPr>
        <p:spPr>
          <a:xfrm>
            <a:off x="9165140" y="3282328"/>
            <a:ext cx="1016541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Retrait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le nombre d’unités retirées (noter 0 si produit antérieurement écoulé</a:t>
            </a:r>
          </a:p>
        </p:txBody>
      </p:sp>
      <p:sp>
        <p:nvSpPr>
          <p:cNvPr id="137" name="ZoneTexte 136">
            <a:extLst>
              <a:ext uri="{FF2B5EF4-FFF2-40B4-BE49-F238E27FC236}">
                <a16:creationId xmlns:a16="http://schemas.microsoft.com/office/drawing/2014/main" id="{1E6DDBA5-393D-9827-774C-5B565C4BA051}"/>
              </a:ext>
            </a:extLst>
          </p:cNvPr>
          <p:cNvSpPr txBox="1"/>
          <p:nvPr/>
        </p:nvSpPr>
        <p:spPr>
          <a:xfrm>
            <a:off x="649997" y="2674831"/>
            <a:ext cx="2838018" cy="233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Finalité</a:t>
            </a: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F14F5702-58CD-7A34-4BAE-3160DB395C3B}"/>
              </a:ext>
            </a:extLst>
          </p:cNvPr>
          <p:cNvSpPr txBox="1"/>
          <p:nvPr/>
        </p:nvSpPr>
        <p:spPr>
          <a:xfrm>
            <a:off x="3895291" y="2674831"/>
            <a:ext cx="6287265" cy="2328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Utilisation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98ED7B24-56F4-E068-33C6-72DA67D6DB2A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3.0 / 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9C7BB4-6475-8C75-A307-92A0D8818A32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</a:t>
            </a:r>
            <a:r>
              <a:rPr lang="en-US" sz="800" cap="none" baseline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220D6074-75A8-1F86-C1AB-F702AB8FCB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grpSp>
        <p:nvGrpSpPr>
          <p:cNvPr id="240" name="Groupe 239">
            <a:extLst>
              <a:ext uri="{FF2B5EF4-FFF2-40B4-BE49-F238E27FC236}">
                <a16:creationId xmlns:a16="http://schemas.microsoft.com/office/drawing/2014/main" id="{79BBFE94-B963-31E0-3B5F-518814856B1E}"/>
              </a:ext>
            </a:extLst>
          </p:cNvPr>
          <p:cNvGrpSpPr/>
          <p:nvPr/>
        </p:nvGrpSpPr>
        <p:grpSpPr>
          <a:xfrm>
            <a:off x="653907" y="3026049"/>
            <a:ext cx="1146978" cy="211541"/>
            <a:chOff x="3773117" y="2453160"/>
            <a:chExt cx="1146978" cy="211541"/>
          </a:xfrm>
        </p:grpSpPr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32C64142-1DBB-B538-4C84-F2C50BD13406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245" name="Connecteur droit 244">
                <a:extLst>
                  <a:ext uri="{FF2B5EF4-FFF2-40B4-BE49-F238E27FC236}">
                    <a16:creationId xmlns:a16="http://schemas.microsoft.com/office/drawing/2014/main" id="{13035E26-549E-9367-90CB-EED412D662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Connecteur droit 245">
                <a:extLst>
                  <a:ext uri="{FF2B5EF4-FFF2-40B4-BE49-F238E27FC236}">
                    <a16:creationId xmlns:a16="http://schemas.microsoft.com/office/drawing/2014/main" id="{E391D59B-91B5-582A-8CFA-FFDB590AD6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Connecteur droit 246">
                <a:extLst>
                  <a:ext uri="{FF2B5EF4-FFF2-40B4-BE49-F238E27FC236}">
                    <a16:creationId xmlns:a16="http://schemas.microsoft.com/office/drawing/2014/main" id="{F69BD80A-7B53-0F3B-DB56-BE7EEAF416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Connecteur droit 247">
                <a:extLst>
                  <a:ext uri="{FF2B5EF4-FFF2-40B4-BE49-F238E27FC236}">
                    <a16:creationId xmlns:a16="http://schemas.microsoft.com/office/drawing/2014/main" id="{C3E62846-B2E9-9A9F-A4C6-FC2918A505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2" name="Groupe 241">
              <a:extLst>
                <a:ext uri="{FF2B5EF4-FFF2-40B4-BE49-F238E27FC236}">
                  <a16:creationId xmlns:a16="http://schemas.microsoft.com/office/drawing/2014/main" id="{868D5C99-006C-0A0C-4C3A-B47D89E2C702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243" name="Ellipse 242">
                <a:extLst>
                  <a:ext uri="{FF2B5EF4-FFF2-40B4-BE49-F238E27FC236}">
                    <a16:creationId xmlns:a16="http://schemas.microsoft.com/office/drawing/2014/main" id="{F79C96BB-8404-B39A-EBDC-928ED44F3255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Ellipse 243">
                <a:extLst>
                  <a:ext uri="{FF2B5EF4-FFF2-40B4-BE49-F238E27FC236}">
                    <a16:creationId xmlns:a16="http://schemas.microsoft.com/office/drawing/2014/main" id="{6AF8BA76-3C81-896B-194C-ABCE75F2C563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3" name="Groupe 302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3884444" y="2983989"/>
            <a:ext cx="887028" cy="261307"/>
            <a:chOff x="3773117" y="2453160"/>
            <a:chExt cx="1146978" cy="211541"/>
          </a:xfrm>
        </p:grpSpPr>
        <p:grpSp>
          <p:nvGrpSpPr>
            <p:cNvPr id="304" name="Groupe 303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308" name="Connecteur droit 307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Connecteur droit 308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Connecteur droit 309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Connecteur droit 310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5" name="Groupe 304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306" name="Ellipse 305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Ellipse 306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1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7161313" y="3331684"/>
            <a:ext cx="1528839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Quantité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la quantité de produits arrivant à péremption à l’échéance au moment du recensement (à défaut d’une indication chiffrée on pourra recourir à l’indication "faible" (moins de 5 unités) ou "élevée"  (5 unités ou 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+))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5436782" y="3009469"/>
            <a:ext cx="887028" cy="261307"/>
            <a:chOff x="3773117" y="2453160"/>
            <a:chExt cx="1146978" cy="211541"/>
          </a:xfrm>
        </p:grpSpPr>
        <p:grpSp>
          <p:nvGrpSpPr>
            <p:cNvPr id="143" name="Groupe 142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47" name="Connecteur droit 146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eur droit 147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necteur droit 149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oupe 143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45" name="Ellipse 144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Ellipse 145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1" name="Groupe 150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7128913" y="3019499"/>
            <a:ext cx="966296" cy="261307"/>
            <a:chOff x="3773117" y="2453160"/>
            <a:chExt cx="1146978" cy="211541"/>
          </a:xfrm>
        </p:grpSpPr>
        <p:grpSp>
          <p:nvGrpSpPr>
            <p:cNvPr id="152" name="Groupe 151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56" name="Connecteur droit 155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cteur droit 156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eur droit 157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necteur droit 158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" name="Groupe 152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54" name="Ellipse 153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Ellipse 154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0" name="Groupe 159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9165140" y="3014381"/>
            <a:ext cx="887028" cy="261307"/>
            <a:chOff x="3773117" y="2453160"/>
            <a:chExt cx="1146978" cy="211541"/>
          </a:xfrm>
        </p:grpSpPr>
        <p:grpSp>
          <p:nvGrpSpPr>
            <p:cNvPr id="161" name="Groupe 160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65" name="Connecteur droit 164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necteur droit 165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Connecteur droit 166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Connecteur droit 212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2" name="Groupe 161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63" name="Ellipse 162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Ellipse 163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9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37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stocks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Sous-theme :</a:t>
            </a:r>
          </a:p>
          <a:p>
            <a:r>
              <a:rPr lang="fr-FR" b="1" dirty="0"/>
              <a:t>4.4 </a:t>
            </a:r>
            <a:r>
              <a:rPr lang="fr-FR" dirty="0"/>
              <a:t>Gestion des locaux, des équipements et des stocks</a:t>
            </a:r>
          </a:p>
          <a:p>
            <a:endParaRPr lang="fr-FR" dirty="0"/>
          </a:p>
        </p:txBody>
      </p:sp>
      <p:sp>
        <p:nvSpPr>
          <p:cNvPr id="226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649996" y="3361962"/>
            <a:ext cx="2838019" cy="2129868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Le présent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document sert à prévenir les péremptions au sein de l’officine, il permet : </a:t>
            </a:r>
          </a:p>
          <a:p>
            <a:pPr marL="234950" lvl="1" indent="-228600" algn="just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recenser les produits et leur mois de péremption, </a:t>
            </a:r>
          </a:p>
          <a:p>
            <a:pPr marL="234950" lvl="1" indent="-228600" algn="just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retirer chaque mois les produits qui vont périmer, </a:t>
            </a:r>
          </a:p>
          <a:p>
            <a:pPr marL="234950" lvl="1" indent="-228600" algn="just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D’identifier les produits susceptibles de périmer à moyen terme (3 à 6 mois) et d’engager éventuellement des actions pour les écouler avant leur péremption,</a:t>
            </a:r>
          </a:p>
          <a:p>
            <a:pPr marL="234950" lvl="1" indent="-228600" algn="just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tracer le retrait effectif des périmés.</a:t>
            </a:r>
          </a:p>
          <a:p>
            <a:pPr lvl="1" algn="just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Chaque année un nouveau registre est édité</a:t>
            </a:r>
          </a:p>
        </p:txBody>
      </p:sp>
    </p:spTree>
    <p:extLst>
      <p:ext uri="{BB962C8B-B14F-4D97-AF65-F5344CB8AC3E}">
        <p14:creationId xmlns:p14="http://schemas.microsoft.com/office/powerpoint/2010/main" val="30264206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716</TotalTime>
  <Words>270</Words>
  <Application>Microsoft Office PowerPoint</Application>
  <PresentationFormat>Personnalisé</PresentationFormat>
  <Paragraphs>43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Aptos</vt:lpstr>
      <vt:lpstr>Arial</vt:lpstr>
      <vt:lpstr>Azo Sans</vt:lpstr>
      <vt:lpstr>Azo Sans Light</vt:lpstr>
      <vt:lpstr>Courier New</vt:lpstr>
      <vt:lpstr>Helvetica Neue</vt:lpstr>
      <vt:lpstr>Times New Roman</vt:lpstr>
      <vt:lpstr>Thème Office</vt:lpstr>
      <vt:lpstr>enregistrement</vt:lpstr>
      <vt:lpstr>enregistrement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enregistrement</dc:title>
  <dc:creator>Sébastien QUESSON</dc:creator>
  <cp:lastModifiedBy>Cécile LUGAND</cp:lastModifiedBy>
  <cp:revision>137</cp:revision>
  <dcterms:created xsi:type="dcterms:W3CDTF">2025-12-16T10:16:15Z</dcterms:created>
  <dcterms:modified xsi:type="dcterms:W3CDTF">2026-07-23T09:06:35Z</dcterms:modified>
</cp:coreProperties>
</file>