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BA4"/>
    <a:srgbClr val="595959"/>
    <a:srgbClr val="455F51"/>
    <a:srgbClr val="2C6672"/>
    <a:srgbClr val="4AB5C4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3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03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57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79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67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EC9FF4-D7A3-FA41-8EF8-39288CEF8147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6B61B5E-7159-AF47-A9DD-8A54FD411ED8}"/>
              </a:ext>
            </a:extLst>
          </p:cNvPr>
          <p:cNvSpPr/>
          <p:nvPr userDrawn="1"/>
        </p:nvSpPr>
        <p:spPr>
          <a:xfrm>
            <a:off x="6926505" y="6191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  <a:latin typeface="Helvetica Light" panose="020B0403020202020204" pitchFamily="34" charset="0"/>
              </a:rPr>
              <a:t>Pharmacie 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E553E3-80F5-A64C-80E6-6CC525FA7FF5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BEF5577-0C26-EF4E-A9C5-EEA884191FF4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B24B5D-9DFA-0D4D-953A-9A55B1BBE32E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98215A22-5D70-4E4D-898E-0E5A4C91EFD9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18376" y="847554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F27ECEA-6B49-7A42-BD04-5EDD1A67E6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-2945"/>
            <a:ext cx="951058" cy="80308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8FEA71A-9673-FA43-8157-E443A9194F4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DE7DA729-280C-374C-8CAD-4D7D79382D9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16" name="Flèche : pentagone 25">
            <a:extLst>
              <a:ext uri="{FF2B5EF4-FFF2-40B4-BE49-F238E27FC236}">
                <a16:creationId xmlns:a16="http://schemas.microsoft.com/office/drawing/2014/main" id="{69AC785A-B7A3-9B40-B125-8858406DA7CA}"/>
              </a:ext>
            </a:extLst>
          </p:cNvPr>
          <p:cNvSpPr/>
          <p:nvPr userDrawn="1"/>
        </p:nvSpPr>
        <p:spPr>
          <a:xfrm>
            <a:off x="0" y="60486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CC340B-CEAA-8247-B9A6-DCF2DE4FCCCE}"/>
              </a:ext>
            </a:extLst>
          </p:cNvPr>
          <p:cNvSpPr/>
          <p:nvPr userDrawn="1"/>
        </p:nvSpPr>
        <p:spPr>
          <a:xfrm>
            <a:off x="677313" y="6292639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16185E-4B23-6548-857D-06EC2248C91D}"/>
              </a:ext>
            </a:extLst>
          </p:cNvPr>
          <p:cNvSpPr/>
          <p:nvPr userDrawn="1"/>
        </p:nvSpPr>
        <p:spPr>
          <a:xfrm>
            <a:off x="677313" y="66271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19" name="Image 1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4B802E2E-D68B-F042-8027-A39B130C3A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6115601"/>
            <a:ext cx="359277" cy="4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96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2430878" y="135385"/>
            <a:ext cx="7475123" cy="107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355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E7F17DA-F1BB-4FD8-8862-29C29981F4E7}"/>
              </a:ext>
            </a:extLst>
          </p:cNvPr>
          <p:cNvSpPr txBox="1"/>
          <p:nvPr userDrawn="1"/>
        </p:nvSpPr>
        <p:spPr>
          <a:xfrm>
            <a:off x="171522" y="1334011"/>
            <a:ext cx="3466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L’enregistrement : principes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08435ED-2DC8-479C-BF2D-AA20163AD38B}"/>
              </a:ext>
            </a:extLst>
          </p:cNvPr>
          <p:cNvCxnSpPr>
            <a:cxnSpLocks/>
          </p:cNvCxnSpPr>
          <p:nvPr userDrawn="1"/>
        </p:nvCxnSpPr>
        <p:spPr>
          <a:xfrm flipV="1">
            <a:off x="111758" y="1718304"/>
            <a:ext cx="3884265" cy="2868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C6379F7F-3C65-4A6B-ACA6-0A13D579B0AC}"/>
              </a:ext>
            </a:extLst>
          </p:cNvPr>
          <p:cNvSpPr txBox="1"/>
          <p:nvPr userDrawn="1"/>
        </p:nvSpPr>
        <p:spPr>
          <a:xfrm>
            <a:off x="4205018" y="1326504"/>
            <a:ext cx="4208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sp>
        <p:nvSpPr>
          <p:cNvPr id="25" name="Espace réservé du texte 3">
            <a:extLst>
              <a:ext uri="{FF2B5EF4-FFF2-40B4-BE49-F238E27FC236}">
                <a16:creationId xmlns:a16="http://schemas.microsoft.com/office/drawing/2014/main" id="{AB11144D-E44B-458C-90B0-43A3F21BF3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2257" cy="4014910"/>
          </a:xfrm>
          <a:noFill/>
        </p:spPr>
        <p:txBody>
          <a:bodyPr wrap="square" rtlCol="0">
            <a:noAutofit/>
          </a:bodyPr>
          <a:lstStyle>
            <a:lvl1pPr marL="0" indent="0">
              <a:buNone/>
              <a:defRPr lang="fr-FR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2600" smtClean="0">
                <a:solidFill>
                  <a:schemeClr val="tx1"/>
                </a:solidFill>
              </a:defRPr>
            </a:lvl3pPr>
            <a:lvl4pPr>
              <a:defRPr lang="fr-FR" sz="2600" smtClean="0">
                <a:solidFill>
                  <a:schemeClr val="tx1"/>
                </a:solidFill>
              </a:defRPr>
            </a:lvl4pPr>
            <a:lvl5pPr>
              <a:defRPr lang="fr-FR" sz="2600">
                <a:solidFill>
                  <a:schemeClr val="tx1"/>
                </a:solidFill>
              </a:defRPr>
            </a:lvl5pPr>
          </a:lstStyle>
          <a:p>
            <a:pPr lvl="0" defTabSz="66038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8494D1-707C-4783-BB3A-C47428F26EAC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73D73C58-2451-4244-A7BF-53D8C7CA315D}"/>
              </a:ext>
            </a:extLst>
          </p:cNvPr>
          <p:cNvSpPr/>
          <p:nvPr userDrawn="1"/>
        </p:nvSpPr>
        <p:spPr>
          <a:xfrm>
            <a:off x="6926505" y="6191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  <a:latin typeface="Helvetica Light" panose="020B0403020202020204" pitchFamily="34" charset="0"/>
              </a:rPr>
              <a:t>Pharmacie :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A65D41-4203-4EC5-9955-0808A855AC88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D4E733-971A-4459-BF74-F0A6D9ED2785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B086A1E7-2617-4E05-9A8B-85F7034EA3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-2945"/>
            <a:ext cx="951058" cy="803082"/>
          </a:xfrm>
          <a:prstGeom prst="rect">
            <a:avLst/>
          </a:prstGeom>
        </p:spPr>
      </p:pic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A065291F-6531-4AE5-A69C-F3E64098A0A6}"/>
              </a:ext>
            </a:extLst>
          </p:cNvPr>
          <p:cNvCxnSpPr>
            <a:cxnSpLocks/>
          </p:cNvCxnSpPr>
          <p:nvPr userDrawn="1"/>
        </p:nvCxnSpPr>
        <p:spPr>
          <a:xfrm>
            <a:off x="4205018" y="1718304"/>
            <a:ext cx="5589224" cy="95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DB2BC31B-535D-4F41-8A14-79D214ACCE01}"/>
              </a:ext>
            </a:extLst>
          </p:cNvPr>
          <p:cNvSpPr txBox="1"/>
          <p:nvPr userDrawn="1"/>
        </p:nvSpPr>
        <p:spPr>
          <a:xfrm>
            <a:off x="171523" y="1850336"/>
            <a:ext cx="384466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Dans un système qualité, la traçabilité est une des composantes clefs pour garantir une surveillance des pratiques et permettre leur amélioration continue.</a:t>
            </a:r>
          </a:p>
          <a:p>
            <a:pPr>
              <a:defRPr/>
            </a:pPr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  <a:p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L’enregistrement est un document qui permet de conserver des données en lien avec les activités. Les données renseignées peuvent avoir plusieurs fonctions :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suivi dans le temps d’éléments essentiels au bon fonctionnement de l’officine,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Vérifier la réalisation effective de certaines tâches,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relevé des incidents,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Conserver un historique des activités,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Servir de preuve pour répondre à des exigences réglementaires.</a:t>
            </a:r>
          </a:p>
          <a:p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9AFA2C0E-24D2-4456-B73A-8D71568227F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302591" y="844916"/>
            <a:ext cx="8543925" cy="341632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098369-3F8F-4BCF-972E-63BA48728348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26" name="Flèche : pentagone 25">
            <a:extLst>
              <a:ext uri="{FF2B5EF4-FFF2-40B4-BE49-F238E27FC236}">
                <a16:creationId xmlns:a16="http://schemas.microsoft.com/office/drawing/2014/main" id="{D7EAAF1F-AA08-B541-BB4B-4EDA4B0C808F}"/>
              </a:ext>
            </a:extLst>
          </p:cNvPr>
          <p:cNvSpPr/>
          <p:nvPr userDrawn="1"/>
        </p:nvSpPr>
        <p:spPr>
          <a:xfrm>
            <a:off x="0" y="60486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8FEA17A-D27D-0741-AB7A-92A038D0ABEA}"/>
              </a:ext>
            </a:extLst>
          </p:cNvPr>
          <p:cNvSpPr/>
          <p:nvPr userDrawn="1"/>
        </p:nvSpPr>
        <p:spPr>
          <a:xfrm>
            <a:off x="677313" y="6292639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9322CC-43D4-2D4F-8EA8-423F2F458EC1}"/>
              </a:ext>
            </a:extLst>
          </p:cNvPr>
          <p:cNvSpPr/>
          <p:nvPr userDrawn="1"/>
        </p:nvSpPr>
        <p:spPr>
          <a:xfrm>
            <a:off x="677313" y="66271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30" name="Image 2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78177FA-1EEE-254B-B591-3A83A879B6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6115601"/>
            <a:ext cx="359277" cy="469335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F7D42F03-5C83-5446-913C-508A4E0850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2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51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82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44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16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58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62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68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90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AFAF59C5-48D9-475B-9CF6-C1EC75048466}" type="datetimeFigureOut">
              <a:rPr lang="fr-FR" smtClean="0"/>
              <a:pPr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22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 Light" panose="020B04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8376" y="847554"/>
            <a:ext cx="6636853" cy="341632"/>
          </a:xfrm>
        </p:spPr>
        <p:txBody>
          <a:bodyPr/>
          <a:lstStyle/>
          <a:p>
            <a:pPr algn="r"/>
            <a:r>
              <a:rPr lang="fr-FR" dirty="0"/>
              <a:t>E12. Planning des Inventaires Tournants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4FC6503F-F07D-4A5E-A2C5-C066AC4D7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746064"/>
              </p:ext>
            </p:extLst>
          </p:nvPr>
        </p:nvGraphicFramePr>
        <p:xfrm>
          <a:off x="203200" y="1350682"/>
          <a:ext cx="9468992" cy="4659759"/>
        </p:xfrm>
        <a:graphic>
          <a:graphicData uri="http://schemas.openxmlformats.org/drawingml/2006/table">
            <a:tbl>
              <a:tblPr firstRow="1" firstCol="1" bandRow="1"/>
              <a:tblGrid>
                <a:gridCol w="3164745">
                  <a:extLst>
                    <a:ext uri="{9D8B030D-6E8A-4147-A177-3AD203B41FA5}">
                      <a16:colId xmlns:a16="http://schemas.microsoft.com/office/drawing/2014/main" val="4245777649"/>
                    </a:ext>
                  </a:extLst>
                </a:gridCol>
                <a:gridCol w="1427487">
                  <a:extLst>
                    <a:ext uri="{9D8B030D-6E8A-4147-A177-3AD203B41FA5}">
                      <a16:colId xmlns:a16="http://schemas.microsoft.com/office/drawing/2014/main" val="223304264"/>
                    </a:ext>
                  </a:extLst>
                </a:gridCol>
                <a:gridCol w="1912633">
                  <a:extLst>
                    <a:ext uri="{9D8B030D-6E8A-4147-A177-3AD203B41FA5}">
                      <a16:colId xmlns:a16="http://schemas.microsoft.com/office/drawing/2014/main" val="3788073930"/>
                    </a:ext>
                  </a:extLst>
                </a:gridCol>
                <a:gridCol w="1531919">
                  <a:extLst>
                    <a:ext uri="{9D8B030D-6E8A-4147-A177-3AD203B41FA5}">
                      <a16:colId xmlns:a16="http://schemas.microsoft.com/office/drawing/2014/main" val="2805097600"/>
                    </a:ext>
                  </a:extLst>
                </a:gridCol>
                <a:gridCol w="1432208">
                  <a:extLst>
                    <a:ext uri="{9D8B030D-6E8A-4147-A177-3AD203B41FA5}">
                      <a16:colId xmlns:a16="http://schemas.microsoft.com/office/drawing/2014/main" val="239434401"/>
                    </a:ext>
                  </a:extLst>
                </a:gridCol>
              </a:tblGrid>
              <a:tr h="358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Secteur de l’Officine</a:t>
                      </a:r>
                    </a:p>
                  </a:txBody>
                  <a:tcPr marL="38490" marR="384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Zone Géographique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Référent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Date Prévue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Date Effective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116513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190259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048229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3428614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313134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037062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536628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41674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157774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355078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989743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22921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103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84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3182BC45-0983-42BB-80FB-B0486D23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435" y="805950"/>
            <a:ext cx="9586565" cy="452432"/>
          </a:xfrm>
        </p:spPr>
        <p:txBody>
          <a:bodyPr>
            <a:normAutofit/>
          </a:bodyPr>
          <a:lstStyle/>
          <a:p>
            <a:pPr algn="r"/>
            <a:r>
              <a:rPr lang="fr-FR" dirty="0"/>
              <a:t>E12. Planning des Inventaires Tournants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1FD9CE-D050-4E72-BA51-AC7B8E02A9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2257" cy="4014910"/>
          </a:xfrm>
        </p:spPr>
        <p:txBody>
          <a:bodyPr/>
          <a:lstStyle/>
          <a:p>
            <a:r>
              <a:rPr lang="fr-FR" sz="1400" b="1" dirty="0"/>
              <a:t>Finalité :</a:t>
            </a:r>
          </a:p>
          <a:p>
            <a:pPr>
              <a:buClr>
                <a:schemeClr val="accent1"/>
              </a:buClr>
            </a:pPr>
            <a:r>
              <a:rPr lang="fr-FR" dirty="0"/>
              <a:t>Le présent document sert à planifier l’inventaire des différentes zones de stockage de l’officine. Il permet également d’assurer le suivi de la bonne réalisation des inventaires aux dates planifiées.</a:t>
            </a:r>
          </a:p>
          <a:p>
            <a:pPr>
              <a:spcBef>
                <a:spcPts val="0"/>
              </a:spcBef>
              <a:buClr>
                <a:schemeClr val="accent1"/>
              </a:buClr>
            </a:pPr>
            <a:endParaRPr lang="fr-FR" dirty="0"/>
          </a:p>
          <a:p>
            <a:pPr>
              <a:spcBef>
                <a:spcPts val="0"/>
              </a:spcBef>
              <a:buClr>
                <a:schemeClr val="accent1"/>
              </a:buClr>
            </a:pPr>
            <a:r>
              <a:rPr lang="fr-FR" b="1" dirty="0"/>
              <a:t>Pour être efficace les inventaires doivent :</a:t>
            </a:r>
          </a:p>
          <a:p>
            <a:pPr marL="171450" indent="-171450">
              <a:spcBef>
                <a:spcPts val="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/>
              <a:t>Être réalisés à date constante et régulièrement (par exemple une fois tous les 6 mois / ou avant un RDV fournisseur),</a:t>
            </a:r>
          </a:p>
          <a:p>
            <a:pPr marL="171450" indent="-171450">
              <a:spcBef>
                <a:spcPts val="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/>
              <a:t>S’appuyer sur un découpage précis et connu des différentes zones de stockage,</a:t>
            </a:r>
          </a:p>
          <a:p>
            <a:pPr marL="171450" indent="-171450">
              <a:spcBef>
                <a:spcPts val="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/>
              <a:t>Faire l’objet d’un compte rendu des écarts relevés,</a:t>
            </a:r>
          </a:p>
          <a:p>
            <a:pPr marL="171450" indent="-171450">
              <a:spcBef>
                <a:spcPts val="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/>
              <a:t>Faire l’objet d’une traçabilité de la mise en œuvre.</a:t>
            </a:r>
          </a:p>
          <a:p>
            <a:endParaRPr lang="fr-FR" dirty="0"/>
          </a:p>
        </p:txBody>
      </p:sp>
      <p:graphicFrame>
        <p:nvGraphicFramePr>
          <p:cNvPr id="30" name="Tableau 29">
            <a:extLst>
              <a:ext uri="{FF2B5EF4-FFF2-40B4-BE49-F238E27FC236}">
                <a16:creationId xmlns:a16="http://schemas.microsoft.com/office/drawing/2014/main" id="{17180EF6-E58F-444A-B342-1AD23B0449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007135"/>
              </p:ext>
            </p:extLst>
          </p:nvPr>
        </p:nvGraphicFramePr>
        <p:xfrm>
          <a:off x="4195372" y="4026767"/>
          <a:ext cx="5522258" cy="1703852"/>
        </p:xfrm>
        <a:graphic>
          <a:graphicData uri="http://schemas.openxmlformats.org/drawingml/2006/table">
            <a:tbl>
              <a:tblPr firstRow="1" firstCol="1" bandRow="1"/>
              <a:tblGrid>
                <a:gridCol w="1845660">
                  <a:extLst>
                    <a:ext uri="{9D8B030D-6E8A-4147-A177-3AD203B41FA5}">
                      <a16:colId xmlns:a16="http://schemas.microsoft.com/office/drawing/2014/main" val="4245777649"/>
                    </a:ext>
                  </a:extLst>
                </a:gridCol>
                <a:gridCol w="832502">
                  <a:extLst>
                    <a:ext uri="{9D8B030D-6E8A-4147-A177-3AD203B41FA5}">
                      <a16:colId xmlns:a16="http://schemas.microsoft.com/office/drawing/2014/main" val="223304264"/>
                    </a:ext>
                  </a:extLst>
                </a:gridCol>
                <a:gridCol w="1115436">
                  <a:extLst>
                    <a:ext uri="{9D8B030D-6E8A-4147-A177-3AD203B41FA5}">
                      <a16:colId xmlns:a16="http://schemas.microsoft.com/office/drawing/2014/main" val="3788073930"/>
                    </a:ext>
                  </a:extLst>
                </a:gridCol>
                <a:gridCol w="893405">
                  <a:extLst>
                    <a:ext uri="{9D8B030D-6E8A-4147-A177-3AD203B41FA5}">
                      <a16:colId xmlns:a16="http://schemas.microsoft.com/office/drawing/2014/main" val="2805097600"/>
                    </a:ext>
                  </a:extLst>
                </a:gridCol>
                <a:gridCol w="835255">
                  <a:extLst>
                    <a:ext uri="{9D8B030D-6E8A-4147-A177-3AD203B41FA5}">
                      <a16:colId xmlns:a16="http://schemas.microsoft.com/office/drawing/2014/main" val="239434401"/>
                    </a:ext>
                  </a:extLst>
                </a:gridCol>
              </a:tblGrid>
              <a:tr h="660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Secteur de l’Officine</a:t>
                      </a:r>
                    </a:p>
                  </a:txBody>
                  <a:tcPr marL="38490" marR="384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Zone Géographique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Référent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Date Prévue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Date Effective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116513"/>
                  </a:ext>
                </a:extLst>
              </a:tr>
              <a:tr h="347944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Print" panose="02000600000000000000" pitchFamily="2" charset="0"/>
                          <a:cs typeface="Times New Roman" panose="02020603050405020304" pitchFamily="18" charset="0"/>
                        </a:rPr>
                        <a:t>Réserve Générique</a:t>
                      </a:r>
                    </a:p>
                  </a:txBody>
                  <a:tcPr marL="38490" marR="384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Print" panose="02000600000000000000" pitchFamily="2" charset="0"/>
                          <a:cs typeface="Times New Roman" panose="02020603050405020304" pitchFamily="18" charset="0"/>
                        </a:rPr>
                        <a:t>R1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Print" panose="02000600000000000000" pitchFamily="2" charset="0"/>
                          <a:cs typeface="Times New Roman" panose="02020603050405020304" pitchFamily="18" charset="0"/>
                        </a:rPr>
                        <a:t>Vincent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Print" panose="02000600000000000000" pitchFamily="2" charset="0"/>
                          <a:cs typeface="Times New Roman" panose="02020603050405020304" pitchFamily="18" charset="0"/>
                        </a:rPr>
                        <a:t>Janvier 2020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Print" panose="02000600000000000000" pitchFamily="2" charset="0"/>
                          <a:cs typeface="Times New Roman" panose="02020603050405020304" pitchFamily="18" charset="0"/>
                        </a:rPr>
                        <a:t>3 janvier 2020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190259"/>
                  </a:ext>
                </a:extLst>
              </a:tr>
              <a:tr h="347944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Print" panose="02000600000000000000" pitchFamily="2" charset="0"/>
                          <a:cs typeface="Times New Roman" panose="02020603050405020304" pitchFamily="18" charset="0"/>
                        </a:rPr>
                        <a:t>Médicaments en Libre Accès</a:t>
                      </a:r>
                    </a:p>
                  </a:txBody>
                  <a:tcPr marL="38490" marR="384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Print" panose="02000600000000000000" pitchFamily="2" charset="0"/>
                          <a:cs typeface="Times New Roman" panose="02020603050405020304" pitchFamily="18" charset="0"/>
                        </a:rPr>
                        <a:t>G2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Print" panose="02000600000000000000" pitchFamily="2" charset="0"/>
                          <a:cs typeface="Times New Roman" panose="02020603050405020304" pitchFamily="18" charset="0"/>
                        </a:rPr>
                        <a:t>Emilie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Print" panose="02000600000000000000" pitchFamily="2" charset="0"/>
                          <a:cs typeface="Times New Roman" panose="02020603050405020304" pitchFamily="18" charset="0"/>
                        </a:rPr>
                        <a:t>Février 2020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Print" panose="02000600000000000000" pitchFamily="2" charset="0"/>
                          <a:cs typeface="Times New Roman" panose="02020603050405020304" pitchFamily="18" charset="0"/>
                        </a:rPr>
                        <a:t>5 février 2020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048229"/>
                  </a:ext>
                </a:extLst>
              </a:tr>
              <a:tr h="347944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Print" panose="02000600000000000000" pitchFamily="2" charset="0"/>
                          <a:cs typeface="Times New Roman" panose="02020603050405020304" pitchFamily="18" charset="0"/>
                        </a:rPr>
                        <a:t>Gondole Bébé</a:t>
                      </a:r>
                    </a:p>
                  </a:txBody>
                  <a:tcPr marL="38490" marR="384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Print" panose="02000600000000000000" pitchFamily="2" charset="0"/>
                          <a:cs typeface="Times New Roman" panose="02020603050405020304" pitchFamily="18" charset="0"/>
                        </a:rPr>
                        <a:t>GT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Print" panose="02000600000000000000" pitchFamily="2" charset="0"/>
                          <a:cs typeface="Times New Roman" panose="02020603050405020304" pitchFamily="18" charset="0"/>
                        </a:rPr>
                        <a:t>Chloé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Print" panose="02000600000000000000" pitchFamily="2" charset="0"/>
                          <a:cs typeface="Times New Roman" panose="02020603050405020304" pitchFamily="18" charset="0"/>
                        </a:rPr>
                        <a:t>Mars 2020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Print" panose="020006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3428614"/>
                  </a:ext>
                </a:extLst>
              </a:tr>
            </a:tbl>
          </a:graphicData>
        </a:graphic>
      </p:graphicFrame>
      <p:pic>
        <p:nvPicPr>
          <p:cNvPr id="19" name="Image 18">
            <a:extLst>
              <a:ext uri="{FF2B5EF4-FFF2-40B4-BE49-F238E27FC236}">
                <a16:creationId xmlns:a16="http://schemas.microsoft.com/office/drawing/2014/main" id="{CA49BF28-55A7-4413-ACF1-6AF688E31EA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89506" y="3789976"/>
            <a:ext cx="3487214" cy="248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0930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3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3CADF2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</TotalTime>
  <Words>154</Words>
  <Application>Microsoft Macintosh PowerPoint</Application>
  <PresentationFormat>Format A4 (210 x 297 mm)</PresentationFormat>
  <Paragraphs>35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Helvetica Light</vt:lpstr>
      <vt:lpstr>Helvetica Neue</vt:lpstr>
      <vt:lpstr>Segoe Print</vt:lpstr>
      <vt:lpstr>Wingdings</vt:lpstr>
      <vt:lpstr>Thème Office</vt:lpstr>
      <vt:lpstr>E12. Planning des Inventaires Tournants</vt:lpstr>
      <vt:lpstr>E12. Planning des Inventaires Tournants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Conseil Caducée</cp:lastModifiedBy>
  <cp:revision>73</cp:revision>
  <cp:lastPrinted>2019-10-14T20:55:54Z</cp:lastPrinted>
  <dcterms:created xsi:type="dcterms:W3CDTF">2019-09-09T06:31:24Z</dcterms:created>
  <dcterms:modified xsi:type="dcterms:W3CDTF">2019-12-19T10:22:35Z</dcterms:modified>
</cp:coreProperties>
</file>