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8FEA71A-9673-FA43-8157-E443A9194F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E7DA729-280C-374C-8CAD-4D7D79382D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6" name="Flèche : pentagone 25">
            <a:extLst>
              <a:ext uri="{FF2B5EF4-FFF2-40B4-BE49-F238E27FC236}">
                <a16:creationId xmlns:a16="http://schemas.microsoft.com/office/drawing/2014/main" id="{69AC785A-B7A3-9B40-B125-8858406DA7CA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CC340B-CEAA-8247-B9A6-DCF2DE4FCCCE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16185E-4B23-6548-857D-06EC2248C91D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4B802E2E-D68B-F042-8027-A39B130C3A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3D73C58-2451-4244-A7BF-53D8C7CA315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qualité, la traçabilité est une des composantes clefs pour garantir une surveillance des pratiques et permettre leur 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D7EAAF1F-AA08-B541-BB4B-4EDA4B0C808F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8FEA17A-D27D-0741-AB7A-92A038D0ABEA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9322CC-43D4-2D4F-8EA8-423F2F458EC1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78177FA-1EEE-254B-B591-3A83A879B6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F7D42F03-5C83-5446-913C-508A4E0850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E12. Planning des Inventaires Tournants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FC6503F-F07D-4A5E-A2C5-C066AC4D7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746064"/>
              </p:ext>
            </p:extLst>
          </p:nvPr>
        </p:nvGraphicFramePr>
        <p:xfrm>
          <a:off x="203200" y="1350682"/>
          <a:ext cx="9468992" cy="4659759"/>
        </p:xfrm>
        <a:graphic>
          <a:graphicData uri="http://schemas.openxmlformats.org/drawingml/2006/table">
            <a:tbl>
              <a:tblPr firstRow="1" firstCol="1" bandRow="1"/>
              <a:tblGrid>
                <a:gridCol w="3164745">
                  <a:extLst>
                    <a:ext uri="{9D8B030D-6E8A-4147-A177-3AD203B41FA5}">
                      <a16:colId xmlns:a16="http://schemas.microsoft.com/office/drawing/2014/main" val="4245777649"/>
                    </a:ext>
                  </a:extLst>
                </a:gridCol>
                <a:gridCol w="1427487">
                  <a:extLst>
                    <a:ext uri="{9D8B030D-6E8A-4147-A177-3AD203B41FA5}">
                      <a16:colId xmlns:a16="http://schemas.microsoft.com/office/drawing/2014/main" val="223304264"/>
                    </a:ext>
                  </a:extLst>
                </a:gridCol>
                <a:gridCol w="1912633">
                  <a:extLst>
                    <a:ext uri="{9D8B030D-6E8A-4147-A177-3AD203B41FA5}">
                      <a16:colId xmlns:a16="http://schemas.microsoft.com/office/drawing/2014/main" val="3788073930"/>
                    </a:ext>
                  </a:extLst>
                </a:gridCol>
                <a:gridCol w="1531919">
                  <a:extLst>
                    <a:ext uri="{9D8B030D-6E8A-4147-A177-3AD203B41FA5}">
                      <a16:colId xmlns:a16="http://schemas.microsoft.com/office/drawing/2014/main" val="2805097600"/>
                    </a:ext>
                  </a:extLst>
                </a:gridCol>
                <a:gridCol w="1432208">
                  <a:extLst>
                    <a:ext uri="{9D8B030D-6E8A-4147-A177-3AD203B41FA5}">
                      <a16:colId xmlns:a16="http://schemas.microsoft.com/office/drawing/2014/main" val="239434401"/>
                    </a:ext>
                  </a:extLst>
                </a:gridCol>
              </a:tblGrid>
              <a:tr h="358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Secteur de l’Officine</a:t>
                      </a:r>
                    </a:p>
                  </a:txBody>
                  <a:tcPr marL="38490" marR="3849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Zone Géographique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Référent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 Prévue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 Effective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6513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190259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48229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42861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31313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037062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536628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4167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15777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355078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989743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2921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10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E12. Planning des Inventaires Tournants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r>
              <a:rPr lang="fr-FR" sz="1400" b="1" dirty="0"/>
              <a:t>Finalité :</a:t>
            </a:r>
          </a:p>
          <a:p>
            <a:pPr>
              <a:buClr>
                <a:schemeClr val="accent1"/>
              </a:buClr>
            </a:pPr>
            <a:r>
              <a:rPr lang="fr-FR" dirty="0"/>
              <a:t>Le présent document sert à planifier l’inventaire des différentes zones de stockage de l’officine. Il permet également d’assurer le suivi de la bonne réalisation des inventaires aux dates planifiées.</a:t>
            </a:r>
          </a:p>
          <a:p>
            <a:pPr>
              <a:spcBef>
                <a:spcPts val="0"/>
              </a:spcBef>
              <a:buClr>
                <a:schemeClr val="accent1"/>
              </a:buClr>
            </a:pPr>
            <a:endParaRPr lang="fr-FR" dirty="0"/>
          </a:p>
          <a:p>
            <a:pPr>
              <a:spcBef>
                <a:spcPts val="0"/>
              </a:spcBef>
              <a:buClr>
                <a:schemeClr val="accent1"/>
              </a:buClr>
            </a:pPr>
            <a:r>
              <a:rPr lang="fr-FR" b="1" dirty="0"/>
              <a:t>Pour être efficace les inventaires doivent :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Être réalisés à date constante et régulièrement (par exemple une fois tous les 6 mois / ou avant un RDV fournisseur),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S’appuyer sur un découpage précis et connu des différentes zones de stockage,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Faire l’objet d’un compte rendu des écarts relevés,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Faire l’objet d’une traçabilité de la mise en œuvre.</a:t>
            </a:r>
          </a:p>
          <a:p>
            <a:endParaRPr lang="fr-FR" dirty="0"/>
          </a:p>
        </p:txBody>
      </p:sp>
      <p:graphicFrame>
        <p:nvGraphicFramePr>
          <p:cNvPr id="30" name="Tableau 29">
            <a:extLst>
              <a:ext uri="{FF2B5EF4-FFF2-40B4-BE49-F238E27FC236}">
                <a16:creationId xmlns:a16="http://schemas.microsoft.com/office/drawing/2014/main" id="{17180EF6-E58F-444A-B342-1AD23B044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007135"/>
              </p:ext>
            </p:extLst>
          </p:nvPr>
        </p:nvGraphicFramePr>
        <p:xfrm>
          <a:off x="4195372" y="4026767"/>
          <a:ext cx="5522258" cy="1703852"/>
        </p:xfrm>
        <a:graphic>
          <a:graphicData uri="http://schemas.openxmlformats.org/drawingml/2006/table">
            <a:tbl>
              <a:tblPr firstRow="1" firstCol="1" bandRow="1"/>
              <a:tblGrid>
                <a:gridCol w="1845660">
                  <a:extLst>
                    <a:ext uri="{9D8B030D-6E8A-4147-A177-3AD203B41FA5}">
                      <a16:colId xmlns:a16="http://schemas.microsoft.com/office/drawing/2014/main" val="4245777649"/>
                    </a:ext>
                  </a:extLst>
                </a:gridCol>
                <a:gridCol w="832502">
                  <a:extLst>
                    <a:ext uri="{9D8B030D-6E8A-4147-A177-3AD203B41FA5}">
                      <a16:colId xmlns:a16="http://schemas.microsoft.com/office/drawing/2014/main" val="223304264"/>
                    </a:ext>
                  </a:extLst>
                </a:gridCol>
                <a:gridCol w="1115436">
                  <a:extLst>
                    <a:ext uri="{9D8B030D-6E8A-4147-A177-3AD203B41FA5}">
                      <a16:colId xmlns:a16="http://schemas.microsoft.com/office/drawing/2014/main" val="3788073930"/>
                    </a:ext>
                  </a:extLst>
                </a:gridCol>
                <a:gridCol w="893405">
                  <a:extLst>
                    <a:ext uri="{9D8B030D-6E8A-4147-A177-3AD203B41FA5}">
                      <a16:colId xmlns:a16="http://schemas.microsoft.com/office/drawing/2014/main" val="2805097600"/>
                    </a:ext>
                  </a:extLst>
                </a:gridCol>
                <a:gridCol w="835255">
                  <a:extLst>
                    <a:ext uri="{9D8B030D-6E8A-4147-A177-3AD203B41FA5}">
                      <a16:colId xmlns:a16="http://schemas.microsoft.com/office/drawing/2014/main" val="239434401"/>
                    </a:ext>
                  </a:extLst>
                </a:gridCol>
              </a:tblGrid>
              <a:tr h="660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Secteur de l’Officine</a:t>
                      </a:r>
                    </a:p>
                  </a:txBody>
                  <a:tcPr marL="38490" marR="3849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Zone Géographique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Référent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 Prévue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 Effective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6513"/>
                  </a:ext>
                </a:extLst>
              </a:tr>
              <a:tr h="347944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Réserve Générique</a:t>
                      </a:r>
                    </a:p>
                  </a:txBody>
                  <a:tcPr marL="38490" marR="3849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R1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Vincent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Janvier 2020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3 janvier 2020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190259"/>
                  </a:ext>
                </a:extLst>
              </a:tr>
              <a:tr h="347944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Médicaments en Libre Accès</a:t>
                      </a:r>
                    </a:p>
                  </a:txBody>
                  <a:tcPr marL="38490" marR="3849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G2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Emilie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Février 2020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5 février 2020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48229"/>
                  </a:ext>
                </a:extLst>
              </a:tr>
              <a:tr h="347944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Gondole Bébé</a:t>
                      </a:r>
                    </a:p>
                  </a:txBody>
                  <a:tcPr marL="38490" marR="3849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GT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Chloé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Print" panose="02000600000000000000" pitchFamily="2" charset="0"/>
                          <a:cs typeface="Times New Roman" panose="02020603050405020304" pitchFamily="18" charset="0"/>
                        </a:rPr>
                        <a:t>Mars 2020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Print" panose="020006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428614"/>
                  </a:ext>
                </a:extLst>
              </a:tr>
            </a:tbl>
          </a:graphicData>
        </a:graphic>
      </p:graphicFrame>
      <p:pic>
        <p:nvPicPr>
          <p:cNvPr id="19" name="Image 18">
            <a:extLst>
              <a:ext uri="{FF2B5EF4-FFF2-40B4-BE49-F238E27FC236}">
                <a16:creationId xmlns:a16="http://schemas.microsoft.com/office/drawing/2014/main" id="{CA49BF28-55A7-4413-ACF1-6AF688E31EA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89506" y="3789976"/>
            <a:ext cx="3487214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154</Words>
  <Application>Microsoft Macintosh PowerPoint</Application>
  <PresentationFormat>Format A4 (210 x 297 mm)</PresentationFormat>
  <Paragraphs>35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Segoe Print</vt:lpstr>
      <vt:lpstr>Wingdings</vt:lpstr>
      <vt:lpstr>Thème Office</vt:lpstr>
      <vt:lpstr>E12. Planning des Inventaires Tournants</vt:lpstr>
      <vt:lpstr>E12. Planning des Inventaires Tournants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73</cp:revision>
  <cp:lastPrinted>2019-10-14T20:55:54Z</cp:lastPrinted>
  <dcterms:created xsi:type="dcterms:W3CDTF">2019-09-09T06:31:24Z</dcterms:created>
  <dcterms:modified xsi:type="dcterms:W3CDTF">2019-12-19T10:22:35Z</dcterms:modified>
</cp:coreProperties>
</file>