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9" userDrawn="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écile LUGAND" initials="CL" lastIdx="1" clrIdx="0">
    <p:extLst>
      <p:ext uri="{19B8F6BF-5375-455C-9EA6-DF929625EA0E}">
        <p15:presenceInfo xmlns:p15="http://schemas.microsoft.com/office/powerpoint/2012/main" userId="Cécile LUG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6"/>
    <p:restoredTop sz="94648"/>
  </p:normalViewPr>
  <p:slideViewPr>
    <p:cSldViewPr snapToGrid="0">
      <p:cViewPr varScale="1">
        <p:scale>
          <a:sx n="74" d="100"/>
          <a:sy n="74" d="100"/>
        </p:scale>
        <p:origin x="1886" y="82"/>
      </p:cViewPr>
      <p:guideLst>
        <p:guide orient="horz" pos="499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89E7D-7BD7-2140-936A-F37B5FC833D0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43146-8646-4440-8AE6-AAF59580FB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11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43146-8646-4440-8AE6-AAF59580FB8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39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1" y="396000"/>
            <a:ext cx="6959948" cy="428554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900000"/>
            <a:ext cx="7966877" cy="702000"/>
          </a:xfrm>
          <a:ln>
            <a:solidFill>
              <a:schemeClr val="accent1"/>
            </a:solidFill>
          </a:ln>
        </p:spPr>
        <p:txBody>
          <a:bodyPr/>
          <a:lstStyle>
            <a:lvl1pPr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1F93A09-15D3-C876-6637-495DD22970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7093" y="2193235"/>
            <a:ext cx="6487629" cy="4393303"/>
          </a:xfrm>
          <a:ln>
            <a:noFill/>
          </a:ln>
        </p:spPr>
        <p:txBody>
          <a:bodyPr lIns="0" anchor="t" anchorCtr="0"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defRPr sz="2500" cap="none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spcBef>
                <a:spcPts val="0"/>
              </a:spcBef>
              <a:buNone/>
              <a:tabLst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D74DC-430D-CBBA-9E78-86071E11B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9403" y="7292817"/>
            <a:ext cx="2405658" cy="1413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 b="1" i="0">
                <a:solidFill>
                  <a:schemeClr val="tx1"/>
                </a:solidFill>
                <a:latin typeface="Azo Sans" panose="020B0603030303020204" pitchFamily="34" charset="77"/>
              </a:defRPr>
            </a:lvl1pPr>
          </a:lstStyle>
          <a:p>
            <a:fld id="{0CD46AB4-8697-344B-B099-9FF5630D42BB}" type="slidenum">
              <a:rPr lang="fr-FR" smtClean="0">
                <a:latin typeface="Arial" panose="020B0604020202020204" pitchFamily="34" charset="0"/>
              </a:rPr>
              <a:pPr/>
              <a:t>‹N°›</a:t>
            </a:fld>
            <a:r>
              <a:rPr lang="fr-FR" dirty="0"/>
              <a:t>/2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9889B29-ACB4-BA98-789E-72457BEFA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81424" y="6848274"/>
            <a:ext cx="4119767" cy="419513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CC3275A-37A1-D675-8B0C-7653C0498656}"/>
              </a:ext>
            </a:extLst>
          </p:cNvPr>
          <p:cNvCxnSpPr>
            <a:cxnSpLocks/>
          </p:cNvCxnSpPr>
          <p:nvPr userDrawn="1"/>
        </p:nvCxnSpPr>
        <p:spPr>
          <a:xfrm>
            <a:off x="2851864" y="6907998"/>
            <a:ext cx="0" cy="316414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68A3CE89-70CE-18E6-70CD-D247C5920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04" y="6848274"/>
            <a:ext cx="2227549" cy="419513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Moyens nécessaires au fonctionnement de l’officine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EB0DDAD1-E8EA-DC43-62FF-2C1AD7875F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0209" y="900000"/>
            <a:ext cx="1964852" cy="419513"/>
          </a:xfrm>
          <a:ln>
            <a:noFill/>
          </a:ln>
        </p:spPr>
        <p:txBody>
          <a:bodyPr lIns="7200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Pharmacie :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C7B818B4-51F7-ED9A-4E99-5B45FAFF6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04" y="7267034"/>
            <a:ext cx="2227547" cy="262489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Version 2.2 / Novembre 2024</a:t>
            </a:r>
          </a:p>
        </p:txBody>
      </p:sp>
    </p:spTree>
    <p:extLst>
      <p:ext uri="{BB962C8B-B14F-4D97-AF65-F5344CB8AC3E}">
        <p14:creationId xmlns:p14="http://schemas.microsoft.com/office/powerpoint/2010/main" val="389784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001" y="396000"/>
            <a:ext cx="6959948" cy="4285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1" y="900848"/>
            <a:ext cx="7965516" cy="702000"/>
          </a:xfrm>
          <a:prstGeom prst="rect">
            <a:avLst/>
          </a:prstGeom>
          <a:ln w="6350">
            <a:solidFill>
              <a:schemeClr val="accent1"/>
            </a:solidFill>
          </a:ln>
        </p:spPr>
        <p:txBody>
          <a:bodyPr vert="horz" lIns="108000" tIns="0" rIns="0" bIns="0" rtlCol="0" anchor="ctr" anchorCtr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9335" y="7302360"/>
            <a:ext cx="2405658" cy="1413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D46AB4-8697-344B-B099-9FF5630D42BB}" type="slidenum">
              <a:rPr lang="fr-FR" smtClean="0"/>
              <a:pPr/>
              <a:t>‹N°›</a:t>
            </a:fld>
            <a:r>
              <a:rPr lang="fr-FR" dirty="0"/>
              <a:t>/2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4F12FF-7836-E5E4-3603-17838E57A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8261" y="339514"/>
            <a:ext cx="1066800" cy="45720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7554622-42A6-2BFA-0A07-6F2BC1D4E838}"/>
              </a:ext>
            </a:extLst>
          </p:cNvPr>
          <p:cNvCxnSpPr/>
          <p:nvPr userDrawn="1"/>
        </p:nvCxnSpPr>
        <p:spPr>
          <a:xfrm>
            <a:off x="638858" y="7272001"/>
            <a:ext cx="9935061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C070E9E-35C0-DAE4-0785-17535A3F5D96}"/>
              </a:ext>
            </a:extLst>
          </p:cNvPr>
          <p:cNvCxnSpPr/>
          <p:nvPr userDrawn="1"/>
        </p:nvCxnSpPr>
        <p:spPr>
          <a:xfrm>
            <a:off x="638859" y="6852051"/>
            <a:ext cx="9935061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58D4DB1-8366-A552-31C6-1225DC86CDDB}"/>
              </a:ext>
            </a:extLst>
          </p:cNvPr>
          <p:cNvSpPr txBox="1"/>
          <p:nvPr userDrawn="1"/>
        </p:nvSpPr>
        <p:spPr>
          <a:xfrm>
            <a:off x="638859" y="7302360"/>
            <a:ext cx="3021496" cy="1026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fr-FR" sz="7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8DAEFC5-1345-9EB0-FDD0-2E25802BCB12}"/>
              </a:ext>
            </a:extLst>
          </p:cNvPr>
          <p:cNvSpPr txBox="1">
            <a:spLocks/>
          </p:cNvSpPr>
          <p:nvPr userDrawn="1"/>
        </p:nvSpPr>
        <p:spPr>
          <a:xfrm>
            <a:off x="8325516" y="900848"/>
            <a:ext cx="1969477" cy="702000"/>
          </a:xfrm>
          <a:prstGeom prst="rect">
            <a:avLst/>
          </a:prstGeom>
          <a:ln w="6350">
            <a:solidFill>
              <a:schemeClr val="accent1"/>
            </a:solidFill>
          </a:ln>
        </p:spPr>
        <p:txBody>
          <a:bodyPr vert="horz" lIns="10800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600" i="0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00" cap="none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4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None/>
        <a:defRPr sz="1600" i="0" kern="1200" cap="none" baseline="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10" Type="http://schemas.microsoft.com/office/2007/relationships/hdphoto" Target="../media/hdphoto1.wdp"/><Relationship Id="rId4" Type="http://schemas.openxmlformats.org/officeDocument/2006/relationships/image" Target="../media/image5.sv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296FC-2859-D4E2-FE30-7A2ACD90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96000"/>
            <a:ext cx="5372999" cy="428554"/>
          </a:xfrm>
        </p:spPr>
        <p:txBody>
          <a:bodyPr>
            <a:noAutofit/>
          </a:bodyPr>
          <a:lstStyle/>
          <a:p>
            <a:r>
              <a:rPr lang="fr-FR" sz="3800" dirty="0"/>
              <a:t>enregistrement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E6AE76-9233-F0A6-06D3-053CC8F2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E.12</a:t>
            </a:r>
            <a:r>
              <a:rPr lang="fr-FR" dirty="0" smtClean="0"/>
              <a:t> Planning </a:t>
            </a:r>
            <a:r>
              <a:rPr lang="fr-FR" dirty="0"/>
              <a:t>des </a:t>
            </a:r>
            <a:r>
              <a:rPr lang="fr-FR" dirty="0" smtClean="0"/>
              <a:t>inventaires tournants</a:t>
            </a:r>
            <a:endParaRPr lang="fr-FR" b="1" u="sng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B34994-5806-7B4F-686A-F1B8F4F76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CD46AB4-8697-344B-B099-9FF5630D42BB}" type="slidenum">
              <a:rPr lang="fr-FR" smtClean="0"/>
              <a:pPr/>
              <a:t>1</a:t>
            </a:fld>
            <a:r>
              <a:rPr lang="fr-FR" dirty="0"/>
              <a:t>/2</a:t>
            </a:r>
            <a:endParaRPr lang="fr-FR" sz="700" dirty="0"/>
          </a:p>
        </p:txBody>
      </p:sp>
      <p:sp>
        <p:nvSpPr>
          <p:cNvPr id="16" name="Espace réservé du pied de page 29">
            <a:extLst>
              <a:ext uri="{FF2B5EF4-FFF2-40B4-BE49-F238E27FC236}">
                <a16:creationId xmlns:a16="http://schemas.microsoft.com/office/drawing/2014/main" id="{751BC3B0-6097-7FDC-65EB-8438CEDFD40D}"/>
              </a:ext>
            </a:extLst>
          </p:cNvPr>
          <p:cNvSpPr txBox="1">
            <a:spLocks/>
          </p:cNvSpPr>
          <p:nvPr/>
        </p:nvSpPr>
        <p:spPr>
          <a:xfrm>
            <a:off x="2973172" y="6849041"/>
            <a:ext cx="4070930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Principes :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37 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des stocks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5F2A8B4-12C1-F3D8-9D3C-03F00BD6D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149574"/>
              </p:ext>
            </p:extLst>
          </p:nvPr>
        </p:nvGraphicFramePr>
        <p:xfrm>
          <a:off x="377537" y="2038225"/>
          <a:ext cx="9917524" cy="4437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534">
                  <a:extLst>
                    <a:ext uri="{9D8B030D-6E8A-4147-A177-3AD203B41FA5}">
                      <a16:colId xmlns:a16="http://schemas.microsoft.com/office/drawing/2014/main" val="1445480242"/>
                    </a:ext>
                  </a:extLst>
                </a:gridCol>
                <a:gridCol w="1315978">
                  <a:extLst>
                    <a:ext uri="{9D8B030D-6E8A-4147-A177-3AD203B41FA5}">
                      <a16:colId xmlns:a16="http://schemas.microsoft.com/office/drawing/2014/main" val="4212508841"/>
                    </a:ext>
                  </a:extLst>
                </a:gridCol>
                <a:gridCol w="1962287">
                  <a:extLst>
                    <a:ext uri="{9D8B030D-6E8A-4147-A177-3AD203B41FA5}">
                      <a16:colId xmlns:a16="http://schemas.microsoft.com/office/drawing/2014/main" val="1344607330"/>
                    </a:ext>
                  </a:extLst>
                </a:gridCol>
                <a:gridCol w="1294349">
                  <a:extLst>
                    <a:ext uri="{9D8B030D-6E8A-4147-A177-3AD203B41FA5}">
                      <a16:colId xmlns:a16="http://schemas.microsoft.com/office/drawing/2014/main" val="3428336547"/>
                    </a:ext>
                  </a:extLst>
                </a:gridCol>
                <a:gridCol w="1978688">
                  <a:extLst>
                    <a:ext uri="{9D8B030D-6E8A-4147-A177-3AD203B41FA5}">
                      <a16:colId xmlns:a16="http://schemas.microsoft.com/office/drawing/2014/main" val="4206306558"/>
                    </a:ext>
                  </a:extLst>
                </a:gridCol>
                <a:gridCol w="1978688">
                  <a:extLst>
                    <a:ext uri="{9D8B030D-6E8A-4147-A177-3AD203B41FA5}">
                      <a16:colId xmlns:a16="http://schemas.microsoft.com/office/drawing/2014/main" val="3872491442"/>
                    </a:ext>
                  </a:extLst>
                </a:gridCol>
              </a:tblGrid>
              <a:tr h="535803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Secteur de l’officine</a:t>
                      </a:r>
                      <a:endParaRPr lang="fr-FR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de </a:t>
                      </a:r>
                      <a:r>
                        <a:rPr lang="fr-FR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l’officine</a:t>
                      </a:r>
                      <a:endParaRPr lang="fr-FR" sz="1000" b="0" strike="sng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Référent</a:t>
                      </a:r>
                      <a:endParaRPr lang="fr-FR" sz="10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prévue</a:t>
                      </a:r>
                      <a:endParaRPr lang="fr-FR" sz="1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Date effective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Nombre / type d’erreur</a:t>
                      </a:r>
                      <a:r>
                        <a:rPr lang="fr-FR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détectée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059054"/>
                  </a:ext>
                </a:extLst>
              </a:tr>
              <a:tr h="273600">
                <a:tc>
                  <a:txBody>
                    <a:bodyPr/>
                    <a:lstStyle/>
                    <a:p>
                      <a:pPr marL="171450" indent="-171450" algn="ctr">
                        <a:buFont typeface="AppleMyungjo Regular" pitchFamily="2" charset="-127"/>
                        <a:buChar char="◦"/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026064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3156304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652603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902690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519771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144491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345850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31166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347133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295526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4233962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0" marT="0" marB="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221803"/>
                  </a:ext>
                </a:extLst>
              </a:tr>
              <a:tr h="302349"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chemeClr val="accent1"/>
                        </a:buClr>
                      </a:pPr>
                      <a:endParaRPr lang="fr-FR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anchor="ctr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2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651048"/>
                  </a:ext>
                </a:extLst>
              </a:tr>
            </a:tbl>
          </a:graphicData>
        </a:graphic>
      </p:graphicFrame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D19FCD82-9371-D490-4602-8B19A1BD2118}"/>
              </a:ext>
            </a:extLst>
          </p:cNvPr>
          <p:cNvSpPr txBox="1">
            <a:spLocks/>
          </p:cNvSpPr>
          <p:nvPr/>
        </p:nvSpPr>
        <p:spPr>
          <a:xfrm>
            <a:off x="624305" y="6848274"/>
            <a:ext cx="2227560" cy="419513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Sous-theme :</a:t>
            </a:r>
          </a:p>
          <a:p>
            <a:r>
              <a:rPr lang="fr-FR" b="1" dirty="0"/>
              <a:t>4.4 </a:t>
            </a:r>
            <a:r>
              <a:rPr lang="fr-FR" dirty="0"/>
              <a:t>Gestion des locaux, des équipements et des stocks</a:t>
            </a:r>
          </a:p>
          <a:p>
            <a:endParaRPr lang="fr-FR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54D19565-EA16-8FC8-87CC-2ECD1819D43B}"/>
              </a:ext>
            </a:extLst>
          </p:cNvPr>
          <p:cNvSpPr txBox="1">
            <a:spLocks/>
          </p:cNvSpPr>
          <p:nvPr/>
        </p:nvSpPr>
        <p:spPr>
          <a:xfrm>
            <a:off x="624305" y="7267787"/>
            <a:ext cx="2227560" cy="209757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/>
                </a:solidFill>
              </a:rPr>
              <a:t>Version </a:t>
            </a:r>
            <a:r>
              <a:rPr lang="fr-FR" dirty="0" smtClean="0">
                <a:solidFill>
                  <a:schemeClr val="accent1"/>
                </a:solidFill>
              </a:rPr>
              <a:t>2.1 </a:t>
            </a:r>
            <a:r>
              <a:rPr lang="fr-FR" dirty="0">
                <a:solidFill>
                  <a:schemeClr val="accent1"/>
                </a:solidFill>
              </a:rPr>
              <a:t>/ </a:t>
            </a:r>
            <a:r>
              <a:rPr lang="fr-FR" dirty="0" smtClean="0">
                <a:solidFill>
                  <a:schemeClr val="accent1"/>
                </a:solidFill>
              </a:rPr>
              <a:t>Octobre 2026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065929-7FC7-042A-99D8-96AF1D3DAB8D}"/>
              </a:ext>
            </a:extLst>
          </p:cNvPr>
          <p:cNvSpPr txBox="1"/>
          <p:nvPr/>
        </p:nvSpPr>
        <p:spPr>
          <a:xfrm>
            <a:off x="8326877" y="900000"/>
            <a:ext cx="19681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cap="none" baseline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 :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E1E83D9A-7CD8-904E-BBCB-4183AD9EC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67976" y="6841298"/>
            <a:ext cx="354876" cy="49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25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E998F-6040-C189-3E78-E263CDCF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9D5E9-35F0-4501-CB6B-C1140305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96000"/>
            <a:ext cx="6959948" cy="428554"/>
          </a:xfrm>
        </p:spPr>
        <p:txBody>
          <a:bodyPr>
            <a:noAutofit/>
          </a:bodyPr>
          <a:lstStyle/>
          <a:p>
            <a:r>
              <a:rPr lang="fr-FR" sz="3800" dirty="0"/>
              <a:t>enregistrement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CD9434-3D99-29E2-EB9F-02D9698A3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900000"/>
            <a:ext cx="7966877" cy="702000"/>
          </a:xfrm>
        </p:spPr>
        <p:txBody>
          <a:bodyPr/>
          <a:lstStyle/>
          <a:p>
            <a:r>
              <a:rPr lang="fr-FR" b="1" dirty="0"/>
              <a:t>E.12</a:t>
            </a:r>
            <a:r>
              <a:rPr lang="fr-FR" dirty="0"/>
              <a:t> Planning des inventaires tournants</a:t>
            </a:r>
            <a:endParaRPr lang="fr-FR" b="1" u="sng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0E9B2B-2B6C-87AB-151E-B127D10F3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CD46AB4-8697-344B-B099-9FF5630D42BB}" type="slidenum">
              <a:rPr lang="fr-FR" smtClean="0"/>
              <a:pPr/>
              <a:t>2</a:t>
            </a:fld>
            <a:r>
              <a:rPr lang="fr-FR" dirty="0"/>
              <a:t>/2</a:t>
            </a:r>
            <a:endParaRPr lang="fr-FR" sz="700" dirty="0"/>
          </a:p>
        </p:txBody>
      </p:sp>
      <p:sp>
        <p:nvSpPr>
          <p:cNvPr id="64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763376" y="1796003"/>
            <a:ext cx="5013682" cy="503252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Commentaires pour un bon usage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5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167976" y="1597253"/>
            <a:ext cx="738882" cy="702001"/>
          </a:xfrm>
          <a:prstGeom prst="rect">
            <a:avLst/>
          </a:prstGeom>
        </p:spPr>
      </p:pic>
      <p:sp>
        <p:nvSpPr>
          <p:cNvPr id="66" name="Espace réservé du texte 3">
            <a:extLst>
              <a:ext uri="{FF2B5EF4-FFF2-40B4-BE49-F238E27FC236}">
                <a16:creationId xmlns:a16="http://schemas.microsoft.com/office/drawing/2014/main" id="{E222D35F-D73A-B0CF-1A8A-4573DDBEA34B}"/>
              </a:ext>
            </a:extLst>
          </p:cNvPr>
          <p:cNvSpPr txBox="1">
            <a:spLocks/>
          </p:cNvSpPr>
          <p:nvPr/>
        </p:nvSpPr>
        <p:spPr>
          <a:xfrm>
            <a:off x="791775" y="2573254"/>
            <a:ext cx="2809872" cy="852347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présent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document sert à planifier l’inventaire des différentes zones de stockage de l’officine. Il permet également d’assurer le suivi de la bonne réalisation des inventaires aux dates planifiées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1E6DDBA5-393D-9827-774C-5B565C4BA051}"/>
              </a:ext>
            </a:extLst>
          </p:cNvPr>
          <p:cNvSpPr txBox="1"/>
          <p:nvPr/>
        </p:nvSpPr>
        <p:spPr>
          <a:xfrm>
            <a:off x="763377" y="2249358"/>
            <a:ext cx="2838018" cy="2337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fr-FR" sz="1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Finalité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F14F5702-58CD-7A34-4BAE-3160DB395C3B}"/>
              </a:ext>
            </a:extLst>
          </p:cNvPr>
          <p:cNvSpPr txBox="1"/>
          <p:nvPr/>
        </p:nvSpPr>
        <p:spPr>
          <a:xfrm>
            <a:off x="4008671" y="2249358"/>
            <a:ext cx="6287265" cy="2328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lang="fr-FR" sz="1200" b="1" dirty="0">
                <a:latin typeface="Arial" panose="020B0604020202020204" pitchFamily="34" charset="0"/>
                <a:cs typeface="Arial" panose="020B0604020202020204" pitchFamily="34" charset="0"/>
              </a:rPr>
              <a:t>Pour être efficace les inventaires doivent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98ED7B24-56F4-E068-33C6-72DA67D6DB2A}"/>
              </a:ext>
            </a:extLst>
          </p:cNvPr>
          <p:cNvSpPr txBox="1">
            <a:spLocks/>
          </p:cNvSpPr>
          <p:nvPr/>
        </p:nvSpPr>
        <p:spPr>
          <a:xfrm>
            <a:off x="624305" y="7267787"/>
            <a:ext cx="2227560" cy="209757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1"/>
                </a:solidFill>
              </a:rPr>
              <a:t>Version 2.1 / Octobre 2026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9C7BB4-6475-8C75-A307-92A0D8818A32}"/>
              </a:ext>
            </a:extLst>
          </p:cNvPr>
          <p:cNvSpPr txBox="1"/>
          <p:nvPr/>
        </p:nvSpPr>
        <p:spPr>
          <a:xfrm>
            <a:off x="8326877" y="900000"/>
            <a:ext cx="19681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cap="none" baseline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</a:t>
            </a:r>
            <a:r>
              <a:rPr lang="en-US" sz="800" cap="none" baseline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220D6074-75A8-1F86-C1AB-F702AB8FC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/>
        </p:blipFill>
        <p:spPr>
          <a:xfrm>
            <a:off x="167976" y="6841298"/>
            <a:ext cx="354876" cy="490067"/>
          </a:xfrm>
          <a:prstGeom prst="rect">
            <a:avLst/>
          </a:prstGeom>
        </p:spPr>
      </p:pic>
      <p:sp>
        <p:nvSpPr>
          <p:cNvPr id="223" name="Espace réservé du pied de page 29">
            <a:extLst>
              <a:ext uri="{FF2B5EF4-FFF2-40B4-BE49-F238E27FC236}">
                <a16:creationId xmlns:a16="http://schemas.microsoft.com/office/drawing/2014/main" id="{751BC3B0-6097-7FDC-65EB-8438CEDFD40D}"/>
              </a:ext>
            </a:extLst>
          </p:cNvPr>
          <p:cNvSpPr txBox="1">
            <a:spLocks/>
          </p:cNvSpPr>
          <p:nvPr/>
        </p:nvSpPr>
        <p:spPr>
          <a:xfrm>
            <a:off x="2973172" y="6849041"/>
            <a:ext cx="4070930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Principes : 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37 :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Gestion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des stocks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Espace réservé du texte 6">
            <a:extLst>
              <a:ext uri="{FF2B5EF4-FFF2-40B4-BE49-F238E27FC236}">
                <a16:creationId xmlns:a16="http://schemas.microsoft.com/office/drawing/2014/main" id="{D19FCD82-9371-D490-4602-8B19A1BD2118}"/>
              </a:ext>
            </a:extLst>
          </p:cNvPr>
          <p:cNvSpPr txBox="1">
            <a:spLocks/>
          </p:cNvSpPr>
          <p:nvPr/>
        </p:nvSpPr>
        <p:spPr>
          <a:xfrm>
            <a:off x="624305" y="6848274"/>
            <a:ext cx="2227560" cy="419513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Sous-theme :</a:t>
            </a:r>
          </a:p>
          <a:p>
            <a:r>
              <a:rPr lang="fr-FR" b="1" dirty="0"/>
              <a:t>4.6 </a:t>
            </a:r>
            <a:r>
              <a:rPr lang="fr-FR" dirty="0"/>
              <a:t>Gestion du système de qualité</a:t>
            </a:r>
            <a:endParaRPr lang="en-US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008671" y="2589640"/>
            <a:ext cx="628639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ts val="0"/>
              </a:spcBef>
              <a:buClr>
                <a:srgbClr val="258BA4"/>
              </a:buClr>
              <a:buFont typeface="Courier New" panose="02070309020205020404" pitchFamily="49" charset="0"/>
              <a:buChar char="o"/>
            </a:pPr>
            <a:r>
              <a:rPr lang="fr-FR" sz="1100" smtClean="0">
                <a:latin typeface="Arial" panose="020B0604020202020204" pitchFamily="34" charset="0"/>
                <a:cs typeface="Arial" panose="020B0604020202020204" pitchFamily="34" charset="0"/>
              </a:rPr>
              <a:t>Être réalisés à date constante et régulièrement (par exemple une fois tous les 6 mois / ou avant un RDV fournisseur),</a:t>
            </a:r>
          </a:p>
          <a:p>
            <a:pPr marL="171450" indent="-171450">
              <a:spcBef>
                <a:spcPts val="0"/>
              </a:spcBef>
              <a:buClr>
                <a:srgbClr val="258BA4"/>
              </a:buClr>
              <a:buFont typeface="Courier New" panose="02070309020205020404" pitchFamily="49" charset="0"/>
              <a:buChar char="o"/>
            </a:pPr>
            <a:r>
              <a:rPr lang="fr-FR" sz="1100" smtClean="0">
                <a:latin typeface="Arial" panose="020B0604020202020204" pitchFamily="34" charset="0"/>
                <a:cs typeface="Arial" panose="020B0604020202020204" pitchFamily="34" charset="0"/>
              </a:rPr>
              <a:t>S’appuyer sur un découpage précis et connu des différentes zones de stockage,</a:t>
            </a:r>
          </a:p>
          <a:p>
            <a:pPr marL="171450" indent="-171450">
              <a:spcBef>
                <a:spcPts val="0"/>
              </a:spcBef>
              <a:buClr>
                <a:srgbClr val="258BA4"/>
              </a:buClr>
              <a:buFont typeface="Courier New" panose="02070309020205020404" pitchFamily="49" charset="0"/>
              <a:buChar char="o"/>
            </a:pPr>
            <a:r>
              <a:rPr lang="fr-FR" sz="1100" smtClean="0">
                <a:latin typeface="Arial" panose="020B0604020202020204" pitchFamily="34" charset="0"/>
                <a:cs typeface="Arial" panose="020B0604020202020204" pitchFamily="34" charset="0"/>
              </a:rPr>
              <a:t>Faire l’objet d’un compte rendu des écarts relevés,</a:t>
            </a:r>
          </a:p>
          <a:p>
            <a:pPr marL="171450" indent="-171450">
              <a:spcBef>
                <a:spcPts val="0"/>
              </a:spcBef>
              <a:buClr>
                <a:srgbClr val="258BA4"/>
              </a:buClr>
              <a:buFont typeface="Courier New" panose="02070309020205020404" pitchFamily="49" charset="0"/>
              <a:buChar char="o"/>
            </a:pPr>
            <a:r>
              <a:rPr lang="fr-FR" sz="1100" smtClean="0">
                <a:latin typeface="Arial" panose="020B0604020202020204" pitchFamily="34" charset="0"/>
                <a:cs typeface="Arial" panose="020B0604020202020204" pitchFamily="34" charset="0"/>
              </a:rPr>
              <a:t>Faire l’objet d’une traçabilité de la mise en œuvre.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5" name="Tableau 224">
            <a:extLst>
              <a:ext uri="{FF2B5EF4-FFF2-40B4-BE49-F238E27FC236}">
                <a16:creationId xmlns:a16="http://schemas.microsoft.com/office/drawing/2014/main" id="{17180EF6-E58F-444A-B342-1AD23B0449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931221"/>
              </p:ext>
            </p:extLst>
          </p:nvPr>
        </p:nvGraphicFramePr>
        <p:xfrm>
          <a:off x="4436688" y="4145236"/>
          <a:ext cx="5522258" cy="1703852"/>
        </p:xfrm>
        <a:graphic>
          <a:graphicData uri="http://schemas.openxmlformats.org/drawingml/2006/table">
            <a:tbl>
              <a:tblPr firstRow="1" firstCol="1" bandRow="1"/>
              <a:tblGrid>
                <a:gridCol w="1845660">
                  <a:extLst>
                    <a:ext uri="{9D8B030D-6E8A-4147-A177-3AD203B41FA5}">
                      <a16:colId xmlns:a16="http://schemas.microsoft.com/office/drawing/2014/main" val="4245777649"/>
                    </a:ext>
                  </a:extLst>
                </a:gridCol>
                <a:gridCol w="832502">
                  <a:extLst>
                    <a:ext uri="{9D8B030D-6E8A-4147-A177-3AD203B41FA5}">
                      <a16:colId xmlns:a16="http://schemas.microsoft.com/office/drawing/2014/main" val="223304264"/>
                    </a:ext>
                  </a:extLst>
                </a:gridCol>
                <a:gridCol w="1115436">
                  <a:extLst>
                    <a:ext uri="{9D8B030D-6E8A-4147-A177-3AD203B41FA5}">
                      <a16:colId xmlns:a16="http://schemas.microsoft.com/office/drawing/2014/main" val="3788073930"/>
                    </a:ext>
                  </a:extLst>
                </a:gridCol>
                <a:gridCol w="893405">
                  <a:extLst>
                    <a:ext uri="{9D8B030D-6E8A-4147-A177-3AD203B41FA5}">
                      <a16:colId xmlns:a16="http://schemas.microsoft.com/office/drawing/2014/main" val="2805097600"/>
                    </a:ext>
                  </a:extLst>
                </a:gridCol>
                <a:gridCol w="835255">
                  <a:extLst>
                    <a:ext uri="{9D8B030D-6E8A-4147-A177-3AD203B41FA5}">
                      <a16:colId xmlns:a16="http://schemas.microsoft.com/office/drawing/2014/main" val="239434401"/>
                    </a:ext>
                  </a:extLst>
                </a:gridCol>
              </a:tblGrid>
              <a:tr h="6600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chemeClr val="bg1"/>
                          </a:solidFill>
                          <a:effectLst/>
                          <a:latin typeface="Helvetica Light" panose="020B0403020202020204" pitchFamily="34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Secteur de l’Officine</a:t>
                      </a:r>
                    </a:p>
                  </a:txBody>
                  <a:tcPr marL="38490" marR="384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8B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>
                          <a:solidFill>
                            <a:schemeClr val="bg1"/>
                          </a:solidFill>
                          <a:effectLst/>
                          <a:latin typeface="Helvetica Light" panose="020B0403020202020204" pitchFamily="34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Zone Géographique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8B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chemeClr val="bg1"/>
                          </a:solidFill>
                          <a:effectLst/>
                          <a:latin typeface="Helvetica Light" panose="020B0403020202020204" pitchFamily="34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Référent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8B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chemeClr val="bg1"/>
                          </a:solidFill>
                          <a:effectLst/>
                          <a:latin typeface="Helvetica Light" panose="020B0403020202020204" pitchFamily="34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Date Prévue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8BA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chemeClr val="bg1"/>
                          </a:solidFill>
                          <a:effectLst/>
                          <a:latin typeface="Helvetica Light" panose="020B0403020202020204" pitchFamily="34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Date Effective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8BA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116513"/>
                  </a:ext>
                </a:extLst>
              </a:tr>
              <a:tr h="347944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Réserve Générique</a:t>
                      </a:r>
                    </a:p>
                  </a:txBody>
                  <a:tcPr marL="38490" marR="384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R1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Vincent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Janvier 2020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3 janvier 2020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7190259"/>
                  </a:ext>
                </a:extLst>
              </a:tr>
              <a:tr h="347944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Médicaments en Libre Accès</a:t>
                      </a:r>
                    </a:p>
                  </a:txBody>
                  <a:tcPr marL="38490" marR="384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G2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Emilie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Février 2020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5 février 2020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048229"/>
                  </a:ext>
                </a:extLst>
              </a:tr>
              <a:tr h="347944"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Gondole Bébé</a:t>
                      </a:r>
                    </a:p>
                  </a:txBody>
                  <a:tcPr marL="38490" marR="3849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GT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Chloé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9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Segoe Print" panose="02000600000000000000" pitchFamily="2" charset="0"/>
                          <a:cs typeface="Times New Roman" panose="02020603050405020304" pitchFamily="18" charset="0"/>
                        </a:rPr>
                        <a:t>Mars 2020</a:t>
                      </a: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9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egoe Print" panose="020006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38490" marR="384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3428614"/>
                  </a:ext>
                </a:extLst>
              </a:tr>
            </a:tbl>
          </a:graphicData>
        </a:graphic>
      </p:graphicFrame>
      <p:pic>
        <p:nvPicPr>
          <p:cNvPr id="226" name="Image 225">
            <a:extLst>
              <a:ext uri="{FF2B5EF4-FFF2-40B4-BE49-F238E27FC236}">
                <a16:creationId xmlns:a16="http://schemas.microsoft.com/office/drawing/2014/main" id="{CA49BF28-55A7-4413-ACF1-6AF688E31EAE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0822" y="3908445"/>
            <a:ext cx="3487214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4206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NOP">
      <a:dk1>
        <a:srgbClr val="000000"/>
      </a:dk1>
      <a:lt1>
        <a:srgbClr val="FFFFFF"/>
      </a:lt1>
      <a:dk2>
        <a:srgbClr val="239B38"/>
      </a:dk2>
      <a:lt2>
        <a:srgbClr val="D25D30"/>
      </a:lt2>
      <a:accent1>
        <a:srgbClr val="248BA3"/>
      </a:accent1>
      <a:accent2>
        <a:srgbClr val="832A4E"/>
      </a:accent2>
      <a:accent3>
        <a:srgbClr val="376159"/>
      </a:accent3>
      <a:accent4>
        <a:srgbClr val="FFFFFF"/>
      </a:accent4>
      <a:accent5>
        <a:srgbClr val="FFFFFF"/>
      </a:accent5>
      <a:accent6>
        <a:srgbClr val="FFFFFF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</TotalTime>
  <Words>214</Words>
  <Application>Microsoft Office PowerPoint</Application>
  <PresentationFormat>Personnalisé</PresentationFormat>
  <Paragraphs>52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3" baseType="lpstr">
      <vt:lpstr>AppleMyungjo Regular</vt:lpstr>
      <vt:lpstr>Aptos</vt:lpstr>
      <vt:lpstr>Arial</vt:lpstr>
      <vt:lpstr>Azo Sans</vt:lpstr>
      <vt:lpstr>Azo Sans Light</vt:lpstr>
      <vt:lpstr>Courier New</vt:lpstr>
      <vt:lpstr>Helvetica Light</vt:lpstr>
      <vt:lpstr>Helvetica Neue</vt:lpstr>
      <vt:lpstr>Segoe Print</vt:lpstr>
      <vt:lpstr>Times New Roman</vt:lpstr>
      <vt:lpstr>Thème Office</vt:lpstr>
      <vt:lpstr>enregistrement</vt:lpstr>
      <vt:lpstr>enregistrement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enregistrement</dc:title>
  <dc:creator>Sébastien QUESSON</dc:creator>
  <cp:lastModifiedBy>Cécile LUGAND</cp:lastModifiedBy>
  <cp:revision>137</cp:revision>
  <dcterms:created xsi:type="dcterms:W3CDTF">2025-12-16T10:16:15Z</dcterms:created>
  <dcterms:modified xsi:type="dcterms:W3CDTF">2026-10-02T09:17:35Z</dcterms:modified>
</cp:coreProperties>
</file>