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3CADF2"/>
    <a:srgbClr val="595959"/>
    <a:srgbClr val="455F51"/>
    <a:srgbClr val="2C6672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6B61B5E-7159-AF47-A9DD-8A54FD411ED8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F27ECEA-6B49-7A42-BD04-5EDD1A67E6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-2945"/>
            <a:ext cx="951058" cy="80308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32924DF-DB70-3045-9008-7198C61403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5" name="Flèche : pentagone 25">
            <a:extLst>
              <a:ext uri="{FF2B5EF4-FFF2-40B4-BE49-F238E27FC236}">
                <a16:creationId xmlns:a16="http://schemas.microsoft.com/office/drawing/2014/main" id="{4C4A3EF5-BDD8-D64C-BC86-FA37809F82A6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F6EB47-ED01-BF44-B957-D0DAF60F9713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79BD59-7F9F-A444-9C3F-462B80CEC3E4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8" name="Image 1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2E25CF5-95AF-DA42-A8EF-82F943652B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3D73C58-2451-4244-A7BF-53D8C7CA315D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B086A1E7-2617-4E05-9A8B-85F7034EA3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-2945"/>
            <a:ext cx="951058" cy="803082"/>
          </a:xfrm>
          <a:prstGeom prst="rect">
            <a:avLst/>
          </a:prstGeom>
        </p:spPr>
      </p:pic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0C219BAC-CFBE-D247-A34B-681F425B5F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6" name="Flèche : pentagone 25">
            <a:extLst>
              <a:ext uri="{FF2B5EF4-FFF2-40B4-BE49-F238E27FC236}">
                <a16:creationId xmlns:a16="http://schemas.microsoft.com/office/drawing/2014/main" id="{76D90734-3AA3-3A47-9C7F-89D47159FA8D}"/>
              </a:ext>
            </a:extLst>
          </p:cNvPr>
          <p:cNvSpPr/>
          <p:nvPr userDrawn="1"/>
        </p:nvSpPr>
        <p:spPr>
          <a:xfrm>
            <a:off x="0" y="60486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AA7BEB-D5D4-D644-A0E1-A110ADA67C34}"/>
              </a:ext>
            </a:extLst>
          </p:cNvPr>
          <p:cNvSpPr/>
          <p:nvPr userDrawn="1"/>
        </p:nvSpPr>
        <p:spPr>
          <a:xfrm>
            <a:off x="677313" y="62926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56EEE8-4B75-D741-83CE-ABD2B6D7A6CA}"/>
              </a:ext>
            </a:extLst>
          </p:cNvPr>
          <p:cNvSpPr/>
          <p:nvPr userDrawn="1"/>
        </p:nvSpPr>
        <p:spPr>
          <a:xfrm>
            <a:off x="677313" y="66271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0" name="Image 2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60DAB20-74B4-3D42-926F-B5E8BD6F68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156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E13. Plan de maintenance des équipements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57B9B23-9E53-46C7-8FBE-DFEFFD673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428969"/>
              </p:ext>
            </p:extLst>
          </p:nvPr>
        </p:nvGraphicFramePr>
        <p:xfrm>
          <a:off x="101265" y="1287773"/>
          <a:ext cx="9703470" cy="4779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3062">
                  <a:extLst>
                    <a:ext uri="{9D8B030D-6E8A-4147-A177-3AD203B41FA5}">
                      <a16:colId xmlns:a16="http://schemas.microsoft.com/office/drawing/2014/main" val="2297904014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893323969"/>
                    </a:ext>
                  </a:extLst>
                </a:gridCol>
                <a:gridCol w="717302">
                  <a:extLst>
                    <a:ext uri="{9D8B030D-6E8A-4147-A177-3AD203B41FA5}">
                      <a16:colId xmlns:a16="http://schemas.microsoft.com/office/drawing/2014/main" val="103845765"/>
                    </a:ext>
                  </a:extLst>
                </a:gridCol>
                <a:gridCol w="1106322">
                  <a:extLst>
                    <a:ext uri="{9D8B030D-6E8A-4147-A177-3AD203B41FA5}">
                      <a16:colId xmlns:a16="http://schemas.microsoft.com/office/drawing/2014/main" val="2752541091"/>
                    </a:ext>
                  </a:extLst>
                </a:gridCol>
                <a:gridCol w="1652750">
                  <a:extLst>
                    <a:ext uri="{9D8B030D-6E8A-4147-A177-3AD203B41FA5}">
                      <a16:colId xmlns:a16="http://schemas.microsoft.com/office/drawing/2014/main" val="4221971485"/>
                    </a:ext>
                  </a:extLst>
                </a:gridCol>
                <a:gridCol w="2313909">
                  <a:extLst>
                    <a:ext uri="{9D8B030D-6E8A-4147-A177-3AD203B41FA5}">
                      <a16:colId xmlns:a16="http://schemas.microsoft.com/office/drawing/2014/main" val="1943022926"/>
                    </a:ext>
                  </a:extLst>
                </a:gridCol>
              </a:tblGrid>
              <a:tr h="3567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</a:rPr>
                        <a:t>Matériels</a:t>
                      </a:r>
                    </a:p>
                  </a:txBody>
                  <a:tcPr marL="3425" marR="3425" marT="34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</a:rPr>
                        <a:t>Coordonnées 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</a:rPr>
                        <a:t>Date d’achat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</a:rPr>
                        <a:t>Contrat de maintenance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</a:rPr>
                        <a:t>Fréquence de Vérification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chemeClr val="bg1"/>
                          </a:solidFill>
                          <a:effectLst/>
                          <a:latin typeface="Helvetica Light" panose="020B0403020202020204" pitchFamily="34" charset="0"/>
                          <a:ea typeface="Helvetica Neue" panose="02000503000000020004" pitchFamily="2" charset="0"/>
                        </a:rPr>
                        <a:t>Date des Visites</a:t>
                      </a:r>
                    </a:p>
                  </a:txBody>
                  <a:tcPr marL="3425" marR="3425" marT="34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405249"/>
                  </a:ext>
                </a:extLst>
              </a:tr>
              <a:tr h="2343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Postes informatiques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 dirty="0">
                          <a:effectLst/>
                        </a:rPr>
                        <a:t> 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sym typeface="Wingdings" panose="05000000000000000000" pitchFamily="2" charset="2"/>
                        </a:rPr>
                        <a:t> oui  non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 dirty="0">
                          <a:effectLst/>
                        </a:rPr>
                        <a:t> 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471690"/>
                  </a:ext>
                </a:extLst>
              </a:tr>
              <a:tr h="5034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Périphériques postes informatiques </a:t>
                      </a:r>
                      <a:r>
                        <a:rPr lang="fr-FR" sz="9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(lecteur carte vitale, scanner, lecteur Datamatrix, sauvegarde, imprimantes….)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721450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Porte automatique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50905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Climatisation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778040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Système d’alarme &amp; de surveillance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195901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Installations électriques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768893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Balance du préparatoire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512871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Hadassah Friedlaender" panose="020B0604020202020204" pitchFamily="18" charset="-79"/>
                        </a:rPr>
                        <a:t>Sonde enregistreuse (chaine du froid)</a:t>
                      </a:r>
                    </a:p>
                  </a:txBody>
                  <a:tcPr marL="0"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678839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Hadassah Friedlaender" panose="020B0604020202020204" pitchFamily="18" charset="-79"/>
                        </a:rPr>
                        <a:t>Enceinte réfrigérée</a:t>
                      </a:r>
                    </a:p>
                  </a:txBody>
                  <a:tcPr marL="0" marR="0" marT="3600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0991076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Extincteurs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Annuelle</a:t>
                      </a:r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528508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Monte-Charge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223924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Robot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Quadrimestre ou semestre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224509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Matériel PDA</a:t>
                      </a: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28548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Borne de mise-à-jour carte vitale</a:t>
                      </a: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30173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Etiquettes électroniques</a:t>
                      </a: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Trimestrielle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280315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Signalétiques lumineuses externes </a:t>
                      </a: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Annuelle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333528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Equipement de téléconsultation</a:t>
                      </a: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Annuelle</a:t>
                      </a: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17666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Défibrillateur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 dirty="0">
                          <a:effectLst/>
                        </a:rPr>
                        <a:t> 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>
                          <a:effectLst/>
                        </a:rPr>
                        <a:t> 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sym typeface="Wingdings" panose="05000000000000000000" pitchFamily="2" charset="2"/>
                        </a:rPr>
                        <a:t> oui  non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245024"/>
                  </a:ext>
                </a:extLst>
              </a:tr>
              <a:tr h="21676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 dirty="0">
                          <a:effectLst/>
                          <a:latin typeface="Helvetica Light" panose="020B0403020202020204" pitchFamily="34" charset="0"/>
                          <a:cs typeface="Hadassah Friedlaender" panose="020B0604020202020204" pitchFamily="18" charset="-79"/>
                        </a:rPr>
                        <a:t>Rideaux métalliques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  <a:cs typeface="Hadassah Friedlaender" panose="020B0604020202020204" pitchFamily="18" charset="-79"/>
                      </a:endParaRPr>
                    </a:p>
                  </a:txBody>
                  <a:tcPr marL="0" marR="0" marT="36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 oui  non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u="none" strike="noStrike" kern="1200" dirty="0">
                        <a:solidFill>
                          <a:schemeClr val="dk1"/>
                        </a:solidFill>
                        <a:effectLst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360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724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E13. Plan de maintenance des équipements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</p:spPr>
        <p:txBody>
          <a:bodyPr/>
          <a:lstStyle/>
          <a:p>
            <a:r>
              <a:rPr lang="fr-FR" sz="1400" b="1" dirty="0"/>
              <a:t>Finalité :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Le présent document sert à planifier les dates d'intervention pour les qualifications et la maintenance des équipements et matériels de l’officine.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Il permet de tracer leur mise en œuvre effective.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La date et la nature de l'intervention sont également reportées sur le cahier de vie de l'équipement/du matériel</a:t>
            </a:r>
          </a:p>
          <a:p>
            <a:pPr>
              <a:spcBef>
                <a:spcPts val="0"/>
              </a:spcBef>
              <a:buClr>
                <a:srgbClr val="258BA4"/>
              </a:buClr>
            </a:pPr>
            <a:endParaRPr lang="fr-FR" dirty="0"/>
          </a:p>
          <a:p>
            <a:pPr>
              <a:buClr>
                <a:srgbClr val="258BA4"/>
              </a:buClr>
            </a:pPr>
            <a:r>
              <a:rPr lang="fr-FR" sz="1400" b="1" dirty="0"/>
              <a:t>Contrat de maintenance :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L’officine doit disposer d’un contrat de maintenance pour les équipements et les matériels nécessitant une vérification.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endParaRPr lang="fr-FR" b="1" dirty="0"/>
          </a:p>
          <a:p>
            <a:pPr>
              <a:buClr>
                <a:srgbClr val="258BA4"/>
              </a:buClr>
            </a:pPr>
            <a:r>
              <a:rPr lang="fr-FR" sz="1400" b="1" dirty="0"/>
              <a:t>Fréquence de vérification :</a:t>
            </a:r>
          </a:p>
          <a:p>
            <a:pPr marL="171450" indent="-171450">
              <a:spcBef>
                <a:spcPts val="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/>
              <a:t>Pour la plupart des équipements et des matériels il est nécessaire d’assurer une vérification au minimum une fois par an.</a:t>
            </a:r>
          </a:p>
          <a:p>
            <a:pPr marL="171450" indent="-171450"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333</Words>
  <Application>Microsoft Macintosh PowerPoint</Application>
  <PresentationFormat>Format A4 (210 x 297 mm)</PresentationFormat>
  <Paragraphs>102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Garamond</vt:lpstr>
      <vt:lpstr>Helvetica Light</vt:lpstr>
      <vt:lpstr>Helvetica Neue</vt:lpstr>
      <vt:lpstr>Verdana</vt:lpstr>
      <vt:lpstr>Wingdings</vt:lpstr>
      <vt:lpstr>Thème Office</vt:lpstr>
      <vt:lpstr>E13. Plan de maintenance des équipements</vt:lpstr>
      <vt:lpstr>E13. Plan de maintenance des équipements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83</cp:revision>
  <cp:lastPrinted>2019-10-14T20:55:54Z</cp:lastPrinted>
  <dcterms:created xsi:type="dcterms:W3CDTF">2019-09-09T06:31:24Z</dcterms:created>
  <dcterms:modified xsi:type="dcterms:W3CDTF">2019-12-19T10:25:26Z</dcterms:modified>
</cp:coreProperties>
</file>