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BA4"/>
    <a:srgbClr val="3CADF2"/>
    <a:srgbClr val="595959"/>
    <a:srgbClr val="455F51"/>
    <a:srgbClr val="2C6672"/>
    <a:srgbClr val="4AB5C4"/>
    <a:srgbClr val="9BBA28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16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16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811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7D3CD-F430-44A6-86A4-3B623AFF0A78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67B43-7F57-412C-B436-8CCBCB3770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93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030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57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79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675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AEC9FF4-D7A3-FA41-8EF8-39288CEF8147}"/>
              </a:ext>
            </a:extLst>
          </p:cNvPr>
          <p:cNvSpPr/>
          <p:nvPr userDrawn="1"/>
        </p:nvSpPr>
        <p:spPr>
          <a:xfrm>
            <a:off x="1" y="6328611"/>
            <a:ext cx="9906000" cy="5293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6B61B5E-7159-AF47-A9DD-8A54FD411ED8}"/>
              </a:ext>
            </a:extLst>
          </p:cNvPr>
          <p:cNvSpPr/>
          <p:nvPr userDrawn="1"/>
        </p:nvSpPr>
        <p:spPr>
          <a:xfrm>
            <a:off x="6926505" y="6191784"/>
            <a:ext cx="2771905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dirty="0">
                <a:solidFill>
                  <a:srgbClr val="595959"/>
                </a:solidFill>
                <a:latin typeface="Helvetica Light" panose="020B0403020202020204" pitchFamily="34" charset="0"/>
              </a:rPr>
              <a:t>Pharmacie 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E553E3-80F5-A64C-80E6-6CC525FA7FF5}"/>
              </a:ext>
            </a:extLst>
          </p:cNvPr>
          <p:cNvSpPr/>
          <p:nvPr userDrawn="1"/>
        </p:nvSpPr>
        <p:spPr>
          <a:xfrm>
            <a:off x="0" y="2"/>
            <a:ext cx="9906000" cy="803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BEF5577-0C26-EF4E-A9C5-EEA884191FF4}"/>
              </a:ext>
            </a:extLst>
          </p:cNvPr>
          <p:cNvSpPr txBox="1"/>
          <p:nvPr userDrawn="1"/>
        </p:nvSpPr>
        <p:spPr>
          <a:xfrm>
            <a:off x="4566077" y="194374"/>
            <a:ext cx="5339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44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B24B5D-9DFA-0D4D-953A-9A55B1BBE32E}"/>
              </a:ext>
            </a:extLst>
          </p:cNvPr>
          <p:cNvSpPr/>
          <p:nvPr userDrawn="1"/>
        </p:nvSpPr>
        <p:spPr>
          <a:xfrm>
            <a:off x="0" y="803082"/>
            <a:ext cx="9906000" cy="397565"/>
          </a:xfrm>
          <a:prstGeom prst="rect">
            <a:avLst/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98215A22-5D70-4E4D-898E-0E5A4C91EFD9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18376" y="847554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BF27ECEA-6B49-7A42-BD04-5EDD1A67E6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-2945"/>
            <a:ext cx="951058" cy="803082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732924DF-DB70-3045-9008-7198C61403B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sp>
        <p:nvSpPr>
          <p:cNvPr id="15" name="Flèche : pentagone 25">
            <a:extLst>
              <a:ext uri="{FF2B5EF4-FFF2-40B4-BE49-F238E27FC236}">
                <a16:creationId xmlns:a16="http://schemas.microsoft.com/office/drawing/2014/main" id="{4C4A3EF5-BDD8-D64C-BC86-FA37809F82A6}"/>
              </a:ext>
            </a:extLst>
          </p:cNvPr>
          <p:cNvSpPr/>
          <p:nvPr userDrawn="1"/>
        </p:nvSpPr>
        <p:spPr>
          <a:xfrm>
            <a:off x="0" y="6048689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F6EB47-ED01-BF44-B957-D0DAF60F9713}"/>
              </a:ext>
            </a:extLst>
          </p:cNvPr>
          <p:cNvSpPr/>
          <p:nvPr userDrawn="1"/>
        </p:nvSpPr>
        <p:spPr>
          <a:xfrm>
            <a:off x="677313" y="6292639"/>
            <a:ext cx="23096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Moyens Nécessaires au Fonctionnement de l’Officine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79BD59-7F9F-A444-9C3F-462B80CEC3E4}"/>
              </a:ext>
            </a:extLst>
          </p:cNvPr>
          <p:cNvSpPr/>
          <p:nvPr userDrawn="1"/>
        </p:nvSpPr>
        <p:spPr>
          <a:xfrm>
            <a:off x="677313" y="6627166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2.01 – Novembre 2019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18" name="Image 17" descr="Une image contenant dessin&#10;&#10;Description générée automatiquement">
            <a:extLst>
              <a:ext uri="{FF2B5EF4-FFF2-40B4-BE49-F238E27FC236}">
                <a16:creationId xmlns:a16="http://schemas.microsoft.com/office/drawing/2014/main" id="{D2E25CF5-95AF-DA42-A8EF-82F943652B6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2" y="6115601"/>
            <a:ext cx="359277" cy="46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096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EDDC7A37-1908-47BC-A500-55F3D0861FF1}"/>
              </a:ext>
            </a:extLst>
          </p:cNvPr>
          <p:cNvSpPr txBox="1"/>
          <p:nvPr userDrawn="1"/>
        </p:nvSpPr>
        <p:spPr>
          <a:xfrm>
            <a:off x="2430878" y="135385"/>
            <a:ext cx="7475123" cy="10702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6355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E7F17DA-F1BB-4FD8-8862-29C29981F4E7}"/>
              </a:ext>
            </a:extLst>
          </p:cNvPr>
          <p:cNvSpPr txBox="1"/>
          <p:nvPr userDrawn="1"/>
        </p:nvSpPr>
        <p:spPr>
          <a:xfrm>
            <a:off x="171522" y="1334011"/>
            <a:ext cx="3466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L’enregistrement : principes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008435ED-2DC8-479C-BF2D-AA20163AD38B}"/>
              </a:ext>
            </a:extLst>
          </p:cNvPr>
          <p:cNvCxnSpPr>
            <a:cxnSpLocks/>
          </p:cNvCxnSpPr>
          <p:nvPr userDrawn="1"/>
        </p:nvCxnSpPr>
        <p:spPr>
          <a:xfrm flipV="1">
            <a:off x="111758" y="1718304"/>
            <a:ext cx="3884265" cy="2868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C6379F7F-3C65-4A6B-ACA6-0A13D579B0AC}"/>
              </a:ext>
            </a:extLst>
          </p:cNvPr>
          <p:cNvSpPr txBox="1"/>
          <p:nvPr userDrawn="1"/>
        </p:nvSpPr>
        <p:spPr>
          <a:xfrm>
            <a:off x="4205018" y="1326504"/>
            <a:ext cx="42083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Commentaires pour un bon usage</a:t>
            </a:r>
          </a:p>
        </p:txBody>
      </p:sp>
      <p:sp>
        <p:nvSpPr>
          <p:cNvPr id="25" name="Espace réservé du texte 3">
            <a:extLst>
              <a:ext uri="{FF2B5EF4-FFF2-40B4-BE49-F238E27FC236}">
                <a16:creationId xmlns:a16="http://schemas.microsoft.com/office/drawing/2014/main" id="{AB11144D-E44B-458C-90B0-43A3F21BF3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71985" y="1863441"/>
            <a:ext cx="5522257" cy="4014910"/>
          </a:xfrm>
          <a:noFill/>
        </p:spPr>
        <p:txBody>
          <a:bodyPr wrap="square" rtlCol="0">
            <a:noAutofit/>
          </a:bodyPr>
          <a:lstStyle>
            <a:lvl1pPr marL="0" indent="0">
              <a:buNone/>
              <a:defRPr lang="fr-FR" sz="110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defRPr>
            </a:lvl1pPr>
            <a:lvl2pPr>
              <a:defRPr lang="fr-FR" smtClean="0">
                <a:solidFill>
                  <a:schemeClr val="tx1"/>
                </a:solidFill>
              </a:defRPr>
            </a:lvl2pPr>
            <a:lvl3pPr>
              <a:defRPr lang="fr-FR" sz="2600" smtClean="0">
                <a:solidFill>
                  <a:schemeClr val="tx1"/>
                </a:solidFill>
              </a:defRPr>
            </a:lvl3pPr>
            <a:lvl4pPr>
              <a:defRPr lang="fr-FR" sz="2600" smtClean="0">
                <a:solidFill>
                  <a:schemeClr val="tx1"/>
                </a:solidFill>
              </a:defRPr>
            </a:lvl4pPr>
            <a:lvl5pPr>
              <a:defRPr lang="fr-FR" sz="2600">
                <a:solidFill>
                  <a:schemeClr val="tx1"/>
                </a:solidFill>
              </a:defRPr>
            </a:lvl5pPr>
          </a:lstStyle>
          <a:p>
            <a:pPr lvl="0" defTabSz="660380"/>
            <a:r>
              <a:rPr lang="fr-FR" dirty="0"/>
              <a:t>Cliquez pour modifier les styles du texte du masque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28494D1-707C-4783-BB3A-C47428F26EAC}"/>
              </a:ext>
            </a:extLst>
          </p:cNvPr>
          <p:cNvSpPr/>
          <p:nvPr userDrawn="1"/>
        </p:nvSpPr>
        <p:spPr>
          <a:xfrm>
            <a:off x="1" y="6328611"/>
            <a:ext cx="9906000" cy="5293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73D73C58-2451-4244-A7BF-53D8C7CA315D}"/>
              </a:ext>
            </a:extLst>
          </p:cNvPr>
          <p:cNvSpPr/>
          <p:nvPr userDrawn="1"/>
        </p:nvSpPr>
        <p:spPr>
          <a:xfrm>
            <a:off x="6926505" y="6191784"/>
            <a:ext cx="2771905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dirty="0">
                <a:solidFill>
                  <a:srgbClr val="595959"/>
                </a:solidFill>
                <a:latin typeface="Helvetica Light" panose="020B0403020202020204" pitchFamily="34" charset="0"/>
              </a:rPr>
              <a:t>Pharmacie :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A65D41-4203-4EC5-9955-0808A855AC88}"/>
              </a:ext>
            </a:extLst>
          </p:cNvPr>
          <p:cNvSpPr/>
          <p:nvPr userDrawn="1"/>
        </p:nvSpPr>
        <p:spPr>
          <a:xfrm>
            <a:off x="0" y="2"/>
            <a:ext cx="9906000" cy="803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D4E733-971A-4459-BF74-F0A6D9ED2785}"/>
              </a:ext>
            </a:extLst>
          </p:cNvPr>
          <p:cNvSpPr/>
          <p:nvPr userDrawn="1"/>
        </p:nvSpPr>
        <p:spPr>
          <a:xfrm>
            <a:off x="0" y="803082"/>
            <a:ext cx="9906000" cy="397565"/>
          </a:xfrm>
          <a:prstGeom prst="rect">
            <a:avLst/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>
            <a:extLst>
              <a:ext uri="{FF2B5EF4-FFF2-40B4-BE49-F238E27FC236}">
                <a16:creationId xmlns:a16="http://schemas.microsoft.com/office/drawing/2014/main" id="{B086A1E7-2617-4E05-9A8B-85F7034EA3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-2945"/>
            <a:ext cx="951058" cy="803082"/>
          </a:xfrm>
          <a:prstGeom prst="rect">
            <a:avLst/>
          </a:prstGeom>
        </p:spPr>
      </p:pic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A065291F-6531-4AE5-A69C-F3E64098A0A6}"/>
              </a:ext>
            </a:extLst>
          </p:cNvPr>
          <p:cNvCxnSpPr>
            <a:cxnSpLocks/>
          </p:cNvCxnSpPr>
          <p:nvPr userDrawn="1"/>
        </p:nvCxnSpPr>
        <p:spPr>
          <a:xfrm>
            <a:off x="4205018" y="1718304"/>
            <a:ext cx="5589224" cy="956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DB2BC31B-535D-4F41-8A14-79D214ACCE01}"/>
              </a:ext>
            </a:extLst>
          </p:cNvPr>
          <p:cNvSpPr txBox="1"/>
          <p:nvPr userDrawn="1"/>
        </p:nvSpPr>
        <p:spPr>
          <a:xfrm>
            <a:off x="171523" y="1850336"/>
            <a:ext cx="3844666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Dans un système qualité la traçabilité est une des composantes clefs pour garantir une surveillance des pratiques et permettre l’amélioration continue.</a:t>
            </a:r>
          </a:p>
          <a:p>
            <a:pPr>
              <a:defRPr/>
            </a:pPr>
            <a:endParaRPr lang="fr-FR" sz="1100" dirty="0">
              <a:solidFill>
                <a:prstClr val="black">
                  <a:lumMod val="85000"/>
                  <a:lumOff val="15000"/>
                </a:prstClr>
              </a:solidFill>
              <a:latin typeface="Helvetica Light"/>
            </a:endParaRPr>
          </a:p>
          <a:p>
            <a:r>
              <a:rPr lang="fr-FR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L’enregistrement est un document qui permet de conserver des données en lien avec les activités. Les données renseignées peuvent avoir plusieurs fonctions :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Permettre le suivi dans le temps d’éléments essentiels au bon fonctionnement de l’officine,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Vérifier la réalisation effective de certaines tâches,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Permettre le relevé des incidents,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Conserver un historique des activités,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Servir de preuves pour répondre à des exigences réglementaires.</a:t>
            </a:r>
          </a:p>
          <a:p>
            <a:endParaRPr lang="fr-FR" sz="1100" dirty="0">
              <a:solidFill>
                <a:prstClr val="black">
                  <a:lumMod val="85000"/>
                  <a:lumOff val="15000"/>
                </a:prstClr>
              </a:solidFill>
              <a:latin typeface="Helvetica Light"/>
            </a:endParaRP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9AFA2C0E-24D2-4456-B73A-8D71568227F0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302591" y="844916"/>
            <a:ext cx="8543925" cy="341632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098369-3F8F-4BCF-972E-63BA48728348}"/>
              </a:ext>
            </a:extLst>
          </p:cNvPr>
          <p:cNvSpPr txBox="1"/>
          <p:nvPr userDrawn="1"/>
        </p:nvSpPr>
        <p:spPr>
          <a:xfrm>
            <a:off x="4566077" y="194374"/>
            <a:ext cx="5339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44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0C219BAC-CFBE-D247-A34B-681F425B5F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sp>
        <p:nvSpPr>
          <p:cNvPr id="26" name="Flèche : pentagone 25">
            <a:extLst>
              <a:ext uri="{FF2B5EF4-FFF2-40B4-BE49-F238E27FC236}">
                <a16:creationId xmlns:a16="http://schemas.microsoft.com/office/drawing/2014/main" id="{76D90734-3AA3-3A47-9C7F-89D47159FA8D}"/>
              </a:ext>
            </a:extLst>
          </p:cNvPr>
          <p:cNvSpPr/>
          <p:nvPr userDrawn="1"/>
        </p:nvSpPr>
        <p:spPr>
          <a:xfrm>
            <a:off x="0" y="6048689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5AA7BEB-D5D4-D644-A0E1-A110ADA67C34}"/>
              </a:ext>
            </a:extLst>
          </p:cNvPr>
          <p:cNvSpPr/>
          <p:nvPr userDrawn="1"/>
        </p:nvSpPr>
        <p:spPr>
          <a:xfrm>
            <a:off x="677313" y="6292639"/>
            <a:ext cx="23096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Moyens Nécessaires au Fonctionnement de l’Officine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56EEE8-4B75-D741-83CE-ABD2B6D7A6CA}"/>
              </a:ext>
            </a:extLst>
          </p:cNvPr>
          <p:cNvSpPr/>
          <p:nvPr userDrawn="1"/>
        </p:nvSpPr>
        <p:spPr>
          <a:xfrm>
            <a:off x="677313" y="6627166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2.01 – Novembre 2019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30" name="Image 29" descr="Une image contenant dessin&#10;&#10;Description générée automatiquement">
            <a:extLst>
              <a:ext uri="{FF2B5EF4-FFF2-40B4-BE49-F238E27FC236}">
                <a16:creationId xmlns:a16="http://schemas.microsoft.com/office/drawing/2014/main" id="{160DAB20-74B4-3D42-926F-B5E8BD6F688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2" y="6115601"/>
            <a:ext cx="359277" cy="46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2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51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82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44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16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58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62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68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90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fld id="{AFAF59C5-48D9-475B-9CF6-C1EC75048466}" type="datetimeFigureOut">
              <a:rPr lang="fr-FR" smtClean="0"/>
              <a:pPr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fld id="{23F7F5F1-9E8F-4C52-9517-C7265C1B6F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22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 Light" panose="020B04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2">
            <a:extLst>
              <a:ext uri="{FF2B5EF4-FFF2-40B4-BE49-F238E27FC236}">
                <a16:creationId xmlns:a16="http://schemas.microsoft.com/office/drawing/2014/main" id="{116CA87B-F2A8-4050-81B8-745B149AEA7B}"/>
              </a:ext>
            </a:extLst>
          </p:cNvPr>
          <p:cNvSpPr txBox="1">
            <a:spLocks/>
          </p:cNvSpPr>
          <p:nvPr/>
        </p:nvSpPr>
        <p:spPr>
          <a:xfrm>
            <a:off x="319435" y="805950"/>
            <a:ext cx="9586565" cy="4524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1800" kern="12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algn="r"/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87CAECB-1F94-4922-B198-8AADA686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8376" y="847554"/>
            <a:ext cx="6636853" cy="341632"/>
          </a:xfrm>
        </p:spPr>
        <p:txBody>
          <a:bodyPr/>
          <a:lstStyle/>
          <a:p>
            <a:pPr algn="r"/>
            <a:r>
              <a:rPr lang="fr-FR" dirty="0"/>
              <a:t>E13. Plan de maintenance des équipements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57B9B23-9E53-46C7-8FBE-DFEFFD673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428969"/>
              </p:ext>
            </p:extLst>
          </p:nvPr>
        </p:nvGraphicFramePr>
        <p:xfrm>
          <a:off x="101265" y="1287773"/>
          <a:ext cx="9703470" cy="47796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3062">
                  <a:extLst>
                    <a:ext uri="{9D8B030D-6E8A-4147-A177-3AD203B41FA5}">
                      <a16:colId xmlns:a16="http://schemas.microsoft.com/office/drawing/2014/main" val="2297904014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893323969"/>
                    </a:ext>
                  </a:extLst>
                </a:gridCol>
                <a:gridCol w="717302">
                  <a:extLst>
                    <a:ext uri="{9D8B030D-6E8A-4147-A177-3AD203B41FA5}">
                      <a16:colId xmlns:a16="http://schemas.microsoft.com/office/drawing/2014/main" val="103845765"/>
                    </a:ext>
                  </a:extLst>
                </a:gridCol>
                <a:gridCol w="1106322">
                  <a:extLst>
                    <a:ext uri="{9D8B030D-6E8A-4147-A177-3AD203B41FA5}">
                      <a16:colId xmlns:a16="http://schemas.microsoft.com/office/drawing/2014/main" val="2752541091"/>
                    </a:ext>
                  </a:extLst>
                </a:gridCol>
                <a:gridCol w="1652750">
                  <a:extLst>
                    <a:ext uri="{9D8B030D-6E8A-4147-A177-3AD203B41FA5}">
                      <a16:colId xmlns:a16="http://schemas.microsoft.com/office/drawing/2014/main" val="4221971485"/>
                    </a:ext>
                  </a:extLst>
                </a:gridCol>
                <a:gridCol w="2313909">
                  <a:extLst>
                    <a:ext uri="{9D8B030D-6E8A-4147-A177-3AD203B41FA5}">
                      <a16:colId xmlns:a16="http://schemas.microsoft.com/office/drawing/2014/main" val="1943022926"/>
                    </a:ext>
                  </a:extLst>
                </a:gridCol>
              </a:tblGrid>
              <a:tr h="35676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Helvetica Neue" panose="02000503000000020004" pitchFamily="2" charset="0"/>
                        </a:rPr>
                        <a:t>Matériels</a:t>
                      </a:r>
                    </a:p>
                  </a:txBody>
                  <a:tcPr marL="3425" marR="3425" marT="34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Helvetica Neue" panose="02000503000000020004" pitchFamily="2" charset="0"/>
                        </a:rPr>
                        <a:t>Coordonnées </a:t>
                      </a:r>
                    </a:p>
                  </a:txBody>
                  <a:tcPr marL="3425" marR="3425" marT="34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Helvetica Neue" panose="02000503000000020004" pitchFamily="2" charset="0"/>
                        </a:rPr>
                        <a:t>Date d’achat</a:t>
                      </a:r>
                    </a:p>
                  </a:txBody>
                  <a:tcPr marL="3425" marR="3425" marT="34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Helvetica Neue" panose="02000503000000020004" pitchFamily="2" charset="0"/>
                        </a:rPr>
                        <a:t>Contrat de maintenance</a:t>
                      </a:r>
                    </a:p>
                  </a:txBody>
                  <a:tcPr marL="3425" marR="3425" marT="34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Helvetica Neue" panose="02000503000000020004" pitchFamily="2" charset="0"/>
                        </a:rPr>
                        <a:t>Fréquence de Vérification</a:t>
                      </a:r>
                    </a:p>
                  </a:txBody>
                  <a:tcPr marL="3425" marR="3425" marT="34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Helvetica Neue" panose="02000503000000020004" pitchFamily="2" charset="0"/>
                        </a:rPr>
                        <a:t>Date des Visites</a:t>
                      </a:r>
                    </a:p>
                  </a:txBody>
                  <a:tcPr marL="3425" marR="3425" marT="34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405249"/>
                  </a:ext>
                </a:extLst>
              </a:tr>
              <a:tr h="2343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Helvetica Light" panose="020B0403020202020204" pitchFamily="34" charset="0"/>
                          <a:cs typeface="Hadassah Friedlaender" panose="020B0604020202020204" pitchFamily="18" charset="-79"/>
                        </a:rPr>
                        <a:t>Postes informatiques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  <a:cs typeface="Hadassah Friedlaender" panose="020B0604020202020204" pitchFamily="18" charset="-79"/>
                      </a:endParaRPr>
                    </a:p>
                  </a:txBody>
                  <a:tcPr marL="0" marR="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u="none" strike="noStrike" dirty="0">
                          <a:effectLst/>
                        </a:rPr>
                        <a:t> 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r>
                        <a:rPr lang="fr-FR" sz="1100" u="none" strike="noStrike" dirty="0">
                          <a:effectLst/>
                          <a:latin typeface="Helvetica Light" panose="020B0403020202020204" pitchFamily="34" charset="0"/>
                          <a:sym typeface="Wingdings" panose="05000000000000000000" pitchFamily="2" charset="2"/>
                        </a:rPr>
                        <a:t> oui  non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fr-FR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Annuelle</a:t>
                      </a:r>
                      <a:endParaRPr lang="fr-FR" sz="900" u="none" strike="noStrike" kern="1200" dirty="0">
                        <a:solidFill>
                          <a:schemeClr val="dk1"/>
                        </a:solidFill>
                        <a:effectLst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u="none" strike="noStrike" dirty="0">
                          <a:effectLst/>
                        </a:rPr>
                        <a:t> 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471690"/>
                  </a:ext>
                </a:extLst>
              </a:tr>
              <a:tr h="5034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Helvetica Light" panose="020B0403020202020204" pitchFamily="34" charset="0"/>
                          <a:cs typeface="Hadassah Friedlaender" panose="020B0604020202020204" pitchFamily="18" charset="-79"/>
                        </a:rPr>
                        <a:t>Périphériques postes informatiques </a:t>
                      </a:r>
                      <a:r>
                        <a:rPr lang="fr-FR" sz="900" u="none" strike="noStrike" dirty="0">
                          <a:effectLst/>
                          <a:latin typeface="Helvetica Light" panose="020B0403020202020204" pitchFamily="34" charset="0"/>
                          <a:cs typeface="Hadassah Friedlaender" panose="020B0604020202020204" pitchFamily="18" charset="-79"/>
                        </a:rPr>
                        <a:t>(lecteur carte vitale, scanner, lecteur Datamatrix, sauvegarde, imprimantes….)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  <a:cs typeface="Hadassah Friedlaender" panose="020B0604020202020204" pitchFamily="18" charset="-79"/>
                      </a:endParaRPr>
                    </a:p>
                  </a:txBody>
                  <a:tcPr marL="0" marR="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 oui  non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Annuelle</a:t>
                      </a:r>
                      <a:r>
                        <a:rPr lang="fr-FR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721450"/>
                  </a:ext>
                </a:extLst>
              </a:tr>
              <a:tr h="2167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Helvetica Light" panose="020B0403020202020204" pitchFamily="34" charset="0"/>
                          <a:cs typeface="Hadassah Friedlaender" panose="020B0604020202020204" pitchFamily="18" charset="-79"/>
                        </a:rPr>
                        <a:t>Porte automatique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  <a:cs typeface="Hadassah Friedlaender" panose="020B0604020202020204" pitchFamily="18" charset="-79"/>
                      </a:endParaRPr>
                    </a:p>
                  </a:txBody>
                  <a:tcPr marL="0" marR="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 oui  non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Annuelle</a:t>
                      </a:r>
                      <a:r>
                        <a:rPr lang="fr-FR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450905"/>
                  </a:ext>
                </a:extLst>
              </a:tr>
              <a:tr h="216769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u="none" strike="noStrike" dirty="0">
                          <a:effectLst/>
                          <a:latin typeface="Helvetica Light" panose="020B0403020202020204" pitchFamily="34" charset="0"/>
                          <a:cs typeface="Hadassah Friedlaender" panose="020B0604020202020204" pitchFamily="18" charset="-79"/>
                        </a:rPr>
                        <a:t>Climatisation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  <a:cs typeface="Hadassah Friedlaender" panose="020B0604020202020204" pitchFamily="18" charset="-79"/>
                      </a:endParaRPr>
                    </a:p>
                  </a:txBody>
                  <a:tcPr marL="0" marR="0" marT="36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 oui  non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Annuelle</a:t>
                      </a:r>
                      <a:r>
                        <a:rPr lang="fr-FR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3778040"/>
                  </a:ext>
                </a:extLst>
              </a:tr>
              <a:tr h="2167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Helvetica Light" panose="020B0403020202020204" pitchFamily="34" charset="0"/>
                          <a:cs typeface="Hadassah Friedlaender" panose="020B0604020202020204" pitchFamily="18" charset="-79"/>
                        </a:rPr>
                        <a:t>Système d’alarme &amp; de surveillance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  <a:cs typeface="Hadassah Friedlaender" panose="020B0604020202020204" pitchFamily="18" charset="-79"/>
                      </a:endParaRPr>
                    </a:p>
                  </a:txBody>
                  <a:tcPr marL="0" marR="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 oui  non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195901"/>
                  </a:ext>
                </a:extLst>
              </a:tr>
              <a:tr h="2167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Helvetica Light" panose="020B0403020202020204" pitchFamily="34" charset="0"/>
                          <a:cs typeface="Hadassah Friedlaender" panose="020B0604020202020204" pitchFamily="18" charset="-79"/>
                        </a:rPr>
                        <a:t>Installations électriques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  <a:cs typeface="Hadassah Friedlaender" panose="020B0604020202020204" pitchFamily="18" charset="-79"/>
                      </a:endParaRPr>
                    </a:p>
                  </a:txBody>
                  <a:tcPr marL="0" marR="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 oui  non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fr-FR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Annuelle</a:t>
                      </a:r>
                      <a:endParaRPr lang="fr-FR" sz="900" u="none" strike="noStrike" kern="1200" dirty="0">
                        <a:solidFill>
                          <a:schemeClr val="dk1"/>
                        </a:solidFill>
                        <a:effectLst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768893"/>
                  </a:ext>
                </a:extLst>
              </a:tr>
              <a:tr h="2167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Helvetica Light" panose="020B0403020202020204" pitchFamily="34" charset="0"/>
                          <a:cs typeface="Hadassah Friedlaender" panose="020B0604020202020204" pitchFamily="18" charset="-79"/>
                        </a:rPr>
                        <a:t>Balance du préparatoire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  <a:cs typeface="Hadassah Friedlaender" panose="020B0604020202020204" pitchFamily="18" charset="-79"/>
                      </a:endParaRPr>
                    </a:p>
                  </a:txBody>
                  <a:tcPr marL="0" marR="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 oui  non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Annuelle</a:t>
                      </a:r>
                      <a:r>
                        <a:rPr lang="fr-FR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9512871"/>
                  </a:ext>
                </a:extLst>
              </a:tr>
              <a:tr h="21676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Hadassah Friedlaender" panose="020B0604020202020204" pitchFamily="18" charset="-79"/>
                        </a:rPr>
                        <a:t>Sonde enregistreuse (chaine du froid)</a:t>
                      </a:r>
                    </a:p>
                  </a:txBody>
                  <a:tcPr marL="0" marR="0" marT="36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 oui  non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fr-FR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Annuelle</a:t>
                      </a:r>
                      <a:r>
                        <a:rPr lang="fr-FR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  </a:t>
                      </a: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5678839"/>
                  </a:ext>
                </a:extLst>
              </a:tr>
              <a:tr h="21676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Hadassah Friedlaender" panose="020B0604020202020204" pitchFamily="18" charset="-79"/>
                        </a:rPr>
                        <a:t>Enceinte réfrigérée</a:t>
                      </a:r>
                    </a:p>
                  </a:txBody>
                  <a:tcPr marL="0" marR="0" marT="36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 oui  non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Annuelle</a:t>
                      </a:r>
                      <a:r>
                        <a:rPr lang="fr-FR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  </a:t>
                      </a: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0991076"/>
                  </a:ext>
                </a:extLst>
              </a:tr>
              <a:tr h="2167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Helvetica Light" panose="020B0403020202020204" pitchFamily="34" charset="0"/>
                          <a:cs typeface="Hadassah Friedlaender" panose="020B0604020202020204" pitchFamily="18" charset="-79"/>
                        </a:rPr>
                        <a:t>Extincteurs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  <a:cs typeface="Hadassah Friedlaender" panose="020B0604020202020204" pitchFamily="18" charset="-79"/>
                      </a:endParaRPr>
                    </a:p>
                  </a:txBody>
                  <a:tcPr marL="0" marR="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 oui  non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Annuelle</a:t>
                      </a:r>
                      <a:r>
                        <a:rPr lang="fr-FR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  </a:t>
                      </a: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6528508"/>
                  </a:ext>
                </a:extLst>
              </a:tr>
              <a:tr h="2167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Helvetica Light" panose="020B0403020202020204" pitchFamily="34" charset="0"/>
                          <a:cs typeface="Hadassah Friedlaender" panose="020B0604020202020204" pitchFamily="18" charset="-79"/>
                        </a:rPr>
                        <a:t>Monte-Charge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  <a:cs typeface="Hadassah Friedlaender" panose="020B0604020202020204" pitchFamily="18" charset="-79"/>
                      </a:endParaRPr>
                    </a:p>
                  </a:txBody>
                  <a:tcPr marL="0" marR="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 oui  non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u="none" strike="noStrike" kern="1200" dirty="0">
                        <a:solidFill>
                          <a:schemeClr val="dk1"/>
                        </a:solidFill>
                        <a:effectLst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2223924"/>
                  </a:ext>
                </a:extLst>
              </a:tr>
              <a:tr h="2167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Helvetica Light" panose="020B0403020202020204" pitchFamily="34" charset="0"/>
                          <a:cs typeface="Hadassah Friedlaender" panose="020B0604020202020204" pitchFamily="18" charset="-79"/>
                        </a:rPr>
                        <a:t>Robot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  <a:cs typeface="Hadassah Friedlaender" panose="020B0604020202020204" pitchFamily="18" charset="-79"/>
                      </a:endParaRPr>
                    </a:p>
                  </a:txBody>
                  <a:tcPr marL="0" marR="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 oui  non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Quadrimestre ou semestre</a:t>
                      </a: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9224509"/>
                  </a:ext>
                </a:extLst>
              </a:tr>
              <a:tr h="2167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cs typeface="Hadassah Friedlaender" panose="020B0604020202020204" pitchFamily="18" charset="-79"/>
                        </a:rPr>
                        <a:t>Matériel PDA</a:t>
                      </a:r>
                    </a:p>
                  </a:txBody>
                  <a:tcPr marL="0" marR="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 oui  non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u="none" strike="noStrike" kern="1200" dirty="0">
                        <a:solidFill>
                          <a:schemeClr val="dk1"/>
                        </a:solidFill>
                        <a:effectLst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728548"/>
                  </a:ext>
                </a:extLst>
              </a:tr>
              <a:tr h="2167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cs typeface="Hadassah Friedlaender" panose="020B0604020202020204" pitchFamily="18" charset="-79"/>
                        </a:rPr>
                        <a:t>Borne de mise-à-jour carte vitale</a:t>
                      </a:r>
                    </a:p>
                  </a:txBody>
                  <a:tcPr marL="0" marR="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 oui  non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u="none" strike="noStrike" kern="1200" dirty="0">
                        <a:solidFill>
                          <a:schemeClr val="dk1"/>
                        </a:solidFill>
                        <a:effectLst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530173"/>
                  </a:ext>
                </a:extLst>
              </a:tr>
              <a:tr h="2167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cs typeface="Hadassah Friedlaender" panose="020B0604020202020204" pitchFamily="18" charset="-79"/>
                        </a:rPr>
                        <a:t>Etiquettes électroniques</a:t>
                      </a:r>
                    </a:p>
                  </a:txBody>
                  <a:tcPr marL="0" marR="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 oui  non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Trimestrielle</a:t>
                      </a: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9280315"/>
                  </a:ext>
                </a:extLst>
              </a:tr>
              <a:tr h="2167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cs typeface="Hadassah Friedlaender" panose="020B0604020202020204" pitchFamily="18" charset="-79"/>
                        </a:rPr>
                        <a:t>Signalétiques lumineuses externes </a:t>
                      </a:r>
                    </a:p>
                  </a:txBody>
                  <a:tcPr marL="0" marR="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 oui  non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Annuelle</a:t>
                      </a: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5333528"/>
                  </a:ext>
                </a:extLst>
              </a:tr>
              <a:tr h="2167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cs typeface="Hadassah Friedlaender" panose="020B0604020202020204" pitchFamily="18" charset="-79"/>
                        </a:rPr>
                        <a:t>Equipement de téléconsultation</a:t>
                      </a:r>
                    </a:p>
                  </a:txBody>
                  <a:tcPr marL="0" marR="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 oui  non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Annuelle</a:t>
                      </a: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017666"/>
                  </a:ext>
                </a:extLst>
              </a:tr>
              <a:tr h="2167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Helvetica Light" panose="020B0403020202020204" pitchFamily="34" charset="0"/>
                          <a:cs typeface="Hadassah Friedlaender" panose="020B0604020202020204" pitchFamily="18" charset="-79"/>
                        </a:rPr>
                        <a:t>Défibrillateur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  <a:cs typeface="Hadassah Friedlaender" panose="020B0604020202020204" pitchFamily="18" charset="-79"/>
                      </a:endParaRPr>
                    </a:p>
                  </a:txBody>
                  <a:tcPr marL="0" marR="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u="none" strike="noStrike" dirty="0">
                          <a:effectLst/>
                        </a:rPr>
                        <a:t> 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u="none" strike="noStrike">
                          <a:effectLst/>
                        </a:rPr>
                        <a:t> </a:t>
                      </a:r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r>
                        <a:rPr lang="fr-FR" sz="1100" u="none" strike="noStrike" dirty="0">
                          <a:effectLst/>
                          <a:latin typeface="Helvetica Light" panose="020B0403020202020204" pitchFamily="34" charset="0"/>
                          <a:sym typeface="Wingdings" panose="05000000000000000000" pitchFamily="2" charset="2"/>
                        </a:rPr>
                        <a:t> oui  non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u="none" strike="noStrike" kern="1200" dirty="0">
                        <a:solidFill>
                          <a:schemeClr val="dk1"/>
                        </a:solidFill>
                        <a:effectLst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5245024"/>
                  </a:ext>
                </a:extLst>
              </a:tr>
              <a:tr h="21676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Helvetica Light" panose="020B0403020202020204" pitchFamily="34" charset="0"/>
                          <a:cs typeface="Hadassah Friedlaender" panose="020B0604020202020204" pitchFamily="18" charset="-79"/>
                        </a:rPr>
                        <a:t>Rideaux métalliques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  <a:cs typeface="Hadassah Friedlaender" panose="020B0604020202020204" pitchFamily="18" charset="-79"/>
                      </a:endParaRPr>
                    </a:p>
                  </a:txBody>
                  <a:tcPr marL="0" marR="0" marT="3600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 oui  non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u="none" strike="noStrike" kern="1200" dirty="0">
                        <a:solidFill>
                          <a:schemeClr val="dk1"/>
                        </a:solidFill>
                        <a:effectLst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36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36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724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84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3182BC45-0983-42BB-80FB-B0486D23C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435" y="805950"/>
            <a:ext cx="9586565" cy="452432"/>
          </a:xfrm>
        </p:spPr>
        <p:txBody>
          <a:bodyPr>
            <a:normAutofit/>
          </a:bodyPr>
          <a:lstStyle/>
          <a:p>
            <a:pPr algn="r"/>
            <a:r>
              <a:rPr lang="fr-FR" dirty="0"/>
              <a:t>E13. Plan de maintenance des équipements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91FD9CE-D050-4E72-BA51-AC7B8E02A9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71985" y="1863441"/>
            <a:ext cx="5522257" cy="4014910"/>
          </a:xfrm>
        </p:spPr>
        <p:txBody>
          <a:bodyPr/>
          <a:lstStyle/>
          <a:p>
            <a:r>
              <a:rPr lang="fr-FR" sz="1400" b="1" dirty="0"/>
              <a:t>Finalité :</a:t>
            </a:r>
          </a:p>
          <a:p>
            <a:pPr marL="171450" indent="-171450">
              <a:spcBef>
                <a:spcPts val="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dirty="0"/>
              <a:t>Le présent document sert à planifier les dates d'intervention pour les qualifications et la maintenance des équipements et matériels de l’officine.</a:t>
            </a:r>
          </a:p>
          <a:p>
            <a:pPr marL="171450" indent="-171450">
              <a:spcBef>
                <a:spcPts val="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dirty="0"/>
              <a:t>Il permet de tracer leur mise en œuvre effective.</a:t>
            </a:r>
          </a:p>
          <a:p>
            <a:pPr marL="171450" indent="-171450">
              <a:spcBef>
                <a:spcPts val="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dirty="0"/>
              <a:t>La date et la nature de l'intervention sont également reportées sur le cahier de vie de l'équipement/du matériel</a:t>
            </a:r>
          </a:p>
          <a:p>
            <a:pPr>
              <a:spcBef>
                <a:spcPts val="0"/>
              </a:spcBef>
              <a:buClr>
                <a:srgbClr val="258BA4"/>
              </a:buClr>
            </a:pPr>
            <a:endParaRPr lang="fr-FR" dirty="0"/>
          </a:p>
          <a:p>
            <a:pPr>
              <a:buClr>
                <a:srgbClr val="258BA4"/>
              </a:buClr>
            </a:pPr>
            <a:r>
              <a:rPr lang="fr-FR" sz="1400" b="1" dirty="0"/>
              <a:t>Contrat de maintenance :</a:t>
            </a:r>
          </a:p>
          <a:p>
            <a:pPr marL="171450" indent="-171450">
              <a:spcBef>
                <a:spcPts val="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dirty="0"/>
              <a:t>L’officine doit disposer d’un contrat de maintenance pour les équipements et les matériels nécessitant une vérification.</a:t>
            </a:r>
          </a:p>
          <a:p>
            <a:pPr marL="171450" indent="-171450">
              <a:spcBef>
                <a:spcPts val="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endParaRPr lang="fr-FR" b="1" dirty="0"/>
          </a:p>
          <a:p>
            <a:pPr>
              <a:buClr>
                <a:srgbClr val="258BA4"/>
              </a:buClr>
            </a:pPr>
            <a:r>
              <a:rPr lang="fr-FR" sz="1400" b="1" dirty="0"/>
              <a:t>Fréquence de vérification :</a:t>
            </a:r>
          </a:p>
          <a:p>
            <a:pPr marL="171450" indent="-171450">
              <a:spcBef>
                <a:spcPts val="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dirty="0"/>
              <a:t>Pour la plupart des équipements et des matériels il est nécessaire d’assurer une vérification au minimum une fois par an.</a:t>
            </a:r>
          </a:p>
          <a:p>
            <a:pPr marL="171450" indent="-171450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l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50930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NOP 3">
      <a:dk1>
        <a:sysClr val="windowText" lastClr="000000"/>
      </a:dk1>
      <a:lt1>
        <a:sysClr val="window" lastClr="FFFFFF"/>
      </a:lt1>
      <a:dk2>
        <a:srgbClr val="292929"/>
      </a:dk2>
      <a:lt2>
        <a:srgbClr val="E3DED1"/>
      </a:lt2>
      <a:accent1>
        <a:srgbClr val="3CADF2"/>
      </a:accent1>
      <a:accent2>
        <a:srgbClr val="2C6672"/>
      </a:accent2>
      <a:accent3>
        <a:srgbClr val="9BBA28"/>
      </a:accent3>
      <a:accent4>
        <a:srgbClr val="029676"/>
      </a:accent4>
      <a:accent5>
        <a:srgbClr val="4AB5C4"/>
      </a:accent5>
      <a:accent6>
        <a:srgbClr val="CCCC00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702</TotalTime>
  <Words>333</Words>
  <Application>Microsoft Macintosh PowerPoint</Application>
  <PresentationFormat>Format A4 (210 x 297 mm)</PresentationFormat>
  <Paragraphs>102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Calibri</vt:lpstr>
      <vt:lpstr>Garamond</vt:lpstr>
      <vt:lpstr>Helvetica Light</vt:lpstr>
      <vt:lpstr>Helvetica Neue</vt:lpstr>
      <vt:lpstr>Verdana</vt:lpstr>
      <vt:lpstr>Wingdings</vt:lpstr>
      <vt:lpstr>Thème Office</vt:lpstr>
      <vt:lpstr>E13. Plan de maintenance des équipements</vt:lpstr>
      <vt:lpstr>E13. Plan de maintenance des équipements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Schellenberg Frédéric</dc:creator>
  <cp:lastModifiedBy>Conseil Caducée</cp:lastModifiedBy>
  <cp:revision>83</cp:revision>
  <cp:lastPrinted>2019-10-14T20:55:54Z</cp:lastPrinted>
  <dcterms:created xsi:type="dcterms:W3CDTF">2019-09-09T06:31:24Z</dcterms:created>
  <dcterms:modified xsi:type="dcterms:W3CDTF">2019-12-19T10:25:26Z</dcterms:modified>
</cp:coreProperties>
</file>