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9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99" userDrawn="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0" autoAdjust="0"/>
    <p:restoredTop sz="94648"/>
  </p:normalViewPr>
  <p:slideViewPr>
    <p:cSldViewPr snapToGrid="0">
      <p:cViewPr varScale="1">
        <p:scale>
          <a:sx n="99" d="100"/>
          <a:sy n="99" d="100"/>
        </p:scale>
        <p:origin x="1650" y="90"/>
      </p:cViewPr>
      <p:guideLst>
        <p:guide orient="horz" pos="499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543146-8646-4440-8AE6-AAF59580FB8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8918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001" y="396000"/>
            <a:ext cx="6959948" cy="428554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900000"/>
            <a:ext cx="7966877" cy="702000"/>
          </a:xfrm>
          <a:ln>
            <a:solidFill>
              <a:schemeClr val="accent1"/>
            </a:solidFill>
          </a:ln>
        </p:spPr>
        <p:txBody>
          <a:bodyPr/>
          <a:lstStyle>
            <a:lvl1pPr>
              <a:defRPr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1F93A09-15D3-C876-6637-495DD22970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7093" y="2193235"/>
            <a:ext cx="6487629" cy="4393303"/>
          </a:xfrm>
          <a:ln>
            <a:noFill/>
          </a:ln>
        </p:spPr>
        <p:txBody>
          <a:bodyPr lIns="0" anchor="t" anchorCtr="0"/>
          <a:lstStyle>
            <a:lvl1pPr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defRPr sz="2500" cap="none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spcBef>
                <a:spcPts val="0"/>
              </a:spcBef>
              <a:buNone/>
              <a:tabLst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D74DC-430D-CBBA-9E78-86071E11B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9403" y="7292817"/>
            <a:ext cx="2405658" cy="1413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 i="0">
                <a:solidFill>
                  <a:schemeClr val="tx1"/>
                </a:solidFill>
                <a:latin typeface="Azo Sans" panose="020B0603030303020204" pitchFamily="34" charset="77"/>
              </a:defRPr>
            </a:lvl1pPr>
          </a:lstStyle>
          <a:p>
            <a:fld id="{0CD46AB4-8697-344B-B099-9FF5630D42BB}" type="slidenum">
              <a:rPr lang="fr-FR" smtClean="0">
                <a:latin typeface="Arial" panose="020B0604020202020204" pitchFamily="34" charset="0"/>
              </a:rPr>
              <a:pPr/>
              <a:t>‹N°›</a:t>
            </a:fld>
            <a:r>
              <a:rPr lang="fr-FR" dirty="0"/>
              <a:t>/2</a:t>
            </a:r>
          </a:p>
        </p:txBody>
      </p:sp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99889B29-ACB4-BA98-789E-72457BEFA6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98129" y="6848274"/>
            <a:ext cx="4119767" cy="419513"/>
          </a:xfrm>
          <a:ln>
            <a:noFill/>
          </a:ln>
        </p:spPr>
        <p:txBody>
          <a:bodyPr lIns="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1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CC3275A-37A1-D675-8B0C-7653C0498656}"/>
              </a:ext>
            </a:extLst>
          </p:cNvPr>
          <p:cNvCxnSpPr>
            <a:cxnSpLocks/>
          </p:cNvCxnSpPr>
          <p:nvPr userDrawn="1"/>
        </p:nvCxnSpPr>
        <p:spPr>
          <a:xfrm>
            <a:off x="2990568" y="6899823"/>
            <a:ext cx="0" cy="316414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texte 7">
            <a:extLst>
              <a:ext uri="{FF2B5EF4-FFF2-40B4-BE49-F238E27FC236}">
                <a16:creationId xmlns:a16="http://schemas.microsoft.com/office/drawing/2014/main" id="{68A3CE89-70CE-18E6-70CD-D247C5920A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304" y="6848274"/>
            <a:ext cx="2098001" cy="419513"/>
          </a:xfrm>
          <a:ln>
            <a:noFill/>
          </a:ln>
        </p:spPr>
        <p:txBody>
          <a:bodyPr lIns="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Moyens nécessaires au fonctionnement de l’officine</a:t>
            </a:r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EB0DDAD1-E8EA-DC43-62FF-2C1AD7875F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30209" y="900000"/>
            <a:ext cx="1964852" cy="419513"/>
          </a:xfrm>
          <a:ln>
            <a:noFill/>
          </a:ln>
        </p:spPr>
        <p:txBody>
          <a:bodyPr lIns="7200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0" cap="none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C7B818B4-51F7-ED9A-4E99-5B45FAFF6B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304" y="7267034"/>
            <a:ext cx="2227547" cy="262489"/>
          </a:xfrm>
          <a:ln>
            <a:noFill/>
          </a:ln>
        </p:spPr>
        <p:txBody>
          <a:bodyPr lIns="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0" cap="none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Version 2.2 / Novembre 2024</a:t>
            </a:r>
          </a:p>
        </p:txBody>
      </p:sp>
    </p:spTree>
    <p:extLst>
      <p:ext uri="{BB962C8B-B14F-4D97-AF65-F5344CB8AC3E}">
        <p14:creationId xmlns:p14="http://schemas.microsoft.com/office/powerpoint/2010/main" val="38978474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001" y="396000"/>
            <a:ext cx="6959948" cy="42855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1" y="900848"/>
            <a:ext cx="7965516" cy="702000"/>
          </a:xfrm>
          <a:prstGeom prst="rect">
            <a:avLst/>
          </a:prstGeom>
          <a:ln w="6350">
            <a:solidFill>
              <a:schemeClr val="accent1"/>
            </a:solidFill>
          </a:ln>
        </p:spPr>
        <p:txBody>
          <a:bodyPr vert="horz" lIns="108000" tIns="0" rIns="0" bIns="0" rtlCol="0" anchor="ctr" anchorCtr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9335" y="7302360"/>
            <a:ext cx="2405658" cy="1413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CD46AB4-8697-344B-B099-9FF5630D42BB}" type="slidenum">
              <a:rPr lang="fr-FR" smtClean="0"/>
              <a:pPr/>
              <a:t>‹N°›</a:t>
            </a:fld>
            <a:r>
              <a:rPr lang="fr-FR" dirty="0"/>
              <a:t>/2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C4F12FF-7836-E5E4-3603-17838E57A8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28261" y="339514"/>
            <a:ext cx="1066800" cy="45720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7554622-42A6-2BFA-0A07-6F2BC1D4E838}"/>
              </a:ext>
            </a:extLst>
          </p:cNvPr>
          <p:cNvCxnSpPr/>
          <p:nvPr userDrawn="1"/>
        </p:nvCxnSpPr>
        <p:spPr>
          <a:xfrm>
            <a:off x="638858" y="7272001"/>
            <a:ext cx="9935061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C070E9E-35C0-DAE4-0785-17535A3F5D96}"/>
              </a:ext>
            </a:extLst>
          </p:cNvPr>
          <p:cNvCxnSpPr/>
          <p:nvPr userDrawn="1"/>
        </p:nvCxnSpPr>
        <p:spPr>
          <a:xfrm>
            <a:off x="638859" y="6852051"/>
            <a:ext cx="9935061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C58D4DB1-8366-A552-31C6-1225DC86CDDB}"/>
              </a:ext>
            </a:extLst>
          </p:cNvPr>
          <p:cNvSpPr txBox="1"/>
          <p:nvPr userDrawn="1"/>
        </p:nvSpPr>
        <p:spPr>
          <a:xfrm>
            <a:off x="638859" y="7302360"/>
            <a:ext cx="3021496" cy="1026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fr-FR" sz="700" b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8DAEFC5-1345-9EB0-FDD0-2E25802BCB12}"/>
              </a:ext>
            </a:extLst>
          </p:cNvPr>
          <p:cNvSpPr txBox="1">
            <a:spLocks/>
          </p:cNvSpPr>
          <p:nvPr userDrawn="1"/>
        </p:nvSpPr>
        <p:spPr>
          <a:xfrm>
            <a:off x="8325516" y="900848"/>
            <a:ext cx="1969477" cy="702000"/>
          </a:xfrm>
          <a:prstGeom prst="rect">
            <a:avLst/>
          </a:prstGeom>
          <a:ln w="6350">
            <a:solidFill>
              <a:schemeClr val="accent1"/>
            </a:solidFill>
          </a:ln>
        </p:spPr>
        <p:txBody>
          <a:bodyPr vert="horz" lIns="10800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1600" i="0" kern="1200" cap="all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700" cap="none" baseline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44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3600" b="1" i="0" kern="1200" cap="all" baseline="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None/>
        <a:defRPr sz="1600" i="0" kern="1200" cap="none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B296FC-2859-D4E2-FE30-7A2ACD907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96000"/>
            <a:ext cx="5372999" cy="428554"/>
          </a:xfrm>
        </p:spPr>
        <p:txBody>
          <a:bodyPr>
            <a:noAutofit/>
          </a:bodyPr>
          <a:lstStyle/>
          <a:p>
            <a:r>
              <a:rPr lang="fr-FR" sz="3800" dirty="0"/>
              <a:t>enregistrement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E6AE76-9233-F0A6-06D3-053CC8F28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E.13 </a:t>
            </a:r>
            <a:r>
              <a:rPr lang="fr-FR" dirty="0"/>
              <a:t>Plan de maintenance des équipements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B34994-5806-7B4F-686A-F1B8F4F76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D46AB4-8697-344B-B099-9FF5630D42BB}" type="slidenum">
              <a:rPr lang="fr-FR" smtClean="0"/>
              <a:pPr/>
              <a:t>1</a:t>
            </a:fld>
            <a:r>
              <a:rPr lang="fr-FR" dirty="0"/>
              <a:t>/2</a:t>
            </a:r>
            <a:endParaRPr lang="fr-FR" sz="700" dirty="0"/>
          </a:p>
        </p:txBody>
      </p:sp>
      <p:sp>
        <p:nvSpPr>
          <p:cNvPr id="16" name="Espace réservé du pied de page 29">
            <a:extLst>
              <a:ext uri="{FF2B5EF4-FFF2-40B4-BE49-F238E27FC236}">
                <a16:creationId xmlns:a16="http://schemas.microsoft.com/office/drawing/2014/main" id="{751BC3B0-6097-7FDC-65EB-8438CEDFD40D}"/>
              </a:ext>
            </a:extLst>
          </p:cNvPr>
          <p:cNvSpPr txBox="1">
            <a:spLocks/>
          </p:cNvSpPr>
          <p:nvPr/>
        </p:nvSpPr>
        <p:spPr>
          <a:xfrm>
            <a:off x="3127176" y="6858085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36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équipements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5F2A8B4-12C1-F3D8-9D3C-03F00BD6D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176084"/>
              </p:ext>
            </p:extLst>
          </p:nvPr>
        </p:nvGraphicFramePr>
        <p:xfrm>
          <a:off x="377537" y="1704075"/>
          <a:ext cx="9917524" cy="5160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9423">
                  <a:extLst>
                    <a:ext uri="{9D8B030D-6E8A-4147-A177-3AD203B41FA5}">
                      <a16:colId xmlns:a16="http://schemas.microsoft.com/office/drawing/2014/main" val="1445480242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val="4212508841"/>
                    </a:ext>
                  </a:extLst>
                </a:gridCol>
                <a:gridCol w="894080">
                  <a:extLst>
                    <a:ext uri="{9D8B030D-6E8A-4147-A177-3AD203B41FA5}">
                      <a16:colId xmlns:a16="http://schemas.microsoft.com/office/drawing/2014/main" val="1344607330"/>
                    </a:ext>
                  </a:extLst>
                </a:gridCol>
                <a:gridCol w="670560">
                  <a:extLst>
                    <a:ext uri="{9D8B030D-6E8A-4147-A177-3AD203B41FA5}">
                      <a16:colId xmlns:a16="http://schemas.microsoft.com/office/drawing/2014/main" val="243711018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845167973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4206306558"/>
                    </a:ext>
                  </a:extLst>
                </a:gridCol>
                <a:gridCol w="1818640">
                  <a:extLst>
                    <a:ext uri="{9D8B030D-6E8A-4147-A177-3AD203B41FA5}">
                      <a16:colId xmlns:a16="http://schemas.microsoft.com/office/drawing/2014/main" val="3829543112"/>
                    </a:ext>
                  </a:extLst>
                </a:gridCol>
                <a:gridCol w="1740341">
                  <a:extLst>
                    <a:ext uri="{9D8B030D-6E8A-4147-A177-3AD203B41FA5}">
                      <a16:colId xmlns:a16="http://schemas.microsoft.com/office/drawing/2014/main" val="2169375101"/>
                    </a:ext>
                  </a:extLst>
                </a:gridCol>
              </a:tblGrid>
              <a:tr h="388236">
                <a:tc>
                  <a:txBody>
                    <a:bodyPr/>
                    <a:lstStyle/>
                    <a:p>
                      <a:pPr algn="ctr"/>
                      <a:r>
                        <a:rPr lang="fr-FR" sz="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Matériel</a:t>
                      </a:r>
                      <a:endParaRPr lang="fr-FR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Coordonnées </a:t>
                      </a:r>
                      <a:r>
                        <a:rPr lang="fr-FR" sz="800" kern="1200" dirty="0" smtClean="0">
                          <a:solidFill>
                            <a:schemeClr val="tx1"/>
                          </a:solidFill>
                          <a:effectLst/>
                          <a:latin typeface="Helvetica Light" panose="020B0403020202020204" pitchFamily="34" charset="0"/>
                          <a:ea typeface="Helvetica Neue" panose="02000503000000020004" pitchFamily="2" charset="0"/>
                        </a:rPr>
                        <a:t>SAV (nom et n° de tél)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 d’achat</a:t>
                      </a:r>
                      <a:endParaRPr lang="fr-FR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 de maintenance</a:t>
                      </a:r>
                      <a:endParaRPr lang="fr-FR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Fréquence de vérification</a:t>
                      </a:r>
                      <a:endParaRPr lang="fr-FR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 de visite</a:t>
                      </a:r>
                      <a:endParaRPr lang="fr-FR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Commentaire</a:t>
                      </a:r>
                      <a:endParaRPr lang="fr-FR" sz="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059054"/>
                  </a:ext>
                </a:extLst>
              </a:tr>
              <a:tr h="1999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Postes informatiques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7026064"/>
                  </a:ext>
                </a:extLst>
              </a:tr>
              <a:tr h="31321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Périphériques postes informatiques </a:t>
                      </a:r>
                      <a:r>
                        <a:rPr lang="fr-FR" sz="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(lecteur carte vitale, scanner, lecteur Datamatrix, sauvegarde, imprimantes….)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4442238"/>
                  </a:ext>
                </a:extLst>
              </a:tr>
              <a:tr h="1999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Porte automatique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485386"/>
                  </a:ext>
                </a:extLst>
              </a:tr>
              <a:tr h="199976">
                <a:tc>
                  <a:txBody>
                    <a:bodyPr/>
                    <a:lstStyle/>
                    <a:p>
                      <a:pPr algn="l" fontAlgn="t"/>
                      <a:r>
                        <a:rPr lang="fr-FR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Climatisation / chauffage</a:t>
                      </a:r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529059"/>
                  </a:ext>
                </a:extLst>
              </a:tr>
              <a:tr h="1999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Système d’alarme &amp; de surveillance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509591"/>
                  </a:ext>
                </a:extLst>
              </a:tr>
              <a:tr h="1999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Installations électriques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2646558"/>
                  </a:ext>
                </a:extLst>
              </a:tr>
              <a:tr h="1999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Balance du préparatoire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534883"/>
                  </a:ext>
                </a:extLst>
              </a:tr>
              <a:tr h="2000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Sonde enregistreuse (chaine du froid)</a:t>
                      </a:r>
                    </a:p>
                  </a:txBody>
                  <a:tcPr marL="0" marR="0" marT="36000" marB="0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156304"/>
                  </a:ext>
                </a:extLst>
              </a:tr>
              <a:tr h="19997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Enceinte réfrigérée</a:t>
                      </a:r>
                    </a:p>
                  </a:txBody>
                  <a:tcPr marL="0" marR="0" marT="36000" marB="0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52603"/>
                  </a:ext>
                </a:extLst>
              </a:tr>
              <a:tr h="20004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Extincteurs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2902690"/>
                  </a:ext>
                </a:extLst>
              </a:tr>
              <a:tr h="20004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Monte-Charge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2519771"/>
                  </a:ext>
                </a:extLst>
              </a:tr>
              <a:tr h="20004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Robot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0144491"/>
                  </a:ext>
                </a:extLst>
              </a:tr>
              <a:tr h="20004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Matériel PDA</a:t>
                      </a: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345850"/>
                  </a:ext>
                </a:extLst>
              </a:tr>
              <a:tr h="20004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Borne de mise-à-jour carte vitale</a:t>
                      </a: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31166"/>
                  </a:ext>
                </a:extLst>
              </a:tr>
              <a:tr h="20004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Etiquettes électroniques</a:t>
                      </a: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347133"/>
                  </a:ext>
                </a:extLst>
              </a:tr>
              <a:tr h="199976">
                <a:tc>
                  <a:txBody>
                    <a:bodyPr/>
                    <a:lstStyle/>
                    <a:p>
                      <a:pPr marL="0" marR="0" lvl="0" indent="0" algn="l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Signalétiques </a:t>
                      </a:r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lumineuses </a:t>
                      </a:r>
                      <a:r>
                        <a:rPr lang="fr-FR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externes (dont </a:t>
                      </a:r>
                      <a:r>
                        <a:rPr lang="fr-FR" sz="9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croix verte)</a:t>
                      </a:r>
                      <a:r>
                        <a:rPr lang="fr-FR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295526"/>
                  </a:ext>
                </a:extLst>
              </a:tr>
              <a:tr h="20004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Equipement de téléconsultation</a:t>
                      </a: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4233962"/>
                  </a:ext>
                </a:extLst>
              </a:tr>
              <a:tr h="200048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Défibrillateur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221803"/>
                  </a:ext>
                </a:extLst>
              </a:tr>
              <a:tr h="226470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Rideaux métalliques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651048"/>
                  </a:ext>
                </a:extLst>
              </a:tr>
              <a:tr h="226470">
                <a:tc>
                  <a:txBody>
                    <a:bodyPr/>
                    <a:lstStyle/>
                    <a:p>
                      <a:pPr algn="l" fontAlgn="ctr"/>
                      <a:endParaRPr lang="fr-FR" sz="90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6534203"/>
                  </a:ext>
                </a:extLst>
              </a:tr>
              <a:tr h="226470"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391146"/>
                  </a:ext>
                </a:extLst>
              </a:tr>
              <a:tr h="226470"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6000" marB="0"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accent1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029726"/>
                  </a:ext>
                </a:extLst>
              </a:tr>
            </a:tbl>
          </a:graphicData>
        </a:graphic>
      </p:graphicFrame>
      <p:sp>
        <p:nvSpPr>
          <p:cNvPr id="4" name="Espace réservé du texte 6">
            <a:extLst>
              <a:ext uri="{FF2B5EF4-FFF2-40B4-BE49-F238E27FC236}">
                <a16:creationId xmlns:a16="http://schemas.microsoft.com/office/drawing/2014/main" id="{D19FCD82-9371-D490-4602-8B19A1BD2118}"/>
              </a:ext>
            </a:extLst>
          </p:cNvPr>
          <p:cNvSpPr txBox="1">
            <a:spLocks/>
          </p:cNvSpPr>
          <p:nvPr/>
        </p:nvSpPr>
        <p:spPr>
          <a:xfrm>
            <a:off x="624305" y="6848274"/>
            <a:ext cx="2227560" cy="419513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Sous-theme : </a:t>
            </a:r>
          </a:p>
          <a:p>
            <a:r>
              <a:rPr lang="fr-FR" dirty="0"/>
              <a:t>4.4 Gestion des locaux, des équipements et des stocks</a:t>
            </a:r>
            <a:endParaRPr lang="en-US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54D19565-EA16-8FC8-87CC-2ECD1819D43B}"/>
              </a:ext>
            </a:extLst>
          </p:cNvPr>
          <p:cNvSpPr txBox="1">
            <a:spLocks/>
          </p:cNvSpPr>
          <p:nvPr/>
        </p:nvSpPr>
        <p:spPr>
          <a:xfrm>
            <a:off x="624305" y="7267787"/>
            <a:ext cx="2227560" cy="209757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accent1"/>
                </a:solidFill>
              </a:rPr>
              <a:t>Version </a:t>
            </a:r>
            <a:r>
              <a:rPr lang="fr-FR" dirty="0" smtClean="0">
                <a:solidFill>
                  <a:schemeClr val="accent1"/>
                </a:solidFill>
              </a:rPr>
              <a:t>2.02 </a:t>
            </a:r>
            <a:r>
              <a:rPr lang="fr-FR" dirty="0">
                <a:solidFill>
                  <a:schemeClr val="accent1"/>
                </a:solidFill>
              </a:rPr>
              <a:t>/ </a:t>
            </a:r>
            <a:r>
              <a:rPr lang="fr-FR" dirty="0" smtClean="0">
                <a:solidFill>
                  <a:schemeClr val="accent1"/>
                </a:solidFill>
              </a:rPr>
              <a:t>Mars </a:t>
            </a:r>
            <a:r>
              <a:rPr lang="fr-FR" dirty="0" smtClean="0">
                <a:solidFill>
                  <a:schemeClr val="accent1"/>
                </a:solidFill>
              </a:rPr>
              <a:t>2026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065929-7FC7-042A-99D8-96AF1D3DAB8D}"/>
              </a:ext>
            </a:extLst>
          </p:cNvPr>
          <p:cNvSpPr txBox="1"/>
          <p:nvPr/>
        </p:nvSpPr>
        <p:spPr>
          <a:xfrm>
            <a:off x="8326877" y="900000"/>
            <a:ext cx="196818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cap="none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Pharmacie :</a:t>
            </a:r>
          </a:p>
        </p:txBody>
      </p:sp>
      <p:pic>
        <p:nvPicPr>
          <p:cNvPr id="10" name="Graphique 9">
            <a:extLst>
              <a:ext uri="{FF2B5EF4-FFF2-40B4-BE49-F238E27FC236}">
                <a16:creationId xmlns:a16="http://schemas.microsoft.com/office/drawing/2014/main" id="{E1E83D9A-7CD8-904E-BBCB-4183AD9EC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67976" y="6841298"/>
            <a:ext cx="354876" cy="49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25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E998F-6040-C189-3E78-E263CDCF2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99D5E9-35F0-4501-CB6B-C11403054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96000"/>
            <a:ext cx="6959948" cy="428554"/>
          </a:xfrm>
        </p:spPr>
        <p:txBody>
          <a:bodyPr>
            <a:noAutofit/>
          </a:bodyPr>
          <a:lstStyle/>
          <a:p>
            <a:r>
              <a:rPr lang="fr-FR" sz="3800" dirty="0"/>
              <a:t>enregistrement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CD9434-3D99-29E2-EB9F-02D9698A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900000"/>
            <a:ext cx="7966877" cy="702000"/>
          </a:xfrm>
        </p:spPr>
        <p:txBody>
          <a:bodyPr/>
          <a:lstStyle/>
          <a:p>
            <a:r>
              <a:rPr lang="fr-FR" b="1" dirty="0" smtClean="0"/>
              <a:t>E.13 </a:t>
            </a:r>
            <a:r>
              <a:rPr lang="fr-FR" dirty="0" smtClean="0"/>
              <a:t>Plan de maintenance des équipements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0E9B2B-2B6C-87AB-151E-B127D10F35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D46AB4-8697-344B-B099-9FF5630D42BB}" type="slidenum">
              <a:rPr lang="fr-FR" smtClean="0"/>
              <a:pPr/>
              <a:t>2</a:t>
            </a:fld>
            <a:r>
              <a:rPr lang="fr-FR" dirty="0"/>
              <a:t>/2</a:t>
            </a:r>
            <a:endParaRPr lang="fr-FR" sz="700" dirty="0"/>
          </a:p>
        </p:txBody>
      </p:sp>
      <p:sp>
        <p:nvSpPr>
          <p:cNvPr id="64" name="Espace réservé du texte 3">
            <a:extLst>
              <a:ext uri="{FF2B5EF4-FFF2-40B4-BE49-F238E27FC236}">
                <a16:creationId xmlns:a16="http://schemas.microsoft.com/office/drawing/2014/main" id="{C0DF0CC3-7D49-FB7B-6F28-0DB6B4CF02C4}"/>
              </a:ext>
            </a:extLst>
          </p:cNvPr>
          <p:cNvSpPr txBox="1">
            <a:spLocks/>
          </p:cNvSpPr>
          <p:nvPr/>
        </p:nvSpPr>
        <p:spPr>
          <a:xfrm>
            <a:off x="792981" y="1860213"/>
            <a:ext cx="5013682" cy="503252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Commentaires pour un bon usage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5" name="Graphique 64">
            <a:extLst>
              <a:ext uri="{FF2B5EF4-FFF2-40B4-BE49-F238E27FC236}">
                <a16:creationId xmlns:a16="http://schemas.microsoft.com/office/drawing/2014/main" id="{6871F985-BC9D-64E4-EB53-56D1DCFB90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43211" t="48197" r="45260" b="44049"/>
          <a:stretch>
            <a:fillRect/>
          </a:stretch>
        </p:blipFill>
        <p:spPr>
          <a:xfrm>
            <a:off x="197581" y="1661463"/>
            <a:ext cx="738882" cy="702001"/>
          </a:xfrm>
          <a:prstGeom prst="rect">
            <a:avLst/>
          </a:prstGeom>
        </p:spPr>
      </p:pic>
      <p:sp>
        <p:nvSpPr>
          <p:cNvPr id="137" name="ZoneTexte 136">
            <a:extLst>
              <a:ext uri="{FF2B5EF4-FFF2-40B4-BE49-F238E27FC236}">
                <a16:creationId xmlns:a16="http://schemas.microsoft.com/office/drawing/2014/main" id="{1E6DDBA5-393D-9827-774C-5B565C4BA051}"/>
              </a:ext>
            </a:extLst>
          </p:cNvPr>
          <p:cNvSpPr txBox="1"/>
          <p:nvPr/>
        </p:nvSpPr>
        <p:spPr>
          <a:xfrm>
            <a:off x="792982" y="2313568"/>
            <a:ext cx="3073232" cy="2818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Finalité</a:t>
            </a:r>
          </a:p>
        </p:txBody>
      </p:sp>
      <p:sp>
        <p:nvSpPr>
          <p:cNvPr id="138" name="ZoneTexte 137">
            <a:extLst>
              <a:ext uri="{FF2B5EF4-FFF2-40B4-BE49-F238E27FC236}">
                <a16:creationId xmlns:a16="http://schemas.microsoft.com/office/drawing/2014/main" id="{F14F5702-58CD-7A34-4BAE-3160DB395C3B}"/>
              </a:ext>
            </a:extLst>
          </p:cNvPr>
          <p:cNvSpPr txBox="1"/>
          <p:nvPr/>
        </p:nvSpPr>
        <p:spPr>
          <a:xfrm>
            <a:off x="4056465" y="2306320"/>
            <a:ext cx="3073232" cy="2818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algn="ctr">
              <a:buNone/>
              <a:defRPr sz="1200" b="1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Contrat de maintenance :</a:t>
            </a:r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98ED7B24-56F4-E068-33C6-72DA67D6DB2A}"/>
              </a:ext>
            </a:extLst>
          </p:cNvPr>
          <p:cNvSpPr txBox="1">
            <a:spLocks/>
          </p:cNvSpPr>
          <p:nvPr/>
        </p:nvSpPr>
        <p:spPr>
          <a:xfrm>
            <a:off x="624305" y="7267787"/>
            <a:ext cx="2227560" cy="209757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accent1"/>
                </a:solidFill>
              </a:rPr>
              <a:t>Version 2.02 / Mars 2026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A9C7BB4-6475-8C75-A307-92A0D8818A32}"/>
              </a:ext>
            </a:extLst>
          </p:cNvPr>
          <p:cNvSpPr txBox="1"/>
          <p:nvPr/>
        </p:nvSpPr>
        <p:spPr>
          <a:xfrm>
            <a:off x="8326877" y="900000"/>
            <a:ext cx="196818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cap="none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Pharmacie</a:t>
            </a:r>
            <a:r>
              <a:rPr lang="en-US" sz="800" cap="none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pic>
        <p:nvPicPr>
          <p:cNvPr id="20" name="Graphique 19">
            <a:extLst>
              <a:ext uri="{FF2B5EF4-FFF2-40B4-BE49-F238E27FC236}">
                <a16:creationId xmlns:a16="http://schemas.microsoft.com/office/drawing/2014/main" id="{220D6074-75A8-1F86-C1AB-F702AB8FCB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rcRect/>
          <a:stretch/>
        </p:blipFill>
        <p:spPr>
          <a:xfrm>
            <a:off x="167976" y="6841298"/>
            <a:ext cx="354876" cy="490067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92981" y="2646375"/>
            <a:ext cx="3073234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0"/>
              </a:spcBef>
              <a:buClr>
                <a:srgbClr val="258BA4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Le présent document sert à planifier les dates d'intervention pour les qualifications et la maintenance des équipements et matériels de l’officine.</a:t>
            </a:r>
          </a:p>
          <a:p>
            <a:pPr marL="171450" indent="-171450" algn="just">
              <a:spcBef>
                <a:spcPts val="0"/>
              </a:spcBef>
              <a:buClr>
                <a:srgbClr val="258BA4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Il permet de tracer leur mise en œuvre effective.</a:t>
            </a:r>
          </a:p>
          <a:p>
            <a:pPr marL="171450" indent="-171450" algn="just">
              <a:spcBef>
                <a:spcPts val="0"/>
              </a:spcBef>
              <a:buClr>
                <a:srgbClr val="258BA4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La date et la nature de l'intervention sont également reportées sur le cahier de vie de l'équipement/du matériel</a:t>
            </a:r>
          </a:p>
        </p:txBody>
      </p:sp>
      <p:sp>
        <p:nvSpPr>
          <p:cNvPr id="142" name="ZoneTexte 141">
            <a:extLst>
              <a:ext uri="{FF2B5EF4-FFF2-40B4-BE49-F238E27FC236}">
                <a16:creationId xmlns:a16="http://schemas.microsoft.com/office/drawing/2014/main" id="{F14F5702-58CD-7A34-4BAE-3160DB395C3B}"/>
              </a:ext>
            </a:extLst>
          </p:cNvPr>
          <p:cNvSpPr txBox="1"/>
          <p:nvPr/>
        </p:nvSpPr>
        <p:spPr>
          <a:xfrm>
            <a:off x="7319948" y="2306320"/>
            <a:ext cx="3073232" cy="2890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algn="ctr">
              <a:buNone/>
              <a:defRPr sz="1200" b="1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Fréquence de vérification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56466" y="2679760"/>
            <a:ext cx="307323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0"/>
              </a:spcBef>
              <a:buClr>
                <a:srgbClr val="258BA4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L’officine doit disposer d’un contrat de maintenance pour les équipements et les matériels nécessitant une vérification.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9949" y="2679760"/>
            <a:ext cx="307323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0"/>
              </a:spcBef>
              <a:buClr>
                <a:srgbClr val="258BA4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Pour la plupart des équipements et des matériels il est nécessaire d’assurer une vérification au minimum une fois par an.</a:t>
            </a:r>
          </a:p>
        </p:txBody>
      </p:sp>
      <p:sp>
        <p:nvSpPr>
          <p:cNvPr id="145" name="Espace réservé du pied de page 29">
            <a:extLst>
              <a:ext uri="{FF2B5EF4-FFF2-40B4-BE49-F238E27FC236}">
                <a16:creationId xmlns:a16="http://schemas.microsoft.com/office/drawing/2014/main" id="{751BC3B0-6097-7FDC-65EB-8438CEDFD40D}"/>
              </a:ext>
            </a:extLst>
          </p:cNvPr>
          <p:cNvSpPr txBox="1">
            <a:spLocks/>
          </p:cNvSpPr>
          <p:nvPr/>
        </p:nvSpPr>
        <p:spPr>
          <a:xfrm>
            <a:off x="3125638" y="6853179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Principes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36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équipements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Espace réservé du texte 6">
            <a:extLst>
              <a:ext uri="{FF2B5EF4-FFF2-40B4-BE49-F238E27FC236}">
                <a16:creationId xmlns:a16="http://schemas.microsoft.com/office/drawing/2014/main" id="{D19FCD82-9371-D490-4602-8B19A1BD2118}"/>
              </a:ext>
            </a:extLst>
          </p:cNvPr>
          <p:cNvSpPr txBox="1">
            <a:spLocks/>
          </p:cNvSpPr>
          <p:nvPr/>
        </p:nvSpPr>
        <p:spPr>
          <a:xfrm>
            <a:off x="624305" y="6848274"/>
            <a:ext cx="2227560" cy="419513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Sous-theme : </a:t>
            </a:r>
          </a:p>
          <a:p>
            <a:r>
              <a:rPr lang="fr-FR" dirty="0"/>
              <a:t>4.4 Gestion des locaux, des équipements et des stocks</a:t>
            </a:r>
            <a:endParaRPr lang="en-US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24026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707</TotalTime>
  <Words>309</Words>
  <Application>Microsoft Office PowerPoint</Application>
  <PresentationFormat>Personnalisé</PresentationFormat>
  <Paragraphs>96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2" baseType="lpstr">
      <vt:lpstr>Aptos</vt:lpstr>
      <vt:lpstr>Arial</vt:lpstr>
      <vt:lpstr>Azo Sans</vt:lpstr>
      <vt:lpstr>Azo Sans Light</vt:lpstr>
      <vt:lpstr>Courier New</vt:lpstr>
      <vt:lpstr>Helvetica Light</vt:lpstr>
      <vt:lpstr>Helvetica Neue</vt:lpstr>
      <vt:lpstr>Police système Courant</vt:lpstr>
      <vt:lpstr>Wingdings</vt:lpstr>
      <vt:lpstr>Thème Office</vt:lpstr>
      <vt:lpstr>enregistrement</vt:lpstr>
      <vt:lpstr>enregistrement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enregistrement</dc:title>
  <dc:creator>Sébastien QUESSON</dc:creator>
  <cp:lastModifiedBy>Cécile LUGAND</cp:lastModifiedBy>
  <cp:revision>138</cp:revision>
  <dcterms:created xsi:type="dcterms:W3CDTF">2025-12-16T10:16:15Z</dcterms:created>
  <dcterms:modified xsi:type="dcterms:W3CDTF">2026-03-20T09:52:49Z</dcterms:modified>
</cp:coreProperties>
</file>