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B4C4"/>
    <a:srgbClr val="DE6F00"/>
    <a:srgbClr val="FF9933"/>
    <a:srgbClr val="DBE3DF"/>
    <a:srgbClr val="9BBA28"/>
    <a:srgbClr val="4AB5C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snapToGrid="0">
      <p:cViewPr>
        <p:scale>
          <a:sx n="100" d="100"/>
          <a:sy n="100" d="100"/>
        </p:scale>
        <p:origin x="2560" y="-2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svg"/><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26/11/2019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26/11/2019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26/11/2019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26/11/2019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26/11/2019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26/11/2019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1854707" y="12344"/>
            <a:ext cx="5003293"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Procédure</a:t>
            </a:r>
          </a:p>
        </p:txBody>
      </p:sp>
      <p:sp>
        <p:nvSpPr>
          <p:cNvPr id="8" name="Rectangle 7">
            <a:extLst>
              <a:ext uri="{FF2B5EF4-FFF2-40B4-BE49-F238E27FC236}">
                <a16:creationId xmlns:a16="http://schemas.microsoft.com/office/drawing/2014/main" id="{606B585B-1E35-4BE1-9123-611355E7A972}"/>
              </a:ext>
            </a:extLst>
          </p:cNvPr>
          <p:cNvSpPr/>
          <p:nvPr userDrawn="1"/>
        </p:nvSpPr>
        <p:spPr>
          <a:xfrm>
            <a:off x="0" y="803082"/>
            <a:ext cx="6858000" cy="397565"/>
          </a:xfrm>
          <a:prstGeom prst="rect">
            <a:avLst/>
          </a:prstGeom>
          <a:solidFill>
            <a:srgbClr val="9BB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itre 1">
            <a:extLst>
              <a:ext uri="{FF2B5EF4-FFF2-40B4-BE49-F238E27FC236}">
                <a16:creationId xmlns:a16="http://schemas.microsoft.com/office/drawing/2014/main" id="{BA2E7065-AA30-4F56-95B8-19C4C6BCA8C7}"/>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9" name="Image 8">
            <a:extLst>
              <a:ext uri="{FF2B5EF4-FFF2-40B4-BE49-F238E27FC236}">
                <a16:creationId xmlns:a16="http://schemas.microsoft.com/office/drawing/2014/main" id="{FE929258-D817-4C7E-A5DF-0497141971D5}"/>
              </a:ext>
            </a:extLst>
          </p:cNvPr>
          <p:cNvPicPr>
            <a:picLocks noChangeAspect="1"/>
          </p:cNvPicPr>
          <p:nvPr userDrawn="1"/>
        </p:nvPicPr>
        <p:blipFill rotWithShape="1">
          <a:blip r:embed="rId2"/>
          <a:srcRect t="9053" b="6984"/>
          <a:stretch/>
        </p:blipFill>
        <p:spPr>
          <a:xfrm>
            <a:off x="111757" y="-1419"/>
            <a:ext cx="951058" cy="803082"/>
          </a:xfrm>
          <a:prstGeom prst="rect">
            <a:avLst/>
          </a:prstGeom>
        </p:spPr>
      </p:pic>
      <p:pic>
        <p:nvPicPr>
          <p:cNvPr id="10" name="Graphique 9" descr="Tête avec engrenages">
            <a:extLst>
              <a:ext uri="{FF2B5EF4-FFF2-40B4-BE49-F238E27FC236}">
                <a16:creationId xmlns:a16="http://schemas.microsoft.com/office/drawing/2014/main" id="{B143456A-277F-3849-8C7F-02C3B42A187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9420" y="83820"/>
            <a:ext cx="695731" cy="695731"/>
          </a:xfrm>
          <a:prstGeom prst="rect">
            <a:avLst/>
          </a:prstGeom>
        </p:spPr>
      </p:pic>
      <p:grpSp>
        <p:nvGrpSpPr>
          <p:cNvPr id="12" name="Groupe 11">
            <a:extLst>
              <a:ext uri="{FF2B5EF4-FFF2-40B4-BE49-F238E27FC236}">
                <a16:creationId xmlns:a16="http://schemas.microsoft.com/office/drawing/2014/main" id="{7474FD5F-5D08-4498-A3D6-769A489D3FEF}"/>
              </a:ext>
            </a:extLst>
          </p:cNvPr>
          <p:cNvGrpSpPr/>
          <p:nvPr userDrawn="1"/>
        </p:nvGrpSpPr>
        <p:grpSpPr>
          <a:xfrm>
            <a:off x="0" y="9199049"/>
            <a:ext cx="6858000" cy="715210"/>
            <a:chOff x="0" y="9199049"/>
            <a:chExt cx="6858000" cy="715210"/>
          </a:xfrm>
        </p:grpSpPr>
        <p:sp>
          <p:nvSpPr>
            <p:cNvPr id="14" name="Rectangle 13">
              <a:extLst>
                <a:ext uri="{FF2B5EF4-FFF2-40B4-BE49-F238E27FC236}">
                  <a16:creationId xmlns:a16="http://schemas.microsoft.com/office/drawing/2014/main" id="{0A32D8ED-12E4-43B5-BE3C-6341F31FF352}"/>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96408111-8E68-475C-A215-A943A752AB5D}"/>
                </a:ext>
              </a:extLst>
            </p:cNvPr>
            <p:cNvSpPr/>
            <p:nvPr userDrawn="1"/>
          </p:nvSpPr>
          <p:spPr>
            <a:xfrm>
              <a:off x="1463039" y="9623704"/>
              <a:ext cx="5380548" cy="261610"/>
            </a:xfrm>
            <a:prstGeom prst="rect">
              <a:avLst/>
            </a:prstGeom>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fr-FR" sz="1100" dirty="0">
                  <a:solidFill>
                    <a:prstClr val="black">
                      <a:lumMod val="85000"/>
                      <a:lumOff val="15000"/>
                    </a:prstClr>
                  </a:solidFill>
                  <a:latin typeface="Helvetica Light" panose="020B0403020202020204" pitchFamily="34" charset="0"/>
                </a:rPr>
                <a:t>	</a:t>
              </a:r>
              <a:r>
                <a:rPr lang="fr-FR" sz="1100" dirty="0">
                  <a:solidFill>
                    <a:schemeClr val="bg1"/>
                  </a:solidFill>
                  <a:latin typeface="Helvetica Light" panose="020B0403020202020204" pitchFamily="34" charset="0"/>
                </a:rPr>
                <a:t>Référentiel Qualité // Version 0.01 - Octobre 2019</a:t>
              </a:r>
              <a:endParaRPr lang="fr-FR" sz="1400" dirty="0">
                <a:solidFill>
                  <a:schemeClr val="bg1"/>
                </a:solidFill>
              </a:endParaRPr>
            </a:p>
          </p:txBody>
        </p:sp>
        <p:pic>
          <p:nvPicPr>
            <p:cNvPr id="20" name="Image 19">
              <a:extLst>
                <a:ext uri="{FF2B5EF4-FFF2-40B4-BE49-F238E27FC236}">
                  <a16:creationId xmlns:a16="http://schemas.microsoft.com/office/drawing/2014/main" id="{34DF87C9-3B3A-4321-B7B3-ABB7A9A06C3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1757" y="9199049"/>
              <a:ext cx="715210" cy="715210"/>
            </a:xfrm>
            <a:prstGeom prst="rect">
              <a:avLst/>
            </a:prstGeom>
          </p:spPr>
        </p:pic>
        <p:sp>
          <p:nvSpPr>
            <p:cNvPr id="21" name="Rectangle : coins arrondis 20">
              <a:extLst>
                <a:ext uri="{FF2B5EF4-FFF2-40B4-BE49-F238E27FC236}">
                  <a16:creationId xmlns:a16="http://schemas.microsoft.com/office/drawing/2014/main" id="{6889969D-C053-4399-8C1D-DB1F76289A7F}"/>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grpSp>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F1EB8F41-4FF4-4C66-B83D-EF45104DB8E3}"/>
              </a:ext>
            </a:extLst>
          </p:cNvPr>
          <p:cNvSpPr txBox="1"/>
          <p:nvPr userDrawn="1"/>
        </p:nvSpPr>
        <p:spPr>
          <a:xfrm>
            <a:off x="199790" y="2915910"/>
            <a:ext cx="1632178" cy="523220"/>
          </a:xfrm>
          <a:prstGeom prst="rect">
            <a:avLst/>
          </a:prstGeom>
          <a:noFill/>
        </p:spPr>
        <p:txBody>
          <a:bodyPr wrap="none" rtlCol="0">
            <a:spAutoFit/>
          </a:bodyPr>
          <a:lstStyle/>
          <a:p>
            <a:r>
              <a:rPr lang="fr-FR" sz="2800" dirty="0">
                <a:solidFill>
                  <a:srgbClr val="9BBA28"/>
                </a:solidFill>
                <a:latin typeface="Helvetica Neue" panose="020B0604020202020204" pitchFamily="34" charset="0"/>
                <a:ea typeface="Helvetica Neue" panose="020B0604020202020204" pitchFamily="34" charset="0"/>
              </a:rPr>
              <a:t>Légende</a:t>
            </a:r>
          </a:p>
        </p:txBody>
      </p:sp>
      <p:cxnSp>
        <p:nvCxnSpPr>
          <p:cNvPr id="14" name="Connecteur droit 13">
            <a:extLst>
              <a:ext uri="{FF2B5EF4-FFF2-40B4-BE49-F238E27FC236}">
                <a16:creationId xmlns:a16="http://schemas.microsoft.com/office/drawing/2014/main" id="{89A5FAB2-CA03-4A7E-8B9C-B23C6C2B3413}"/>
              </a:ext>
            </a:extLst>
          </p:cNvPr>
          <p:cNvCxnSpPr>
            <a:cxnSpLocks/>
          </p:cNvCxnSpPr>
          <p:nvPr userDrawn="1"/>
        </p:nvCxnSpPr>
        <p:spPr>
          <a:xfrm>
            <a:off x="199790" y="3395389"/>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5" name="Text Box 122">
            <a:extLst>
              <a:ext uri="{FF2B5EF4-FFF2-40B4-BE49-F238E27FC236}">
                <a16:creationId xmlns:a16="http://schemas.microsoft.com/office/drawing/2014/main" id="{FADE33B6-2CCA-4FA5-BD7B-9E99D98095AD}"/>
              </a:ext>
            </a:extLst>
          </p:cNvPr>
          <p:cNvSpPr txBox="1">
            <a:spLocks noChangeArrowheads="1"/>
          </p:cNvSpPr>
          <p:nvPr userDrawn="1"/>
        </p:nvSpPr>
        <p:spPr bwMode="auto">
          <a:xfrm>
            <a:off x="267952" y="3523221"/>
            <a:ext cx="1196550" cy="555989"/>
          </a:xfrm>
          <a:prstGeom prst="roundRect">
            <a:avLst>
              <a:gd name="adj" fmla="val 0"/>
            </a:avLst>
          </a:prstGeom>
          <a:solidFill>
            <a:schemeClr val="accent1">
              <a:lumMod val="20000"/>
              <a:lumOff val="80000"/>
              <a:alpha val="69804"/>
            </a:schemeClr>
          </a:solidFill>
          <a:ln w="28575" algn="ctr">
            <a:noFill/>
            <a:miter lim="800000"/>
            <a:headEnd/>
            <a:tailEnd/>
          </a:ln>
        </p:spPr>
        <p:txBody>
          <a:bodyPr anchor="ctr"/>
          <a:lstStyle>
            <a:defPPr>
              <a:defRPr lang="en-US"/>
            </a:defPPr>
            <a:lvl1pPr algn="ctr">
              <a:defRPr sz="1100" b="1">
                <a:solidFill>
                  <a:srgbClr val="000000"/>
                </a:solidFill>
                <a:latin typeface="Helvetica Light" panose="020B0403020202020204" pitchFamily="34" charset="0"/>
                <a:cs typeface="Calibri" pitchFamily="34" charset="0"/>
              </a:defRPr>
            </a:lvl1pPr>
            <a:lvl2pPr>
              <a:defRPr>
                <a:latin typeface="Arial" charset="0"/>
              </a:defRPr>
            </a:lvl2pPr>
            <a:lvl3pPr>
              <a:defRPr>
                <a:latin typeface="Arial" charset="0"/>
              </a:defRPr>
            </a:lvl3pPr>
            <a:lvl4pPr>
              <a:defRPr>
                <a:latin typeface="Arial" charset="0"/>
              </a:defRPr>
            </a:lvl4pPr>
            <a:lvl5pPr>
              <a:defRPr>
                <a:latin typeface="Arial" charset="0"/>
              </a:defRPr>
            </a:lvl5pPr>
            <a:lvl6pPr>
              <a:defRPr>
                <a:latin typeface="Arial" charset="0"/>
              </a:defRPr>
            </a:lvl6pPr>
            <a:lvl7pPr>
              <a:defRPr>
                <a:latin typeface="Arial" charset="0"/>
              </a:defRPr>
            </a:lvl7pPr>
            <a:lvl8pPr>
              <a:defRPr>
                <a:latin typeface="Arial" charset="0"/>
              </a:defRPr>
            </a:lvl8pPr>
            <a:lvl9pPr>
              <a:defRPr>
                <a:latin typeface="Arial" charset="0"/>
              </a:defRPr>
            </a:lvl9pPr>
          </a:lstStyle>
          <a:p>
            <a:r>
              <a:rPr lang="fr-FR" dirty="0">
                <a:solidFill>
                  <a:schemeClr val="tx1">
                    <a:lumMod val="85000"/>
                    <a:lumOff val="15000"/>
                  </a:schemeClr>
                </a:solidFill>
              </a:rPr>
              <a:t> Repérage de l’objectif thérapeutique</a:t>
            </a:r>
          </a:p>
        </p:txBody>
      </p:sp>
      <p:sp>
        <p:nvSpPr>
          <p:cNvPr id="16" name="AutoShape 126">
            <a:extLst>
              <a:ext uri="{FF2B5EF4-FFF2-40B4-BE49-F238E27FC236}">
                <a16:creationId xmlns:a16="http://schemas.microsoft.com/office/drawing/2014/main" id="{77219CDC-1FCD-4604-B6C3-49B64E2907AF}"/>
              </a:ext>
            </a:extLst>
          </p:cNvPr>
          <p:cNvSpPr>
            <a:spLocks noChangeArrowheads="1"/>
          </p:cNvSpPr>
          <p:nvPr userDrawn="1"/>
        </p:nvSpPr>
        <p:spPr bwMode="auto">
          <a:xfrm>
            <a:off x="1530690" y="3523220"/>
            <a:ext cx="1196550" cy="555989"/>
          </a:xfrm>
          <a:prstGeom prst="roundRect">
            <a:avLst>
              <a:gd name="adj" fmla="val 0"/>
            </a:avLst>
          </a:prstGeom>
          <a:solidFill>
            <a:srgbClr val="9BBA28"/>
          </a:solidFill>
          <a:ln w="28575" algn="ctr">
            <a:noFill/>
            <a:miter lim="800000"/>
            <a:headEnd/>
            <a:tailEnd/>
          </a:ln>
        </p:spPr>
        <p:txBody>
          <a:bodyPr anchor="ctr"/>
          <a:lstStyle/>
          <a:p>
            <a:pPr algn="ctr"/>
            <a:r>
              <a:rPr lang="fr-FR" sz="1100" b="1" dirty="0">
                <a:solidFill>
                  <a:schemeClr val="bg1"/>
                </a:solidFill>
                <a:latin typeface="Helvetica Light" panose="020B0403020202020204" pitchFamily="34" charset="0"/>
                <a:cs typeface="Calibri" pitchFamily="34" charset="0"/>
              </a:rPr>
              <a:t>Validation</a:t>
            </a:r>
          </a:p>
        </p:txBody>
      </p:sp>
      <p:sp>
        <p:nvSpPr>
          <p:cNvPr id="17" name="Text Box 122">
            <a:extLst>
              <a:ext uri="{FF2B5EF4-FFF2-40B4-BE49-F238E27FC236}">
                <a16:creationId xmlns:a16="http://schemas.microsoft.com/office/drawing/2014/main" id="{9AFC18BC-0EB2-4D20-A83E-FFC10C582B0E}"/>
              </a:ext>
            </a:extLst>
          </p:cNvPr>
          <p:cNvSpPr txBox="1">
            <a:spLocks noChangeArrowheads="1"/>
          </p:cNvSpPr>
          <p:nvPr userDrawn="1"/>
        </p:nvSpPr>
        <p:spPr bwMode="auto">
          <a:xfrm>
            <a:off x="2793428" y="3523220"/>
            <a:ext cx="1188596" cy="555981"/>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a:solidFill>
                  <a:schemeClr val="tx1">
                    <a:lumMod val="85000"/>
                    <a:lumOff val="15000"/>
                  </a:schemeClr>
                </a:solidFill>
                <a:latin typeface="Helvetica Light" panose="020B0403020202020204" pitchFamily="34" charset="0"/>
              </a:rPr>
              <a:t>Gestion du produit non conforme</a:t>
            </a:r>
          </a:p>
        </p:txBody>
      </p:sp>
      <p:sp>
        <p:nvSpPr>
          <p:cNvPr id="18" name="ZoneTexte 17">
            <a:extLst>
              <a:ext uri="{FF2B5EF4-FFF2-40B4-BE49-F238E27FC236}">
                <a16:creationId xmlns:a16="http://schemas.microsoft.com/office/drawing/2014/main" id="{9788C7FF-9027-40F5-8FF6-73E365A6EF34}"/>
              </a:ext>
            </a:extLst>
          </p:cNvPr>
          <p:cNvSpPr txBox="1"/>
          <p:nvPr userDrawn="1"/>
        </p:nvSpPr>
        <p:spPr>
          <a:xfrm>
            <a:off x="267499" y="4188953"/>
            <a:ext cx="1188596" cy="430887"/>
          </a:xfrm>
          <a:prstGeom prst="rect">
            <a:avLst/>
          </a:prstGeom>
          <a:noFill/>
        </p:spPr>
        <p:txBody>
          <a:bodyPr wrap="square" rtlCol="0">
            <a:spAutoFit/>
          </a:bodyPr>
          <a:lstStyle/>
          <a:p>
            <a:pPr algn="ctr"/>
            <a:r>
              <a:rPr lang="fr-FR" sz="1100" i="1" dirty="0"/>
              <a:t>Action à Réaliser</a:t>
            </a:r>
          </a:p>
        </p:txBody>
      </p:sp>
      <p:sp>
        <p:nvSpPr>
          <p:cNvPr id="19" name="ZoneTexte 18">
            <a:extLst>
              <a:ext uri="{FF2B5EF4-FFF2-40B4-BE49-F238E27FC236}">
                <a16:creationId xmlns:a16="http://schemas.microsoft.com/office/drawing/2014/main" id="{31A41005-7869-4109-AF9A-02E5F22336FF}"/>
              </a:ext>
            </a:extLst>
          </p:cNvPr>
          <p:cNvSpPr txBox="1"/>
          <p:nvPr userDrawn="1"/>
        </p:nvSpPr>
        <p:spPr>
          <a:xfrm>
            <a:off x="1542165" y="4198228"/>
            <a:ext cx="1188596" cy="430887"/>
          </a:xfrm>
          <a:prstGeom prst="rect">
            <a:avLst/>
          </a:prstGeom>
          <a:noFill/>
        </p:spPr>
        <p:txBody>
          <a:bodyPr wrap="square" rtlCol="0">
            <a:spAutoFit/>
          </a:bodyPr>
          <a:lstStyle/>
          <a:p>
            <a:pPr algn="ctr"/>
            <a:r>
              <a:rPr lang="fr-FR" sz="1100" i="1" dirty="0"/>
              <a:t>Point de Vigilance</a:t>
            </a:r>
          </a:p>
        </p:txBody>
      </p:sp>
      <p:sp>
        <p:nvSpPr>
          <p:cNvPr id="20" name="ZoneTexte 19">
            <a:extLst>
              <a:ext uri="{FF2B5EF4-FFF2-40B4-BE49-F238E27FC236}">
                <a16:creationId xmlns:a16="http://schemas.microsoft.com/office/drawing/2014/main" id="{813A0E25-013D-4BC5-BA51-13C2A0EF9EF3}"/>
              </a:ext>
            </a:extLst>
          </p:cNvPr>
          <p:cNvSpPr txBox="1"/>
          <p:nvPr userDrawn="1"/>
        </p:nvSpPr>
        <p:spPr>
          <a:xfrm>
            <a:off x="2793428" y="4180828"/>
            <a:ext cx="1188596" cy="430887"/>
          </a:xfrm>
          <a:prstGeom prst="rect">
            <a:avLst/>
          </a:prstGeom>
          <a:noFill/>
        </p:spPr>
        <p:txBody>
          <a:bodyPr wrap="square" rtlCol="0">
            <a:spAutoFit/>
          </a:bodyPr>
          <a:lstStyle/>
          <a:p>
            <a:pPr algn="ctr"/>
            <a:r>
              <a:rPr lang="fr-FR" sz="1100" i="1" dirty="0"/>
              <a:t>Procédé Non Détaillé</a:t>
            </a:r>
          </a:p>
        </p:txBody>
      </p:sp>
      <p:cxnSp>
        <p:nvCxnSpPr>
          <p:cNvPr id="21" name="Connecteur droit avec flèche 20">
            <a:extLst>
              <a:ext uri="{FF2B5EF4-FFF2-40B4-BE49-F238E27FC236}">
                <a16:creationId xmlns:a16="http://schemas.microsoft.com/office/drawing/2014/main" id="{38BD8892-6B4A-44F9-BA13-88D80D20B86C}"/>
              </a:ext>
            </a:extLst>
          </p:cNvPr>
          <p:cNvCxnSpPr>
            <a:cxnSpLocks/>
          </p:cNvCxnSpPr>
          <p:nvPr userDrawn="1"/>
        </p:nvCxnSpPr>
        <p:spPr>
          <a:xfrm flipV="1">
            <a:off x="5483809" y="3807747"/>
            <a:ext cx="812886" cy="6870"/>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ZoneTexte 21">
            <a:extLst>
              <a:ext uri="{FF2B5EF4-FFF2-40B4-BE49-F238E27FC236}">
                <a16:creationId xmlns:a16="http://schemas.microsoft.com/office/drawing/2014/main" id="{09ECEEA6-9755-4C68-8674-414B49E91E86}"/>
              </a:ext>
            </a:extLst>
          </p:cNvPr>
          <p:cNvSpPr txBox="1"/>
          <p:nvPr userDrawn="1"/>
        </p:nvSpPr>
        <p:spPr>
          <a:xfrm>
            <a:off x="5295954" y="4188953"/>
            <a:ext cx="1188596" cy="430887"/>
          </a:xfrm>
          <a:prstGeom prst="rect">
            <a:avLst/>
          </a:prstGeom>
          <a:noFill/>
        </p:spPr>
        <p:txBody>
          <a:bodyPr wrap="square" rtlCol="0">
            <a:spAutoFit/>
          </a:bodyPr>
          <a:lstStyle/>
          <a:p>
            <a:pPr algn="ctr"/>
            <a:r>
              <a:rPr lang="fr-FR" sz="1100" i="1" dirty="0"/>
              <a:t>Chronologie de la Procédure</a:t>
            </a:r>
          </a:p>
        </p:txBody>
      </p:sp>
      <p:sp>
        <p:nvSpPr>
          <p:cNvPr id="23" name="ZoneTexte 22">
            <a:extLst>
              <a:ext uri="{FF2B5EF4-FFF2-40B4-BE49-F238E27FC236}">
                <a16:creationId xmlns:a16="http://schemas.microsoft.com/office/drawing/2014/main" id="{79EDE816-6A86-485E-B535-40C05510605C}"/>
              </a:ext>
            </a:extLst>
          </p:cNvPr>
          <p:cNvSpPr txBox="1"/>
          <p:nvPr userDrawn="1"/>
        </p:nvSpPr>
        <p:spPr>
          <a:xfrm>
            <a:off x="4044691" y="4178658"/>
            <a:ext cx="1188596" cy="600164"/>
          </a:xfrm>
          <a:prstGeom prst="rect">
            <a:avLst/>
          </a:prstGeom>
          <a:noFill/>
        </p:spPr>
        <p:txBody>
          <a:bodyPr wrap="square" rtlCol="0">
            <a:spAutoFit/>
          </a:bodyPr>
          <a:lstStyle/>
          <a:p>
            <a:pPr algn="ctr"/>
            <a:r>
              <a:rPr lang="fr-FR" sz="1100" i="1" dirty="0"/>
              <a:t>Enregistrement (traçabilité) à effectuer</a:t>
            </a:r>
          </a:p>
        </p:txBody>
      </p:sp>
      <p:sp>
        <p:nvSpPr>
          <p:cNvPr id="24" name="Rectangle 23">
            <a:extLst>
              <a:ext uri="{FF2B5EF4-FFF2-40B4-BE49-F238E27FC236}">
                <a16:creationId xmlns:a16="http://schemas.microsoft.com/office/drawing/2014/main" id="{C40938F8-012F-4FCF-95EF-F1E91362B697}"/>
              </a:ext>
            </a:extLst>
          </p:cNvPr>
          <p:cNvSpPr/>
          <p:nvPr userDrawn="1"/>
        </p:nvSpPr>
        <p:spPr>
          <a:xfrm>
            <a:off x="4047631" y="3648314"/>
            <a:ext cx="1178395" cy="430887"/>
          </a:xfrm>
          <a:prstGeom prst="rect">
            <a:avLst/>
          </a:prstGeom>
        </p:spPr>
        <p:txBody>
          <a:bodyPr wrap="square">
            <a:spAutoFit/>
          </a:bodyPr>
          <a:lstStyle/>
          <a:p>
            <a:pPr lvl="0" algn="ctr"/>
            <a:r>
              <a:rPr lang="fr-FR" sz="1100" b="1" u="sng" dirty="0">
                <a:solidFill>
                  <a:srgbClr val="2C6672"/>
                </a:solidFill>
                <a:latin typeface="Helvetica Light" panose="020B0403020202020204" pitchFamily="34" charset="0"/>
              </a:rPr>
              <a:t>Déclaration de Vigilance</a:t>
            </a:r>
          </a:p>
        </p:txBody>
      </p:sp>
      <p:sp>
        <p:nvSpPr>
          <p:cNvPr id="25" name="ZoneTexte 24">
            <a:extLst>
              <a:ext uri="{FF2B5EF4-FFF2-40B4-BE49-F238E27FC236}">
                <a16:creationId xmlns:a16="http://schemas.microsoft.com/office/drawing/2014/main" id="{BBB8D533-1234-482D-A0C0-D70C5021E9A3}"/>
              </a:ext>
            </a:extLst>
          </p:cNvPr>
          <p:cNvSpPr txBox="1"/>
          <p:nvPr userDrawn="1"/>
        </p:nvSpPr>
        <p:spPr>
          <a:xfrm>
            <a:off x="199790" y="1281917"/>
            <a:ext cx="4321889" cy="523220"/>
          </a:xfrm>
          <a:prstGeom prst="rect">
            <a:avLst/>
          </a:prstGeom>
          <a:noFill/>
        </p:spPr>
        <p:txBody>
          <a:bodyPr wrap="none" rtlCol="0">
            <a:spAutoFit/>
          </a:bodyPr>
          <a:lstStyle/>
          <a:p>
            <a:r>
              <a:rPr lang="fr-FR" sz="2800" dirty="0">
                <a:solidFill>
                  <a:srgbClr val="9BBA28"/>
                </a:solidFill>
                <a:latin typeface="Helvetica Neue" panose="020B0604020202020204" pitchFamily="34" charset="0"/>
                <a:ea typeface="Helvetica Neue" panose="020B0604020202020204" pitchFamily="34" charset="0"/>
              </a:rPr>
              <a:t>La procédure : principes</a:t>
            </a:r>
          </a:p>
        </p:txBody>
      </p:sp>
      <p:cxnSp>
        <p:nvCxnSpPr>
          <p:cNvPr id="26" name="Connecteur droit 25">
            <a:extLst>
              <a:ext uri="{FF2B5EF4-FFF2-40B4-BE49-F238E27FC236}">
                <a16:creationId xmlns:a16="http://schemas.microsoft.com/office/drawing/2014/main" id="{2DF368A9-1466-4D75-A702-9D21E756D8DD}"/>
              </a:ext>
            </a:extLst>
          </p:cNvPr>
          <p:cNvCxnSpPr>
            <a:cxnSpLocks/>
          </p:cNvCxnSpPr>
          <p:nvPr userDrawn="1"/>
        </p:nvCxnSpPr>
        <p:spPr>
          <a:xfrm>
            <a:off x="199790" y="1761396"/>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B9CD6CCD-1B59-40D5-B245-DED706BAF93B}"/>
              </a:ext>
            </a:extLst>
          </p:cNvPr>
          <p:cNvSpPr txBox="1"/>
          <p:nvPr userDrawn="1"/>
        </p:nvSpPr>
        <p:spPr>
          <a:xfrm>
            <a:off x="217205" y="1809686"/>
            <a:ext cx="6391336" cy="1107996"/>
          </a:xfrm>
          <a:prstGeom prst="rect">
            <a:avLst/>
          </a:prstGeom>
          <a:noFill/>
        </p:spPr>
        <p:txBody>
          <a:bodyPr wrap="square" rtlCol="0">
            <a:spAutoFit/>
          </a:bodyPr>
          <a:lstStyle/>
          <a:p>
            <a:r>
              <a:rPr lang="fr-FR" sz="1100" dirty="0">
                <a:solidFill>
                  <a:schemeClr val="tx1">
                    <a:lumMod val="85000"/>
                    <a:lumOff val="15000"/>
                  </a:schemeClr>
                </a:solidFill>
              </a:rPr>
              <a:t>Une procédure décrit les points clefs d’une activité officinale afin d’organiser efficacement son déroulement et d’éviter d’éventuels oublis. Elle permet de fiabiliser et d’harmoniser les pratiques au sein de l’équipe. Pour être utile elle doit toujours être présentée et discutée avec l’ensemble des collaborateurs concernés. Elle est généralement conservée au sein d’un classeur qualité (ou dans le cloud documentaire de l’officine) mais elle peut aussi être affichée dans le back office. Sous forme de logigramme (schéma) elle suit une codification présentée dans la légende ci-dessous. </a:t>
            </a:r>
          </a:p>
        </p:txBody>
      </p:sp>
      <p:sp>
        <p:nvSpPr>
          <p:cNvPr id="28" name="ZoneTexte 27">
            <a:extLst>
              <a:ext uri="{FF2B5EF4-FFF2-40B4-BE49-F238E27FC236}">
                <a16:creationId xmlns:a16="http://schemas.microsoft.com/office/drawing/2014/main" id="{A668DEB4-0822-4DEB-9902-A5F58612ADD9}"/>
              </a:ext>
            </a:extLst>
          </p:cNvPr>
          <p:cNvSpPr txBox="1"/>
          <p:nvPr userDrawn="1"/>
        </p:nvSpPr>
        <p:spPr>
          <a:xfrm>
            <a:off x="199790" y="4554174"/>
            <a:ext cx="2249270" cy="523220"/>
          </a:xfrm>
          <a:prstGeom prst="rect">
            <a:avLst/>
          </a:prstGeom>
          <a:noFill/>
        </p:spPr>
        <p:txBody>
          <a:bodyPr wrap="none" rtlCol="0">
            <a:spAutoFit/>
          </a:bodyPr>
          <a:lstStyle/>
          <a:p>
            <a:r>
              <a:rPr lang="fr-FR" sz="2800" dirty="0">
                <a:solidFill>
                  <a:srgbClr val="9BBA28"/>
                </a:solidFill>
                <a:latin typeface="Helvetica Neue" panose="020B0604020202020204" pitchFamily="34" charset="0"/>
                <a:ea typeface="Helvetica Neue" panose="020B0604020202020204" pitchFamily="34" charset="0"/>
              </a:rPr>
              <a:t>Abréviations</a:t>
            </a:r>
          </a:p>
        </p:txBody>
      </p:sp>
      <p:cxnSp>
        <p:nvCxnSpPr>
          <p:cNvPr id="29" name="Connecteur droit 28">
            <a:extLst>
              <a:ext uri="{FF2B5EF4-FFF2-40B4-BE49-F238E27FC236}">
                <a16:creationId xmlns:a16="http://schemas.microsoft.com/office/drawing/2014/main" id="{FBC4D900-1915-4E4E-9343-34EFDBA578B5}"/>
              </a:ext>
            </a:extLst>
          </p:cNvPr>
          <p:cNvCxnSpPr>
            <a:cxnSpLocks/>
          </p:cNvCxnSpPr>
          <p:nvPr userDrawn="1"/>
        </p:nvCxnSpPr>
        <p:spPr>
          <a:xfrm>
            <a:off x="199790" y="5033653"/>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0" name="ZoneTexte 39">
            <a:extLst>
              <a:ext uri="{FF2B5EF4-FFF2-40B4-BE49-F238E27FC236}">
                <a16:creationId xmlns:a16="http://schemas.microsoft.com/office/drawing/2014/main" id="{145455DC-1F31-4526-917F-E34384701CE7}"/>
              </a:ext>
            </a:extLst>
          </p:cNvPr>
          <p:cNvSpPr txBox="1"/>
          <p:nvPr userDrawn="1"/>
        </p:nvSpPr>
        <p:spPr>
          <a:xfrm>
            <a:off x="191812" y="5427798"/>
            <a:ext cx="5827173" cy="523220"/>
          </a:xfrm>
          <a:prstGeom prst="rect">
            <a:avLst/>
          </a:prstGeom>
          <a:noFill/>
        </p:spPr>
        <p:txBody>
          <a:bodyPr wrap="none" rtlCol="0">
            <a:spAutoFit/>
          </a:bodyPr>
          <a:lstStyle/>
          <a:p>
            <a:r>
              <a:rPr lang="fr-FR" sz="2800" dirty="0">
                <a:solidFill>
                  <a:srgbClr val="9BBA28"/>
                </a:solidFill>
                <a:latin typeface="Helvetica Neue" panose="020B0604020202020204" pitchFamily="34" charset="0"/>
                <a:ea typeface="Helvetica Neue" panose="020B0604020202020204" pitchFamily="34" charset="0"/>
              </a:rPr>
              <a:t>Commentaires pour un bon usage</a:t>
            </a:r>
          </a:p>
        </p:txBody>
      </p:sp>
      <p:cxnSp>
        <p:nvCxnSpPr>
          <p:cNvPr id="41" name="Connecteur droit 40">
            <a:extLst>
              <a:ext uri="{FF2B5EF4-FFF2-40B4-BE49-F238E27FC236}">
                <a16:creationId xmlns:a16="http://schemas.microsoft.com/office/drawing/2014/main" id="{13F910A8-8297-498D-96E3-2E1D7231AEFC}"/>
              </a:ext>
            </a:extLst>
          </p:cNvPr>
          <p:cNvCxnSpPr>
            <a:cxnSpLocks/>
          </p:cNvCxnSpPr>
          <p:nvPr userDrawn="1"/>
        </p:nvCxnSpPr>
        <p:spPr>
          <a:xfrm>
            <a:off x="191812" y="5907277"/>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Espace réservé du texte 3">
            <a:extLst>
              <a:ext uri="{FF2B5EF4-FFF2-40B4-BE49-F238E27FC236}">
                <a16:creationId xmlns:a16="http://schemas.microsoft.com/office/drawing/2014/main" id="{9F99BB77-974D-44A4-946F-EDC3CC4C9B9A}"/>
              </a:ext>
            </a:extLst>
          </p:cNvPr>
          <p:cNvSpPr>
            <a:spLocks noGrp="1"/>
          </p:cNvSpPr>
          <p:nvPr>
            <p:ph type="body" sz="quarter" idx="10"/>
          </p:nvPr>
        </p:nvSpPr>
        <p:spPr>
          <a:xfrm>
            <a:off x="217205" y="5091217"/>
            <a:ext cx="6391336" cy="244682"/>
          </a:xfrm>
          <a:noFill/>
        </p:spPr>
        <p:txBody>
          <a:bodyPr wrap="square" rtlCol="0">
            <a:sp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800" smtClean="0">
                <a:solidFill>
                  <a:schemeClr val="tx1"/>
                </a:solidFill>
              </a:defRPr>
            </a:lvl3pPr>
            <a:lvl4pPr>
              <a:defRPr lang="fr-FR" sz="1800" smtClean="0">
                <a:solidFill>
                  <a:schemeClr val="tx1"/>
                </a:solidFill>
              </a:defRPr>
            </a:lvl4pPr>
            <a:lvl5pPr>
              <a:defRPr lang="fr-FR" sz="1800">
                <a:solidFill>
                  <a:schemeClr val="tx1"/>
                </a:solidFill>
              </a:defRPr>
            </a:lvl5pPr>
          </a:lstStyle>
          <a:p>
            <a:pPr lvl="0" defTabSz="457200"/>
            <a:r>
              <a:rPr lang="fr-FR" dirty="0"/>
              <a:t>Cliquez pour modifier les styles du texte du masque</a:t>
            </a:r>
          </a:p>
        </p:txBody>
      </p:sp>
      <p:sp>
        <p:nvSpPr>
          <p:cNvPr id="43" name="Espace réservé du texte 3">
            <a:extLst>
              <a:ext uri="{FF2B5EF4-FFF2-40B4-BE49-F238E27FC236}">
                <a16:creationId xmlns:a16="http://schemas.microsoft.com/office/drawing/2014/main" id="{99D817E0-179E-4C5D-819F-663C1CA974FA}"/>
              </a:ext>
            </a:extLst>
          </p:cNvPr>
          <p:cNvSpPr>
            <a:spLocks noGrp="1"/>
          </p:cNvSpPr>
          <p:nvPr>
            <p:ph type="body" sz="quarter" idx="11"/>
          </p:nvPr>
        </p:nvSpPr>
        <p:spPr>
          <a:xfrm>
            <a:off x="218410" y="5989275"/>
            <a:ext cx="6391336" cy="2682839"/>
          </a:xfrm>
          <a:noFill/>
        </p:spPr>
        <p:txBody>
          <a:bodyPr wrap="square" rtlCol="0">
            <a:no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800" smtClean="0">
                <a:solidFill>
                  <a:schemeClr val="tx1"/>
                </a:solidFill>
              </a:defRPr>
            </a:lvl3pPr>
            <a:lvl4pPr>
              <a:defRPr lang="fr-FR" sz="1800" smtClean="0">
                <a:solidFill>
                  <a:schemeClr val="tx1"/>
                </a:solidFill>
              </a:defRPr>
            </a:lvl4pPr>
            <a:lvl5pPr>
              <a:defRPr lang="fr-FR" sz="1800">
                <a:solidFill>
                  <a:schemeClr val="tx1"/>
                </a:solidFill>
              </a:defRPr>
            </a:lvl5pPr>
          </a:lstStyle>
          <a:p>
            <a:pPr lvl="0" defTabSz="457200"/>
            <a:r>
              <a:rPr lang="fr-FR" dirty="0"/>
              <a:t>Cliquez pour modifier les styles du texte du masque</a:t>
            </a:r>
          </a:p>
        </p:txBody>
      </p:sp>
      <p:grpSp>
        <p:nvGrpSpPr>
          <p:cNvPr id="46" name="Groupe 45">
            <a:extLst>
              <a:ext uri="{FF2B5EF4-FFF2-40B4-BE49-F238E27FC236}">
                <a16:creationId xmlns:a16="http://schemas.microsoft.com/office/drawing/2014/main" id="{EE461BCD-7215-4B34-8C4E-E360F647A1FC}"/>
              </a:ext>
            </a:extLst>
          </p:cNvPr>
          <p:cNvGrpSpPr/>
          <p:nvPr userDrawn="1"/>
        </p:nvGrpSpPr>
        <p:grpSpPr>
          <a:xfrm>
            <a:off x="0" y="9199049"/>
            <a:ext cx="6858000" cy="715210"/>
            <a:chOff x="0" y="9199049"/>
            <a:chExt cx="6858000" cy="715210"/>
          </a:xfrm>
        </p:grpSpPr>
        <p:sp>
          <p:nvSpPr>
            <p:cNvPr id="47" name="Rectangle 46">
              <a:extLst>
                <a:ext uri="{FF2B5EF4-FFF2-40B4-BE49-F238E27FC236}">
                  <a16:creationId xmlns:a16="http://schemas.microsoft.com/office/drawing/2014/main" id="{E6074DD3-2EE2-4977-A08D-20E531FB59A6}"/>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47">
              <a:extLst>
                <a:ext uri="{FF2B5EF4-FFF2-40B4-BE49-F238E27FC236}">
                  <a16:creationId xmlns:a16="http://schemas.microsoft.com/office/drawing/2014/main" id="{A1810820-26DA-43D7-8943-D56CD71F7A92}"/>
                </a:ext>
              </a:extLst>
            </p:cNvPr>
            <p:cNvSpPr/>
            <p:nvPr userDrawn="1"/>
          </p:nvSpPr>
          <p:spPr>
            <a:xfrm>
              <a:off x="1463039" y="9623704"/>
              <a:ext cx="5380548" cy="261610"/>
            </a:xfrm>
            <a:prstGeom prst="rect">
              <a:avLst/>
            </a:prstGeom>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fr-FR" sz="1100" dirty="0">
                  <a:solidFill>
                    <a:prstClr val="black">
                      <a:lumMod val="85000"/>
                      <a:lumOff val="15000"/>
                    </a:prstClr>
                  </a:solidFill>
                  <a:latin typeface="Helvetica Light" panose="020B0403020202020204" pitchFamily="34" charset="0"/>
                </a:rPr>
                <a:t>	</a:t>
              </a:r>
              <a:r>
                <a:rPr lang="fr-FR" sz="1100" dirty="0">
                  <a:solidFill>
                    <a:schemeClr val="bg1"/>
                  </a:solidFill>
                  <a:latin typeface="Helvetica Light" panose="020B0403020202020204" pitchFamily="34" charset="0"/>
                </a:rPr>
                <a:t> Référentiel Qualité // Version 0.01 - Octobre 2019</a:t>
              </a:r>
              <a:endParaRPr lang="fr-FR" sz="1400" dirty="0">
                <a:solidFill>
                  <a:schemeClr val="bg1"/>
                </a:solidFill>
              </a:endParaRPr>
            </a:p>
          </p:txBody>
        </p:sp>
        <p:pic>
          <p:nvPicPr>
            <p:cNvPr id="49" name="Image 48">
              <a:extLst>
                <a:ext uri="{FF2B5EF4-FFF2-40B4-BE49-F238E27FC236}">
                  <a16:creationId xmlns:a16="http://schemas.microsoft.com/office/drawing/2014/main" id="{FA439B0A-A6AF-4C2F-B8D5-15ABF7957AF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757" y="9199049"/>
              <a:ext cx="715210" cy="715210"/>
            </a:xfrm>
            <a:prstGeom prst="rect">
              <a:avLst/>
            </a:prstGeom>
          </p:spPr>
        </p:pic>
        <p:sp>
          <p:nvSpPr>
            <p:cNvPr id="50" name="Rectangle : coins arrondis 49">
              <a:extLst>
                <a:ext uri="{FF2B5EF4-FFF2-40B4-BE49-F238E27FC236}">
                  <a16:creationId xmlns:a16="http://schemas.microsoft.com/office/drawing/2014/main" id="{B591BE37-43D4-4F00-AEA1-07F10CA1EB92}"/>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grpSp>
      <p:sp>
        <p:nvSpPr>
          <p:cNvPr id="57" name="Rectangle 56">
            <a:extLst>
              <a:ext uri="{FF2B5EF4-FFF2-40B4-BE49-F238E27FC236}">
                <a16:creationId xmlns:a16="http://schemas.microsoft.com/office/drawing/2014/main" id="{FEF50549-9D7A-4789-A499-0A70431F83C9}"/>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a:extLst>
              <a:ext uri="{FF2B5EF4-FFF2-40B4-BE49-F238E27FC236}">
                <a16:creationId xmlns:a16="http://schemas.microsoft.com/office/drawing/2014/main" id="{5C231EB3-D239-42A7-AAE7-148BD95171E2}"/>
              </a:ext>
            </a:extLst>
          </p:cNvPr>
          <p:cNvSpPr txBox="1"/>
          <p:nvPr userDrawn="1"/>
        </p:nvSpPr>
        <p:spPr>
          <a:xfrm>
            <a:off x="1854707" y="12344"/>
            <a:ext cx="5003293"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Procédure</a:t>
            </a:r>
          </a:p>
        </p:txBody>
      </p:sp>
      <p:sp>
        <p:nvSpPr>
          <p:cNvPr id="59" name="Rectangle 58">
            <a:extLst>
              <a:ext uri="{FF2B5EF4-FFF2-40B4-BE49-F238E27FC236}">
                <a16:creationId xmlns:a16="http://schemas.microsoft.com/office/drawing/2014/main" id="{63CB4A4D-CA2E-40DF-BDCF-60CF288FA13B}"/>
              </a:ext>
            </a:extLst>
          </p:cNvPr>
          <p:cNvSpPr/>
          <p:nvPr userDrawn="1"/>
        </p:nvSpPr>
        <p:spPr>
          <a:xfrm>
            <a:off x="0" y="803082"/>
            <a:ext cx="6858000" cy="397565"/>
          </a:xfrm>
          <a:prstGeom prst="rect">
            <a:avLst/>
          </a:prstGeom>
          <a:solidFill>
            <a:srgbClr val="9BB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Titre 1">
            <a:extLst>
              <a:ext uri="{FF2B5EF4-FFF2-40B4-BE49-F238E27FC236}">
                <a16:creationId xmlns:a16="http://schemas.microsoft.com/office/drawing/2014/main" id="{4D439ED6-7EC5-4891-9849-C2F7B37CB59E}"/>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61" name="Image 60">
            <a:extLst>
              <a:ext uri="{FF2B5EF4-FFF2-40B4-BE49-F238E27FC236}">
                <a16:creationId xmlns:a16="http://schemas.microsoft.com/office/drawing/2014/main" id="{EF7C2457-3AE9-4473-8CA9-00210E07D126}"/>
              </a:ext>
            </a:extLst>
          </p:cNvPr>
          <p:cNvPicPr>
            <a:picLocks noChangeAspect="1"/>
          </p:cNvPicPr>
          <p:nvPr userDrawn="1"/>
        </p:nvPicPr>
        <p:blipFill rotWithShape="1">
          <a:blip r:embed="rId3"/>
          <a:srcRect t="9053" b="6984"/>
          <a:stretch/>
        </p:blipFill>
        <p:spPr>
          <a:xfrm>
            <a:off x="111757" y="-1419"/>
            <a:ext cx="951058" cy="803082"/>
          </a:xfrm>
          <a:prstGeom prst="rect">
            <a:avLst/>
          </a:prstGeom>
        </p:spPr>
      </p:pic>
      <p:pic>
        <p:nvPicPr>
          <p:cNvPr id="62" name="Graphique 61" descr="Tête avec engrenages">
            <a:extLst>
              <a:ext uri="{FF2B5EF4-FFF2-40B4-BE49-F238E27FC236}">
                <a16:creationId xmlns:a16="http://schemas.microsoft.com/office/drawing/2014/main" id="{D567F8D2-178E-4E3F-9EBB-D7F0C4CAA9E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9420" y="83820"/>
            <a:ext cx="695731" cy="695731"/>
          </a:xfrm>
          <a:prstGeom prst="rect">
            <a:avLst/>
          </a:prstGeom>
        </p:spPr>
      </p:pic>
      <p:sp>
        <p:nvSpPr>
          <p:cNvPr id="5" name="Espace réservé du texte 4">
            <a:extLst>
              <a:ext uri="{FF2B5EF4-FFF2-40B4-BE49-F238E27FC236}">
                <a16:creationId xmlns:a16="http://schemas.microsoft.com/office/drawing/2014/main" id="{1DD031C1-C7DA-474B-856B-786E3A801EAF}"/>
              </a:ext>
            </a:extLst>
          </p:cNvPr>
          <p:cNvSpPr>
            <a:spLocks noGrp="1"/>
          </p:cNvSpPr>
          <p:nvPr>
            <p:ph type="body" sz="quarter" idx="12" hasCustomPrompt="1"/>
          </p:nvPr>
        </p:nvSpPr>
        <p:spPr>
          <a:xfrm>
            <a:off x="206734" y="8715856"/>
            <a:ext cx="6443675" cy="414938"/>
          </a:xfrm>
          <a:solidFill>
            <a:schemeClr val="accent3">
              <a:lumMod val="20000"/>
              <a:lumOff val="80000"/>
            </a:schemeClr>
          </a:solidFill>
        </p:spPr>
        <p:txBody>
          <a:bodyPr/>
          <a:lstStyle>
            <a:lvl1pPr>
              <a:defRPr/>
            </a:lvl1pPr>
            <a:lvl2pPr marL="342900" indent="0">
              <a:buNone/>
              <a:defRPr/>
            </a:lvl2pPr>
          </a:lstStyle>
          <a:p>
            <a:pPr lvl="0"/>
            <a:r>
              <a:rPr lang="fr-FR" dirty="0"/>
              <a:t>Commentaires &amp; Références : texte</a:t>
            </a:r>
          </a:p>
          <a:p>
            <a:pPr lvl="1"/>
            <a:endParaRPr lang="fr-FR" dirty="0"/>
          </a:p>
        </p:txBody>
      </p:sp>
    </p:spTree>
    <p:extLst>
      <p:ext uri="{BB962C8B-B14F-4D97-AF65-F5344CB8AC3E}">
        <p14:creationId xmlns:p14="http://schemas.microsoft.com/office/powerpoint/2010/main" val="1095643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916" y="586233"/>
            <a:ext cx="5915025" cy="1788477"/>
          </a:xfrm>
        </p:spPr>
        <p:txBody>
          <a:bodyPr anchor="b"/>
          <a:lstStyle>
            <a:lvl1pPr>
              <a:defRPr sz="450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467916" y="2456598"/>
            <a:ext cx="5915025" cy="6339566"/>
          </a:xfrm>
        </p:spPr>
        <p:txBody>
          <a:bodyPr/>
          <a:lstStyle>
            <a:lvl1pPr marL="0" indent="0">
              <a:buNone/>
              <a:defRPr sz="1800">
                <a:solidFill>
                  <a:schemeClr val="tx1">
                    <a:lumMod val="85000"/>
                    <a:lumOff val="1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Tree>
    <p:extLst>
      <p:ext uri="{BB962C8B-B14F-4D97-AF65-F5344CB8AC3E}">
        <p14:creationId xmlns:p14="http://schemas.microsoft.com/office/powerpoint/2010/main" val="154854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26/11/2019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26/11/2019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26/11/2019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26/11/2019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26/11/2019</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5D17A8F-82C2-4E73-8AD0-80B6CDF2A33A}"/>
              </a:ext>
            </a:extLst>
          </p:cNvPr>
          <p:cNvSpPr/>
          <p:nvPr/>
        </p:nvSpPr>
        <p:spPr>
          <a:xfrm>
            <a:off x="325667" y="3144618"/>
            <a:ext cx="6206666" cy="63104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9" name="Image 18">
            <a:extLst>
              <a:ext uri="{FF2B5EF4-FFF2-40B4-BE49-F238E27FC236}">
                <a16:creationId xmlns:a16="http://schemas.microsoft.com/office/drawing/2014/main" id="{F6E1DB81-8DFB-47DB-9AEF-02809596B6CC}"/>
              </a:ext>
            </a:extLst>
          </p:cNvPr>
          <p:cNvPicPr>
            <a:picLocks noChangeAspect="1"/>
          </p:cNvPicPr>
          <p:nvPr/>
        </p:nvPicPr>
        <p:blipFill rotWithShape="1">
          <a:blip r:embed="rId2"/>
          <a:srcRect t="7793"/>
          <a:stretch/>
        </p:blipFill>
        <p:spPr>
          <a:xfrm rot="5400000">
            <a:off x="4590580" y="407346"/>
            <a:ext cx="2359356" cy="2175484"/>
          </a:xfrm>
          <a:prstGeom prst="rect">
            <a:avLst/>
          </a:prstGeom>
        </p:spPr>
      </p:pic>
      <p:sp>
        <p:nvSpPr>
          <p:cNvPr id="13" name="Demi-cadre 12">
            <a:extLst>
              <a:ext uri="{FF2B5EF4-FFF2-40B4-BE49-F238E27FC236}">
                <a16:creationId xmlns:a16="http://schemas.microsoft.com/office/drawing/2014/main" id="{7C04DE41-966A-4740-9F57-F1FA4F455A10}"/>
              </a:ext>
            </a:extLst>
          </p:cNvPr>
          <p:cNvSpPr/>
          <p:nvPr/>
        </p:nvSpPr>
        <p:spPr>
          <a:xfrm>
            <a:off x="229494" y="3003379"/>
            <a:ext cx="648000" cy="648000"/>
          </a:xfrm>
          <a:prstGeom prst="halfFram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Demi-cadre 13">
            <a:extLst>
              <a:ext uri="{FF2B5EF4-FFF2-40B4-BE49-F238E27FC236}">
                <a16:creationId xmlns:a16="http://schemas.microsoft.com/office/drawing/2014/main" id="{35F894B9-9776-4375-9D2A-6D84D17346ED}"/>
              </a:ext>
            </a:extLst>
          </p:cNvPr>
          <p:cNvSpPr/>
          <p:nvPr/>
        </p:nvSpPr>
        <p:spPr>
          <a:xfrm rot="5400000">
            <a:off x="5993823" y="2993103"/>
            <a:ext cx="648000" cy="648000"/>
          </a:xfrm>
          <a:prstGeom prst="halfFram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Demi-cadre 14">
            <a:extLst>
              <a:ext uri="{FF2B5EF4-FFF2-40B4-BE49-F238E27FC236}">
                <a16:creationId xmlns:a16="http://schemas.microsoft.com/office/drawing/2014/main" id="{B1B835F9-D280-40C8-94C7-CBB1D14B0082}"/>
              </a:ext>
            </a:extLst>
          </p:cNvPr>
          <p:cNvSpPr/>
          <p:nvPr/>
        </p:nvSpPr>
        <p:spPr>
          <a:xfrm flipV="1">
            <a:off x="193923" y="8928628"/>
            <a:ext cx="648000" cy="648000"/>
          </a:xfrm>
          <a:prstGeom prst="halfFram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6" name="Demi-cadre 15">
            <a:extLst>
              <a:ext uri="{FF2B5EF4-FFF2-40B4-BE49-F238E27FC236}">
                <a16:creationId xmlns:a16="http://schemas.microsoft.com/office/drawing/2014/main" id="{E6BCF592-1D07-4FF9-8733-660B9FA92BF6}"/>
              </a:ext>
            </a:extLst>
          </p:cNvPr>
          <p:cNvSpPr/>
          <p:nvPr/>
        </p:nvSpPr>
        <p:spPr>
          <a:xfrm rot="16200000" flipV="1">
            <a:off x="5980026" y="8946729"/>
            <a:ext cx="648000" cy="648000"/>
          </a:xfrm>
          <a:prstGeom prst="halfFram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1" name="Rectangle 20">
            <a:extLst>
              <a:ext uri="{FF2B5EF4-FFF2-40B4-BE49-F238E27FC236}">
                <a16:creationId xmlns:a16="http://schemas.microsoft.com/office/drawing/2014/main" id="{058F18F9-C75A-4ABD-9FEA-0E0EC68D69C5}"/>
              </a:ext>
            </a:extLst>
          </p:cNvPr>
          <p:cNvSpPr/>
          <p:nvPr/>
        </p:nvSpPr>
        <p:spPr>
          <a:xfrm>
            <a:off x="17604" y="9455042"/>
            <a:ext cx="6743700" cy="400110"/>
          </a:xfrm>
          <a:prstGeom prst="rect">
            <a:avLst/>
          </a:prstGeom>
        </p:spPr>
        <p:txBody>
          <a:bodyPr wrap="square">
            <a:spAutoFit/>
          </a:bodyPr>
          <a:lstStyle/>
          <a:p>
            <a:pPr algn="ctr"/>
            <a:r>
              <a:rPr lang="fr-FR" sz="1100" dirty="0">
                <a:solidFill>
                  <a:srgbClr val="67B4C4"/>
                </a:solidFill>
                <a:latin typeface="Helvetica Light" panose="020B0403020202020204" pitchFamily="34" charset="0"/>
              </a:rPr>
              <a:t>Questionnaire à remettre aux usagers</a:t>
            </a:r>
          </a:p>
          <a:p>
            <a:pPr algn="ctr"/>
            <a:r>
              <a:rPr lang="fr-FR" sz="900" dirty="0">
                <a:solidFill>
                  <a:srgbClr val="67B4C4"/>
                </a:solidFill>
                <a:latin typeface="Helvetica Light" panose="020B0403020202020204" pitchFamily="34" charset="0"/>
              </a:rPr>
              <a:t>Ordre National des Pharmaciens // Référentiel Qualité // </a:t>
            </a:r>
            <a:r>
              <a:rPr lang="fr-FR" sz="900">
                <a:solidFill>
                  <a:srgbClr val="67B4C4"/>
                </a:solidFill>
                <a:latin typeface="Helvetica Light" panose="020B0403020202020204" pitchFamily="34" charset="0"/>
              </a:rPr>
              <a:t>E.31 - Version </a:t>
            </a:r>
            <a:r>
              <a:rPr lang="fr-FR" sz="900" dirty="0">
                <a:solidFill>
                  <a:srgbClr val="67B4C4"/>
                </a:solidFill>
                <a:latin typeface="Helvetica Light" panose="020B0403020202020204" pitchFamily="34" charset="0"/>
              </a:rPr>
              <a:t>2.01 - Novembre 2019</a:t>
            </a:r>
            <a:endParaRPr lang="fr-FR" sz="900" dirty="0">
              <a:solidFill>
                <a:srgbClr val="67B4C4"/>
              </a:solidFill>
            </a:endParaRPr>
          </a:p>
        </p:txBody>
      </p:sp>
      <p:sp>
        <p:nvSpPr>
          <p:cNvPr id="3" name="Titre 2">
            <a:extLst>
              <a:ext uri="{FF2B5EF4-FFF2-40B4-BE49-F238E27FC236}">
                <a16:creationId xmlns:a16="http://schemas.microsoft.com/office/drawing/2014/main" id="{E5F0EFD9-E432-442B-B0D0-68F6097FF67F}"/>
              </a:ext>
            </a:extLst>
          </p:cNvPr>
          <p:cNvSpPr>
            <a:spLocks noGrp="1"/>
          </p:cNvSpPr>
          <p:nvPr>
            <p:ph type="title"/>
          </p:nvPr>
        </p:nvSpPr>
        <p:spPr>
          <a:xfrm>
            <a:off x="257864" y="137951"/>
            <a:ext cx="4539648" cy="1477920"/>
          </a:xfrm>
        </p:spPr>
        <p:txBody>
          <a:bodyPr anchor="ctr">
            <a:normAutofit/>
          </a:bodyPr>
          <a:lstStyle/>
          <a:p>
            <a:r>
              <a:rPr lang="fr-FR" sz="4000" dirty="0"/>
              <a:t>Votre avis est important…</a:t>
            </a:r>
          </a:p>
        </p:txBody>
      </p:sp>
      <p:sp>
        <p:nvSpPr>
          <p:cNvPr id="5" name="Espace réservé du texte 4">
            <a:extLst>
              <a:ext uri="{FF2B5EF4-FFF2-40B4-BE49-F238E27FC236}">
                <a16:creationId xmlns:a16="http://schemas.microsoft.com/office/drawing/2014/main" id="{6F285CE6-24B8-4B9D-B7D0-9838F00C69C1}"/>
              </a:ext>
            </a:extLst>
          </p:cNvPr>
          <p:cNvSpPr>
            <a:spLocks noGrp="1"/>
          </p:cNvSpPr>
          <p:nvPr>
            <p:ph type="body" idx="1"/>
          </p:nvPr>
        </p:nvSpPr>
        <p:spPr>
          <a:xfrm>
            <a:off x="257864" y="1489239"/>
            <a:ext cx="4058679" cy="1437701"/>
          </a:xfrm>
        </p:spPr>
        <p:txBody>
          <a:bodyPr wrap="square">
            <a:spAutoFit/>
          </a:bodyPr>
          <a:lstStyle/>
          <a:p>
            <a:pPr defTabSz="457200">
              <a:lnSpc>
                <a:spcPct val="120000"/>
              </a:lnSpc>
            </a:pPr>
            <a:r>
              <a:rPr lang="fr-FR" sz="1400" dirty="0">
                <a:latin typeface="Helvetica Light" panose="020B0403020202020204" pitchFamily="34" charset="0"/>
                <a:cs typeface="Times New Roman" panose="02020603050405020304" pitchFamily="18" charset="0"/>
              </a:rPr>
              <a:t>Afin de mieux répondre à vos besoins, nous souhaitons connaître votre opinion et vos attentes. Nous vous invitons à remplir ce questionnaire avant votre départ de l’officine.</a:t>
            </a:r>
          </a:p>
          <a:p>
            <a:pPr defTabSz="457200">
              <a:lnSpc>
                <a:spcPct val="120000"/>
              </a:lnSpc>
            </a:pPr>
            <a:endParaRPr lang="fr-FR" sz="1200" dirty="0">
              <a:latin typeface="Helvetica Light" panose="020B0403020202020204" pitchFamily="34" charset="0"/>
              <a:cs typeface="Times New Roman" panose="02020603050405020304" pitchFamily="18" charset="0"/>
            </a:endParaRPr>
          </a:p>
        </p:txBody>
      </p:sp>
      <p:pic>
        <p:nvPicPr>
          <p:cNvPr id="11" name="Graphique 10" descr="Loupe">
            <a:extLst>
              <a:ext uri="{FF2B5EF4-FFF2-40B4-BE49-F238E27FC236}">
                <a16:creationId xmlns:a16="http://schemas.microsoft.com/office/drawing/2014/main" id="{CB49DB52-B0FA-4379-AB63-63B1591A1B0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19343" y="727689"/>
            <a:ext cx="1616826" cy="1616826"/>
          </a:xfrm>
          <a:prstGeom prst="rect">
            <a:avLst/>
          </a:prstGeom>
        </p:spPr>
      </p:pic>
      <p:grpSp>
        <p:nvGrpSpPr>
          <p:cNvPr id="20" name="Groupe 19">
            <a:extLst>
              <a:ext uri="{FF2B5EF4-FFF2-40B4-BE49-F238E27FC236}">
                <a16:creationId xmlns:a16="http://schemas.microsoft.com/office/drawing/2014/main" id="{D50B2C99-A51B-4599-ABB8-B8803816A317}"/>
              </a:ext>
            </a:extLst>
          </p:cNvPr>
          <p:cNvGrpSpPr/>
          <p:nvPr/>
        </p:nvGrpSpPr>
        <p:grpSpPr>
          <a:xfrm>
            <a:off x="553494" y="3220750"/>
            <a:ext cx="5685589" cy="1022075"/>
            <a:chOff x="153296" y="3536087"/>
            <a:chExt cx="5685589" cy="1022075"/>
          </a:xfrm>
        </p:grpSpPr>
        <p:sp>
          <p:nvSpPr>
            <p:cNvPr id="22" name="ZoneTexte 21">
              <a:extLst>
                <a:ext uri="{FF2B5EF4-FFF2-40B4-BE49-F238E27FC236}">
                  <a16:creationId xmlns:a16="http://schemas.microsoft.com/office/drawing/2014/main" id="{A1F03D15-BB3D-470F-9A59-B98AE3B80125}"/>
                </a:ext>
              </a:extLst>
            </p:cNvPr>
            <p:cNvSpPr txBox="1"/>
            <p:nvPr/>
          </p:nvSpPr>
          <p:spPr>
            <a:xfrm>
              <a:off x="153296" y="3536087"/>
              <a:ext cx="3397787" cy="307777"/>
            </a:xfrm>
            <a:prstGeom prst="rect">
              <a:avLst/>
            </a:prstGeom>
            <a:noFill/>
          </p:spPr>
          <p:txBody>
            <a:bodyPr wrap="square" rtlCol="0">
              <a:spAutoFit/>
            </a:bodyPr>
            <a:lstStyle/>
            <a:p>
              <a:r>
                <a:rPr lang="fr-FR" sz="1400" b="1" dirty="0">
                  <a:latin typeface="Helvetica Light" panose="020B0403020202020204" pitchFamily="34" charset="0"/>
                </a:rPr>
                <a:t>Le délai d’attente :</a:t>
              </a:r>
              <a:endParaRPr lang="fr-FR" sz="1400" dirty="0">
                <a:latin typeface="Helvetica Light" panose="020B0403020202020204" pitchFamily="34" charset="0"/>
              </a:endParaRPr>
            </a:p>
          </p:txBody>
        </p:sp>
        <p:sp>
          <p:nvSpPr>
            <p:cNvPr id="23" name="Rectangle 22">
              <a:extLst>
                <a:ext uri="{FF2B5EF4-FFF2-40B4-BE49-F238E27FC236}">
                  <a16:creationId xmlns:a16="http://schemas.microsoft.com/office/drawing/2014/main" id="{0BCFE403-CA18-4658-BEFB-8CAB2C4D640F}"/>
                </a:ext>
              </a:extLst>
            </p:cNvPr>
            <p:cNvSpPr/>
            <p:nvPr/>
          </p:nvSpPr>
          <p:spPr>
            <a:xfrm>
              <a:off x="195980" y="4281163"/>
              <a:ext cx="1115171"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(3)</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sp>
          <p:nvSpPr>
            <p:cNvPr id="24" name="Rectangle 23">
              <a:extLst>
                <a:ext uri="{FF2B5EF4-FFF2-40B4-BE49-F238E27FC236}">
                  <a16:creationId xmlns:a16="http://schemas.microsoft.com/office/drawing/2014/main" id="{0B295D12-1FBC-4206-933C-56C7CD6E9285}"/>
                </a:ext>
              </a:extLst>
            </p:cNvPr>
            <p:cNvSpPr/>
            <p:nvPr/>
          </p:nvSpPr>
          <p:spPr>
            <a:xfrm>
              <a:off x="1442728" y="4281163"/>
              <a:ext cx="1503165"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Plutôt 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(2)</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sp>
          <p:nvSpPr>
            <p:cNvPr id="25" name="Rectangle 24">
              <a:extLst>
                <a:ext uri="{FF2B5EF4-FFF2-40B4-BE49-F238E27FC236}">
                  <a16:creationId xmlns:a16="http://schemas.microsoft.com/office/drawing/2014/main" id="{030E436D-7A5E-44CC-806E-CBC62C7B05A7}"/>
                </a:ext>
              </a:extLst>
            </p:cNvPr>
            <p:cNvSpPr/>
            <p:nvPr/>
          </p:nvSpPr>
          <p:spPr>
            <a:xfrm>
              <a:off x="2766085" y="4281163"/>
              <a:ext cx="1767930"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Plutôt Insatisfait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(1)</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sp>
          <p:nvSpPr>
            <p:cNvPr id="26" name="Rectangle 25">
              <a:extLst>
                <a:ext uri="{FF2B5EF4-FFF2-40B4-BE49-F238E27FC236}">
                  <a16:creationId xmlns:a16="http://schemas.microsoft.com/office/drawing/2014/main" id="{3B755D7D-0827-4B8A-96BF-7AE26218E198}"/>
                </a:ext>
              </a:extLst>
            </p:cNvPr>
            <p:cNvSpPr/>
            <p:nvPr/>
          </p:nvSpPr>
          <p:spPr>
            <a:xfrm>
              <a:off x="4477611" y="4281163"/>
              <a:ext cx="1361274"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Insatisfait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(0)</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pic>
          <p:nvPicPr>
            <p:cNvPr id="27" name="Graphique 26" descr="Visage souriant blanc">
              <a:extLst>
                <a:ext uri="{FF2B5EF4-FFF2-40B4-BE49-F238E27FC236}">
                  <a16:creationId xmlns:a16="http://schemas.microsoft.com/office/drawing/2014/main" id="{531E2D01-A248-4FA5-8AB7-93292CCD2DC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4014" y="3828918"/>
              <a:ext cx="470192" cy="470192"/>
            </a:xfrm>
            <a:prstGeom prst="rect">
              <a:avLst/>
            </a:prstGeom>
          </p:spPr>
        </p:pic>
        <p:pic>
          <p:nvPicPr>
            <p:cNvPr id="28" name="Graphique 27" descr="Visage neutre blanc">
              <a:extLst>
                <a:ext uri="{FF2B5EF4-FFF2-40B4-BE49-F238E27FC236}">
                  <a16:creationId xmlns:a16="http://schemas.microsoft.com/office/drawing/2014/main" id="{206241B0-67AE-4574-A5DF-1AA82F2B98B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75203" y="3828918"/>
              <a:ext cx="470192" cy="470192"/>
            </a:xfrm>
            <a:prstGeom prst="rect">
              <a:avLst/>
            </a:prstGeom>
          </p:spPr>
        </p:pic>
        <p:pic>
          <p:nvPicPr>
            <p:cNvPr id="29" name="Graphique 28" descr="Visage confus blanc">
              <a:extLst>
                <a:ext uri="{FF2B5EF4-FFF2-40B4-BE49-F238E27FC236}">
                  <a16:creationId xmlns:a16="http://schemas.microsoft.com/office/drawing/2014/main" id="{7542DB2D-5353-415A-8FBA-DDE4DB7CE71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446392" y="3828918"/>
              <a:ext cx="470192" cy="470192"/>
            </a:xfrm>
            <a:prstGeom prst="rect">
              <a:avLst/>
            </a:prstGeom>
          </p:spPr>
        </p:pic>
        <p:pic>
          <p:nvPicPr>
            <p:cNvPr id="30" name="Graphique 29" descr="Visage triste blanc">
              <a:extLst>
                <a:ext uri="{FF2B5EF4-FFF2-40B4-BE49-F238E27FC236}">
                  <a16:creationId xmlns:a16="http://schemas.microsoft.com/office/drawing/2014/main" id="{1086B89B-43D2-4CCC-969F-4BC7A6B1650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917582" y="3811819"/>
              <a:ext cx="470192" cy="470192"/>
            </a:xfrm>
            <a:prstGeom prst="rect">
              <a:avLst/>
            </a:prstGeom>
          </p:spPr>
        </p:pic>
      </p:grpSp>
      <p:grpSp>
        <p:nvGrpSpPr>
          <p:cNvPr id="31" name="Groupe 30">
            <a:extLst>
              <a:ext uri="{FF2B5EF4-FFF2-40B4-BE49-F238E27FC236}">
                <a16:creationId xmlns:a16="http://schemas.microsoft.com/office/drawing/2014/main" id="{A9D34581-59E3-4C7D-BF84-A03CB4B8B82D}"/>
              </a:ext>
            </a:extLst>
          </p:cNvPr>
          <p:cNvGrpSpPr/>
          <p:nvPr/>
        </p:nvGrpSpPr>
        <p:grpSpPr>
          <a:xfrm>
            <a:off x="553255" y="6951739"/>
            <a:ext cx="5685589" cy="1022075"/>
            <a:chOff x="153296" y="3536087"/>
            <a:chExt cx="5685589" cy="1022075"/>
          </a:xfrm>
        </p:grpSpPr>
        <p:sp>
          <p:nvSpPr>
            <p:cNvPr id="32" name="ZoneTexte 31">
              <a:extLst>
                <a:ext uri="{FF2B5EF4-FFF2-40B4-BE49-F238E27FC236}">
                  <a16:creationId xmlns:a16="http://schemas.microsoft.com/office/drawing/2014/main" id="{32D4E28F-8D3D-4CF1-91A2-F5862438EBA7}"/>
                </a:ext>
              </a:extLst>
            </p:cNvPr>
            <p:cNvSpPr txBox="1"/>
            <p:nvPr/>
          </p:nvSpPr>
          <p:spPr>
            <a:xfrm>
              <a:off x="153296" y="3536087"/>
              <a:ext cx="5234478" cy="307777"/>
            </a:xfrm>
            <a:prstGeom prst="rect">
              <a:avLst/>
            </a:prstGeom>
            <a:noFill/>
          </p:spPr>
          <p:txBody>
            <a:bodyPr wrap="square" rtlCol="0">
              <a:spAutoFit/>
            </a:bodyPr>
            <a:lstStyle/>
            <a:p>
              <a:r>
                <a:rPr lang="fr-FR" sz="1400" b="1" dirty="0">
                  <a:latin typeface="Helvetica Light" panose="020B0403020202020204" pitchFamily="34" charset="0"/>
                </a:rPr>
                <a:t>Les explications fournies autour de votre traitement :</a:t>
              </a:r>
              <a:endParaRPr lang="fr-FR" sz="1400" dirty="0">
                <a:latin typeface="Helvetica Light" panose="020B0403020202020204" pitchFamily="34" charset="0"/>
              </a:endParaRPr>
            </a:p>
          </p:txBody>
        </p:sp>
        <p:sp>
          <p:nvSpPr>
            <p:cNvPr id="33" name="Rectangle 32">
              <a:extLst>
                <a:ext uri="{FF2B5EF4-FFF2-40B4-BE49-F238E27FC236}">
                  <a16:creationId xmlns:a16="http://schemas.microsoft.com/office/drawing/2014/main" id="{4BDBFB9D-C83E-4295-9C10-F548ECCAF9D2}"/>
                </a:ext>
              </a:extLst>
            </p:cNvPr>
            <p:cNvSpPr/>
            <p:nvPr/>
          </p:nvSpPr>
          <p:spPr>
            <a:xfrm>
              <a:off x="195980" y="4281163"/>
              <a:ext cx="1115171"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(3)</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sp>
          <p:nvSpPr>
            <p:cNvPr id="34" name="Rectangle 33">
              <a:extLst>
                <a:ext uri="{FF2B5EF4-FFF2-40B4-BE49-F238E27FC236}">
                  <a16:creationId xmlns:a16="http://schemas.microsoft.com/office/drawing/2014/main" id="{F497DD5E-6093-4912-98D4-8D70E262165F}"/>
                </a:ext>
              </a:extLst>
            </p:cNvPr>
            <p:cNvSpPr/>
            <p:nvPr/>
          </p:nvSpPr>
          <p:spPr>
            <a:xfrm>
              <a:off x="1442728" y="4281163"/>
              <a:ext cx="1503165"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Plutôt 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(2)</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sp>
          <p:nvSpPr>
            <p:cNvPr id="35" name="Rectangle 34">
              <a:extLst>
                <a:ext uri="{FF2B5EF4-FFF2-40B4-BE49-F238E27FC236}">
                  <a16:creationId xmlns:a16="http://schemas.microsoft.com/office/drawing/2014/main" id="{B5509C2A-46E2-47B9-BD66-90C06294DA68}"/>
                </a:ext>
              </a:extLst>
            </p:cNvPr>
            <p:cNvSpPr/>
            <p:nvPr/>
          </p:nvSpPr>
          <p:spPr>
            <a:xfrm>
              <a:off x="2766085" y="4281163"/>
              <a:ext cx="1767930"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Plutôt Insatisfait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(1)</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sp>
          <p:nvSpPr>
            <p:cNvPr id="36" name="Rectangle 35">
              <a:extLst>
                <a:ext uri="{FF2B5EF4-FFF2-40B4-BE49-F238E27FC236}">
                  <a16:creationId xmlns:a16="http://schemas.microsoft.com/office/drawing/2014/main" id="{A38F99B7-7B89-4430-92D4-F6C86797ED34}"/>
                </a:ext>
              </a:extLst>
            </p:cNvPr>
            <p:cNvSpPr/>
            <p:nvPr/>
          </p:nvSpPr>
          <p:spPr>
            <a:xfrm>
              <a:off x="4477611" y="4281163"/>
              <a:ext cx="1361274"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Insatisfait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(0)</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pic>
          <p:nvPicPr>
            <p:cNvPr id="37" name="Graphique 36" descr="Visage souriant blanc">
              <a:extLst>
                <a:ext uri="{FF2B5EF4-FFF2-40B4-BE49-F238E27FC236}">
                  <a16:creationId xmlns:a16="http://schemas.microsoft.com/office/drawing/2014/main" id="{A89959CC-B2A3-44F3-B92F-9E2D1B4C3EE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4014" y="3828918"/>
              <a:ext cx="470192" cy="470192"/>
            </a:xfrm>
            <a:prstGeom prst="rect">
              <a:avLst/>
            </a:prstGeom>
          </p:spPr>
        </p:pic>
        <p:pic>
          <p:nvPicPr>
            <p:cNvPr id="38" name="Graphique 37" descr="Visage neutre blanc">
              <a:extLst>
                <a:ext uri="{FF2B5EF4-FFF2-40B4-BE49-F238E27FC236}">
                  <a16:creationId xmlns:a16="http://schemas.microsoft.com/office/drawing/2014/main" id="{2BD037EF-3901-4069-978F-52271269081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75203" y="3828918"/>
              <a:ext cx="470192" cy="470192"/>
            </a:xfrm>
            <a:prstGeom prst="rect">
              <a:avLst/>
            </a:prstGeom>
          </p:spPr>
        </p:pic>
        <p:pic>
          <p:nvPicPr>
            <p:cNvPr id="39" name="Graphique 38" descr="Visage confus blanc">
              <a:extLst>
                <a:ext uri="{FF2B5EF4-FFF2-40B4-BE49-F238E27FC236}">
                  <a16:creationId xmlns:a16="http://schemas.microsoft.com/office/drawing/2014/main" id="{313F0BAD-3858-4B15-A5C1-DFE1B61AA46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446392" y="3828918"/>
              <a:ext cx="470192" cy="470192"/>
            </a:xfrm>
            <a:prstGeom prst="rect">
              <a:avLst/>
            </a:prstGeom>
          </p:spPr>
        </p:pic>
        <p:pic>
          <p:nvPicPr>
            <p:cNvPr id="40" name="Graphique 39" descr="Visage triste blanc">
              <a:extLst>
                <a:ext uri="{FF2B5EF4-FFF2-40B4-BE49-F238E27FC236}">
                  <a16:creationId xmlns:a16="http://schemas.microsoft.com/office/drawing/2014/main" id="{6B6120E2-3D1E-4348-82C8-8699C70BCFF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917582" y="3811819"/>
              <a:ext cx="470192" cy="470192"/>
            </a:xfrm>
            <a:prstGeom prst="rect">
              <a:avLst/>
            </a:prstGeom>
          </p:spPr>
        </p:pic>
      </p:grpSp>
      <p:grpSp>
        <p:nvGrpSpPr>
          <p:cNvPr id="41" name="Groupe 40">
            <a:extLst>
              <a:ext uri="{FF2B5EF4-FFF2-40B4-BE49-F238E27FC236}">
                <a16:creationId xmlns:a16="http://schemas.microsoft.com/office/drawing/2014/main" id="{2591E25E-9EF0-4D25-BE1E-BFBA7C57E91C}"/>
              </a:ext>
            </a:extLst>
          </p:cNvPr>
          <p:cNvGrpSpPr/>
          <p:nvPr/>
        </p:nvGrpSpPr>
        <p:grpSpPr>
          <a:xfrm>
            <a:off x="564146" y="5667773"/>
            <a:ext cx="5685589" cy="1022075"/>
            <a:chOff x="153296" y="3536087"/>
            <a:chExt cx="5685589" cy="1022075"/>
          </a:xfrm>
        </p:grpSpPr>
        <p:sp>
          <p:nvSpPr>
            <p:cNvPr id="42" name="ZoneTexte 41">
              <a:extLst>
                <a:ext uri="{FF2B5EF4-FFF2-40B4-BE49-F238E27FC236}">
                  <a16:creationId xmlns:a16="http://schemas.microsoft.com/office/drawing/2014/main" id="{AEC89532-0F57-4C4B-A7AF-360D939E55EF}"/>
                </a:ext>
              </a:extLst>
            </p:cNvPr>
            <p:cNvSpPr txBox="1"/>
            <p:nvPr/>
          </p:nvSpPr>
          <p:spPr>
            <a:xfrm>
              <a:off x="153296" y="3536087"/>
              <a:ext cx="5378990" cy="307777"/>
            </a:xfrm>
            <a:prstGeom prst="rect">
              <a:avLst/>
            </a:prstGeom>
            <a:noFill/>
          </p:spPr>
          <p:txBody>
            <a:bodyPr wrap="square" rtlCol="0">
              <a:spAutoFit/>
            </a:bodyPr>
            <a:lstStyle/>
            <a:p>
              <a:r>
                <a:rPr lang="fr-FR" sz="1400" b="1" dirty="0">
                  <a:latin typeface="Helvetica Light" panose="020B0403020202020204" pitchFamily="34" charset="0"/>
                </a:rPr>
                <a:t>L’écoute de la part du professionnel de santé :</a:t>
              </a:r>
              <a:endParaRPr lang="fr-FR" sz="1400" dirty="0">
                <a:latin typeface="Helvetica Light" panose="020B0403020202020204" pitchFamily="34" charset="0"/>
              </a:endParaRPr>
            </a:p>
          </p:txBody>
        </p:sp>
        <p:sp>
          <p:nvSpPr>
            <p:cNvPr id="43" name="Rectangle 42">
              <a:extLst>
                <a:ext uri="{FF2B5EF4-FFF2-40B4-BE49-F238E27FC236}">
                  <a16:creationId xmlns:a16="http://schemas.microsoft.com/office/drawing/2014/main" id="{71AD6E29-0571-4F91-A320-120449F84C3A}"/>
                </a:ext>
              </a:extLst>
            </p:cNvPr>
            <p:cNvSpPr/>
            <p:nvPr/>
          </p:nvSpPr>
          <p:spPr>
            <a:xfrm>
              <a:off x="195980" y="4281163"/>
              <a:ext cx="1115171"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(3)</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sp>
          <p:nvSpPr>
            <p:cNvPr id="44" name="Rectangle 43">
              <a:extLst>
                <a:ext uri="{FF2B5EF4-FFF2-40B4-BE49-F238E27FC236}">
                  <a16:creationId xmlns:a16="http://schemas.microsoft.com/office/drawing/2014/main" id="{BF46AB2E-4861-4380-8381-C98DE1DB5B7F}"/>
                </a:ext>
              </a:extLst>
            </p:cNvPr>
            <p:cNvSpPr/>
            <p:nvPr/>
          </p:nvSpPr>
          <p:spPr>
            <a:xfrm>
              <a:off x="1442728" y="4281163"/>
              <a:ext cx="1503165"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Plutôt 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(2)</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sp>
          <p:nvSpPr>
            <p:cNvPr id="45" name="Rectangle 44">
              <a:extLst>
                <a:ext uri="{FF2B5EF4-FFF2-40B4-BE49-F238E27FC236}">
                  <a16:creationId xmlns:a16="http://schemas.microsoft.com/office/drawing/2014/main" id="{A5EC30E6-9E84-433E-8137-446510F4AC61}"/>
                </a:ext>
              </a:extLst>
            </p:cNvPr>
            <p:cNvSpPr/>
            <p:nvPr/>
          </p:nvSpPr>
          <p:spPr>
            <a:xfrm>
              <a:off x="2766085" y="4281163"/>
              <a:ext cx="1767930"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Plutôt Insatisfait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(1)</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sp>
          <p:nvSpPr>
            <p:cNvPr id="46" name="Rectangle 45">
              <a:extLst>
                <a:ext uri="{FF2B5EF4-FFF2-40B4-BE49-F238E27FC236}">
                  <a16:creationId xmlns:a16="http://schemas.microsoft.com/office/drawing/2014/main" id="{FF74B026-DD9A-4108-A412-4B6F96889936}"/>
                </a:ext>
              </a:extLst>
            </p:cNvPr>
            <p:cNvSpPr/>
            <p:nvPr/>
          </p:nvSpPr>
          <p:spPr>
            <a:xfrm>
              <a:off x="4477611" y="4281163"/>
              <a:ext cx="1361274"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Insatisfait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(0)</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pic>
          <p:nvPicPr>
            <p:cNvPr id="47" name="Graphique 46" descr="Visage souriant blanc">
              <a:extLst>
                <a:ext uri="{FF2B5EF4-FFF2-40B4-BE49-F238E27FC236}">
                  <a16:creationId xmlns:a16="http://schemas.microsoft.com/office/drawing/2014/main" id="{2F5BE6A9-98F7-4BA0-9400-3DC13F95122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4014" y="3828918"/>
              <a:ext cx="470192" cy="470192"/>
            </a:xfrm>
            <a:prstGeom prst="rect">
              <a:avLst/>
            </a:prstGeom>
          </p:spPr>
        </p:pic>
        <p:pic>
          <p:nvPicPr>
            <p:cNvPr id="48" name="Graphique 47" descr="Visage neutre blanc">
              <a:extLst>
                <a:ext uri="{FF2B5EF4-FFF2-40B4-BE49-F238E27FC236}">
                  <a16:creationId xmlns:a16="http://schemas.microsoft.com/office/drawing/2014/main" id="{F4643B38-78A7-46C3-B63E-D430F086E45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75203" y="3828918"/>
              <a:ext cx="470192" cy="470192"/>
            </a:xfrm>
            <a:prstGeom prst="rect">
              <a:avLst/>
            </a:prstGeom>
          </p:spPr>
        </p:pic>
        <p:pic>
          <p:nvPicPr>
            <p:cNvPr id="49" name="Graphique 48" descr="Visage confus blanc">
              <a:extLst>
                <a:ext uri="{FF2B5EF4-FFF2-40B4-BE49-F238E27FC236}">
                  <a16:creationId xmlns:a16="http://schemas.microsoft.com/office/drawing/2014/main" id="{F91D19E2-7992-4619-AEB7-23E5AB4F1EB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446392" y="3828918"/>
              <a:ext cx="470192" cy="470192"/>
            </a:xfrm>
            <a:prstGeom prst="rect">
              <a:avLst/>
            </a:prstGeom>
          </p:spPr>
        </p:pic>
        <p:pic>
          <p:nvPicPr>
            <p:cNvPr id="50" name="Graphique 49" descr="Visage triste blanc">
              <a:extLst>
                <a:ext uri="{FF2B5EF4-FFF2-40B4-BE49-F238E27FC236}">
                  <a16:creationId xmlns:a16="http://schemas.microsoft.com/office/drawing/2014/main" id="{77527B65-22C2-43EE-8FA0-0DEE070C045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917582" y="3811819"/>
              <a:ext cx="470192" cy="470192"/>
            </a:xfrm>
            <a:prstGeom prst="rect">
              <a:avLst/>
            </a:prstGeom>
          </p:spPr>
        </p:pic>
      </p:grpSp>
      <p:grpSp>
        <p:nvGrpSpPr>
          <p:cNvPr id="51" name="Groupe 50">
            <a:extLst>
              <a:ext uri="{FF2B5EF4-FFF2-40B4-BE49-F238E27FC236}">
                <a16:creationId xmlns:a16="http://schemas.microsoft.com/office/drawing/2014/main" id="{C9BC13C6-30B6-4A3B-92D3-88007C920D8C}"/>
              </a:ext>
            </a:extLst>
          </p:cNvPr>
          <p:cNvGrpSpPr/>
          <p:nvPr/>
        </p:nvGrpSpPr>
        <p:grpSpPr>
          <a:xfrm>
            <a:off x="553494" y="4400342"/>
            <a:ext cx="5685589" cy="1022075"/>
            <a:chOff x="153296" y="3536087"/>
            <a:chExt cx="5685589" cy="1022075"/>
          </a:xfrm>
        </p:grpSpPr>
        <p:sp>
          <p:nvSpPr>
            <p:cNvPr id="52" name="ZoneTexte 51">
              <a:extLst>
                <a:ext uri="{FF2B5EF4-FFF2-40B4-BE49-F238E27FC236}">
                  <a16:creationId xmlns:a16="http://schemas.microsoft.com/office/drawing/2014/main" id="{D4F1D62F-9097-47D1-81BF-5D5D68D67BEE}"/>
                </a:ext>
              </a:extLst>
            </p:cNvPr>
            <p:cNvSpPr txBox="1"/>
            <p:nvPr/>
          </p:nvSpPr>
          <p:spPr>
            <a:xfrm>
              <a:off x="153296" y="3536087"/>
              <a:ext cx="3397787" cy="307777"/>
            </a:xfrm>
            <a:prstGeom prst="rect">
              <a:avLst/>
            </a:prstGeom>
            <a:noFill/>
          </p:spPr>
          <p:txBody>
            <a:bodyPr wrap="square" rtlCol="0">
              <a:spAutoFit/>
            </a:bodyPr>
            <a:lstStyle/>
            <a:p>
              <a:r>
                <a:rPr lang="fr-FR" sz="1400" b="1" dirty="0">
                  <a:latin typeface="Helvetica Light" panose="020B0403020202020204" pitchFamily="34" charset="0"/>
                </a:rPr>
                <a:t>L’accueil par notre équipe :</a:t>
              </a:r>
              <a:endParaRPr lang="fr-FR" sz="1400" dirty="0">
                <a:latin typeface="Helvetica Light" panose="020B0403020202020204" pitchFamily="34" charset="0"/>
              </a:endParaRPr>
            </a:p>
          </p:txBody>
        </p:sp>
        <p:sp>
          <p:nvSpPr>
            <p:cNvPr id="53" name="Rectangle 52">
              <a:extLst>
                <a:ext uri="{FF2B5EF4-FFF2-40B4-BE49-F238E27FC236}">
                  <a16:creationId xmlns:a16="http://schemas.microsoft.com/office/drawing/2014/main" id="{AE8A43F2-6311-45E3-B1A5-904A78B32CD4}"/>
                </a:ext>
              </a:extLst>
            </p:cNvPr>
            <p:cNvSpPr/>
            <p:nvPr/>
          </p:nvSpPr>
          <p:spPr>
            <a:xfrm>
              <a:off x="195980" y="4281163"/>
              <a:ext cx="1115171"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(3)</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sp>
          <p:nvSpPr>
            <p:cNvPr id="54" name="Rectangle 53">
              <a:extLst>
                <a:ext uri="{FF2B5EF4-FFF2-40B4-BE49-F238E27FC236}">
                  <a16:creationId xmlns:a16="http://schemas.microsoft.com/office/drawing/2014/main" id="{2C6EA599-06A6-41CD-BC9F-7949F56C8511}"/>
                </a:ext>
              </a:extLst>
            </p:cNvPr>
            <p:cNvSpPr/>
            <p:nvPr/>
          </p:nvSpPr>
          <p:spPr>
            <a:xfrm>
              <a:off x="1442728" y="4281163"/>
              <a:ext cx="1503165"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Plutôt 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(2)</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sp>
          <p:nvSpPr>
            <p:cNvPr id="55" name="Rectangle 54">
              <a:extLst>
                <a:ext uri="{FF2B5EF4-FFF2-40B4-BE49-F238E27FC236}">
                  <a16:creationId xmlns:a16="http://schemas.microsoft.com/office/drawing/2014/main" id="{2A873871-6482-4338-A60B-32E743F09B39}"/>
                </a:ext>
              </a:extLst>
            </p:cNvPr>
            <p:cNvSpPr/>
            <p:nvPr/>
          </p:nvSpPr>
          <p:spPr>
            <a:xfrm>
              <a:off x="2766085" y="4281163"/>
              <a:ext cx="1767930"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Plutôt Insatisfait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(1)</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sp>
          <p:nvSpPr>
            <p:cNvPr id="56" name="Rectangle 55">
              <a:extLst>
                <a:ext uri="{FF2B5EF4-FFF2-40B4-BE49-F238E27FC236}">
                  <a16:creationId xmlns:a16="http://schemas.microsoft.com/office/drawing/2014/main" id="{55D86E94-F6D5-4004-A7AD-61C64D4264F9}"/>
                </a:ext>
              </a:extLst>
            </p:cNvPr>
            <p:cNvSpPr/>
            <p:nvPr/>
          </p:nvSpPr>
          <p:spPr>
            <a:xfrm>
              <a:off x="4477611" y="4281163"/>
              <a:ext cx="1361274" cy="276999"/>
            </a:xfrm>
            <a:prstGeom prst="rect">
              <a:avLst/>
            </a:prstGeom>
          </p:spPr>
          <p:txBody>
            <a:bodyPr wrap="square">
              <a:spAutoFit/>
            </a:bodyPr>
            <a:lstStyle/>
            <a:p>
              <a:pPr lvl="0" algn="ctr"/>
              <a:r>
                <a:rPr lang="fr-FR" sz="12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O </a:t>
              </a:r>
              <a:r>
                <a:rPr lang="fr-FR" sz="1200" dirty="0">
                  <a:solidFill>
                    <a:prstClr val="black"/>
                  </a:solidFill>
                  <a:latin typeface="Helvetica Light" panose="020B0403020202020204" pitchFamily="34" charset="0"/>
                  <a:sym typeface="Symbol"/>
                </a:rPr>
                <a:t>Insatisfait </a:t>
              </a:r>
              <a:r>
                <a:rPr lang="fr-FR" sz="900" dirty="0">
                  <a:solidFill>
                    <a:srgbClr val="808080"/>
                  </a:solidFill>
                  <a:latin typeface="Helvetica Light" panose="020B0403020202020204" pitchFamily="34" charset="0"/>
                  <a:ea typeface="Times New Roman" panose="02020603050405020304" pitchFamily="18" charset="0"/>
                  <a:cs typeface="Times New Roman" panose="02020603050405020304" pitchFamily="18" charset="0"/>
                </a:rPr>
                <a:t>(0)</a:t>
              </a:r>
              <a:r>
                <a:rPr lang="fr-FR" sz="900" dirty="0">
                  <a:solidFill>
                    <a:srgbClr val="262626"/>
                  </a:solidFill>
                  <a:latin typeface="Helvetica Light" panose="020B0403020202020204" pitchFamily="34" charset="0"/>
                  <a:ea typeface="Times New Roman" panose="02020603050405020304" pitchFamily="18" charset="0"/>
                  <a:cs typeface="Times New Roman" panose="02020603050405020304" pitchFamily="18" charset="0"/>
                </a:rPr>
                <a:t> </a:t>
              </a:r>
              <a:endParaRPr lang="fr-FR" sz="1200" dirty="0">
                <a:solidFill>
                  <a:prstClr val="black"/>
                </a:solidFill>
                <a:latin typeface="Helvetica Light" panose="020B0403020202020204" pitchFamily="34" charset="0"/>
              </a:endParaRPr>
            </a:p>
          </p:txBody>
        </p:sp>
        <p:pic>
          <p:nvPicPr>
            <p:cNvPr id="57" name="Graphique 56" descr="Visage souriant blanc">
              <a:extLst>
                <a:ext uri="{FF2B5EF4-FFF2-40B4-BE49-F238E27FC236}">
                  <a16:creationId xmlns:a16="http://schemas.microsoft.com/office/drawing/2014/main" id="{A2538583-1190-427A-862A-9F8F55957AB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4014" y="3828918"/>
              <a:ext cx="470192" cy="470192"/>
            </a:xfrm>
            <a:prstGeom prst="rect">
              <a:avLst/>
            </a:prstGeom>
          </p:spPr>
        </p:pic>
        <p:pic>
          <p:nvPicPr>
            <p:cNvPr id="58" name="Graphique 57" descr="Visage neutre blanc">
              <a:extLst>
                <a:ext uri="{FF2B5EF4-FFF2-40B4-BE49-F238E27FC236}">
                  <a16:creationId xmlns:a16="http://schemas.microsoft.com/office/drawing/2014/main" id="{8461C34A-FC68-4BD6-BF73-88D7A970CD8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75203" y="3828918"/>
              <a:ext cx="470192" cy="470192"/>
            </a:xfrm>
            <a:prstGeom prst="rect">
              <a:avLst/>
            </a:prstGeom>
          </p:spPr>
        </p:pic>
        <p:pic>
          <p:nvPicPr>
            <p:cNvPr id="59" name="Graphique 58" descr="Visage confus blanc">
              <a:extLst>
                <a:ext uri="{FF2B5EF4-FFF2-40B4-BE49-F238E27FC236}">
                  <a16:creationId xmlns:a16="http://schemas.microsoft.com/office/drawing/2014/main" id="{510B1602-815F-48C9-BC83-BA15223BAA5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446392" y="3828918"/>
              <a:ext cx="470192" cy="470192"/>
            </a:xfrm>
            <a:prstGeom prst="rect">
              <a:avLst/>
            </a:prstGeom>
          </p:spPr>
        </p:pic>
        <p:pic>
          <p:nvPicPr>
            <p:cNvPr id="60" name="Graphique 59" descr="Visage triste blanc">
              <a:extLst>
                <a:ext uri="{FF2B5EF4-FFF2-40B4-BE49-F238E27FC236}">
                  <a16:creationId xmlns:a16="http://schemas.microsoft.com/office/drawing/2014/main" id="{D59C566B-9E7C-45C2-A23B-470D72CC134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917582" y="3811819"/>
              <a:ext cx="470192" cy="470192"/>
            </a:xfrm>
            <a:prstGeom prst="rect">
              <a:avLst/>
            </a:prstGeom>
          </p:spPr>
        </p:pic>
      </p:grpSp>
      <p:sp>
        <p:nvSpPr>
          <p:cNvPr id="61" name="ZoneTexte 60">
            <a:extLst>
              <a:ext uri="{FF2B5EF4-FFF2-40B4-BE49-F238E27FC236}">
                <a16:creationId xmlns:a16="http://schemas.microsoft.com/office/drawing/2014/main" id="{68476B77-D64D-4141-B74A-F45929C51E06}"/>
              </a:ext>
            </a:extLst>
          </p:cNvPr>
          <p:cNvSpPr txBox="1"/>
          <p:nvPr/>
        </p:nvSpPr>
        <p:spPr>
          <a:xfrm>
            <a:off x="532373" y="9048701"/>
            <a:ext cx="5793253" cy="369332"/>
          </a:xfrm>
          <a:prstGeom prst="rect">
            <a:avLst/>
          </a:prstGeom>
          <a:noFill/>
        </p:spPr>
        <p:txBody>
          <a:bodyPr wrap="none" rtlCol="0">
            <a:spAutoFit/>
          </a:bodyPr>
          <a:lstStyle/>
          <a:p>
            <a:r>
              <a:rPr lang="fr-FR" spc="600" dirty="0">
                <a:solidFill>
                  <a:srgbClr val="67B4C4"/>
                </a:solidFill>
                <a:latin typeface="Helvetica Neue" panose="020B0604020202020204" pitchFamily="34" charset="0"/>
                <a:ea typeface="Helvetica Neue" panose="020B0604020202020204" pitchFamily="34" charset="0"/>
              </a:rPr>
              <a:t>Merci pour votre participation.</a:t>
            </a:r>
          </a:p>
        </p:txBody>
      </p:sp>
      <p:sp>
        <p:nvSpPr>
          <p:cNvPr id="2" name="Rectangle 1">
            <a:extLst>
              <a:ext uri="{FF2B5EF4-FFF2-40B4-BE49-F238E27FC236}">
                <a16:creationId xmlns:a16="http://schemas.microsoft.com/office/drawing/2014/main" id="{4441F5EA-564E-4478-84FD-93967AE2B33D}"/>
              </a:ext>
            </a:extLst>
          </p:cNvPr>
          <p:cNvSpPr/>
          <p:nvPr/>
        </p:nvSpPr>
        <p:spPr>
          <a:xfrm>
            <a:off x="599995" y="8371153"/>
            <a:ext cx="5632014" cy="6775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ZoneTexte 61">
            <a:extLst>
              <a:ext uri="{FF2B5EF4-FFF2-40B4-BE49-F238E27FC236}">
                <a16:creationId xmlns:a16="http://schemas.microsoft.com/office/drawing/2014/main" id="{C27D6331-0631-4180-90B8-C02E292B472C}"/>
              </a:ext>
            </a:extLst>
          </p:cNvPr>
          <p:cNvSpPr txBox="1"/>
          <p:nvPr/>
        </p:nvSpPr>
        <p:spPr>
          <a:xfrm>
            <a:off x="564145" y="8051183"/>
            <a:ext cx="3397787" cy="307777"/>
          </a:xfrm>
          <a:prstGeom prst="rect">
            <a:avLst/>
          </a:prstGeom>
          <a:noFill/>
        </p:spPr>
        <p:txBody>
          <a:bodyPr wrap="square" rtlCol="0">
            <a:spAutoFit/>
          </a:bodyPr>
          <a:lstStyle/>
          <a:p>
            <a:r>
              <a:rPr lang="fr-FR" sz="1400" b="1" dirty="0">
                <a:latin typeface="Helvetica Light" panose="020B0403020202020204" pitchFamily="34" charset="0"/>
              </a:rPr>
              <a:t>Remarques :</a:t>
            </a:r>
            <a:endParaRPr lang="fr-FR" sz="1400" dirty="0">
              <a:latin typeface="Helvetica Light" panose="020B0403020202020204" pitchFamily="34" charset="0"/>
            </a:endParaRPr>
          </a:p>
        </p:txBody>
      </p:sp>
    </p:spTree>
    <p:extLst>
      <p:ext uri="{BB962C8B-B14F-4D97-AF65-F5344CB8AC3E}">
        <p14:creationId xmlns:p14="http://schemas.microsoft.com/office/powerpoint/2010/main" val="847150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BC7FBF-48D9-4FEB-B8D4-AF3B1E198532}"/>
              </a:ext>
            </a:extLst>
          </p:cNvPr>
          <p:cNvSpPr>
            <a:spLocks noGrp="1"/>
          </p:cNvSpPr>
          <p:nvPr>
            <p:ph type="title"/>
          </p:nvPr>
        </p:nvSpPr>
        <p:spPr>
          <a:xfrm>
            <a:off x="490537" y="515832"/>
            <a:ext cx="5915025" cy="1102769"/>
          </a:xfrm>
        </p:spPr>
        <p:txBody>
          <a:bodyPr anchor="t">
            <a:normAutofit fontScale="90000"/>
          </a:bodyPr>
          <a:lstStyle/>
          <a:p>
            <a:pPr lvl="0" defTabSz="914400" eaLnBrk="0" fontAlgn="base" hangingPunct="0">
              <a:lnSpc>
                <a:spcPct val="100000"/>
              </a:lnSpc>
              <a:spcAft>
                <a:spcPct val="0"/>
              </a:spcAft>
            </a:pPr>
            <a:r>
              <a:rPr lang="fr-FR" altLang="fr-FR" sz="3600" dirty="0">
                <a:solidFill>
                  <a:srgbClr val="67B4C4"/>
                </a:solidFill>
                <a:cs typeface="Times New Roman" panose="02020603050405020304" pitchFamily="18" charset="0"/>
              </a:rPr>
              <a:t>Etude de Satisfaction Clients</a:t>
            </a:r>
            <a:br>
              <a:rPr lang="fr-FR" altLang="fr-FR" sz="800" dirty="0">
                <a:solidFill>
                  <a:schemeClr val="tx1"/>
                </a:solidFill>
              </a:rPr>
            </a:br>
            <a:r>
              <a:rPr lang="fr-FR" altLang="fr-FR" sz="3100" dirty="0">
                <a:solidFill>
                  <a:schemeClr val="tx1"/>
                </a:solidFill>
                <a:latin typeface="Helvetica Light" panose="020B0403020202020204" pitchFamily="34" charset="0"/>
                <a:ea typeface="Calibri" panose="020F0502020204030204" pitchFamily="34" charset="0"/>
                <a:cs typeface="Times New Roman" panose="02020603050405020304" pitchFamily="18" charset="0"/>
              </a:rPr>
              <a:t>Consignes de Passation</a:t>
            </a:r>
            <a:endParaRPr lang="fr-FR" altLang="fr-FR" sz="800" dirty="0">
              <a:solidFill>
                <a:schemeClr val="tx1"/>
              </a:solidFill>
            </a:endParaRPr>
          </a:p>
        </p:txBody>
      </p:sp>
      <p:graphicFrame>
        <p:nvGraphicFramePr>
          <p:cNvPr id="4" name="Tableau 3">
            <a:extLst>
              <a:ext uri="{FF2B5EF4-FFF2-40B4-BE49-F238E27FC236}">
                <a16:creationId xmlns:a16="http://schemas.microsoft.com/office/drawing/2014/main" id="{EE26CFE7-CD55-49D1-968D-DED2E9C05546}"/>
              </a:ext>
            </a:extLst>
          </p:cNvPr>
          <p:cNvGraphicFramePr>
            <a:graphicFrameLocks noGrp="1"/>
          </p:cNvGraphicFramePr>
          <p:nvPr>
            <p:extLst>
              <p:ext uri="{D42A27DB-BD31-4B8C-83A1-F6EECF244321}">
                <p14:modId xmlns:p14="http://schemas.microsoft.com/office/powerpoint/2010/main" val="3458637610"/>
              </p:ext>
            </p:extLst>
          </p:nvPr>
        </p:nvGraphicFramePr>
        <p:xfrm>
          <a:off x="501254" y="7147393"/>
          <a:ext cx="5732960" cy="878840"/>
        </p:xfrm>
        <a:graphic>
          <a:graphicData uri="http://schemas.openxmlformats.org/drawingml/2006/table">
            <a:tbl>
              <a:tblPr firstRow="1" firstCol="1" bandRow="1">
                <a:tableStyleId>{2D5ABB26-0587-4C30-8999-92F81FD0307C}</a:tableStyleId>
              </a:tblPr>
              <a:tblGrid>
                <a:gridCol w="1433240">
                  <a:extLst>
                    <a:ext uri="{9D8B030D-6E8A-4147-A177-3AD203B41FA5}">
                      <a16:colId xmlns:a16="http://schemas.microsoft.com/office/drawing/2014/main" val="938434818"/>
                    </a:ext>
                  </a:extLst>
                </a:gridCol>
                <a:gridCol w="1433240">
                  <a:extLst>
                    <a:ext uri="{9D8B030D-6E8A-4147-A177-3AD203B41FA5}">
                      <a16:colId xmlns:a16="http://schemas.microsoft.com/office/drawing/2014/main" val="3316528817"/>
                    </a:ext>
                  </a:extLst>
                </a:gridCol>
                <a:gridCol w="1433240">
                  <a:extLst>
                    <a:ext uri="{9D8B030D-6E8A-4147-A177-3AD203B41FA5}">
                      <a16:colId xmlns:a16="http://schemas.microsoft.com/office/drawing/2014/main" val="3356603067"/>
                    </a:ext>
                  </a:extLst>
                </a:gridCol>
                <a:gridCol w="1433240">
                  <a:extLst>
                    <a:ext uri="{9D8B030D-6E8A-4147-A177-3AD203B41FA5}">
                      <a16:colId xmlns:a16="http://schemas.microsoft.com/office/drawing/2014/main" val="3103221325"/>
                    </a:ext>
                  </a:extLst>
                </a:gridCol>
              </a:tblGrid>
              <a:tr h="375920">
                <a:tc>
                  <a:txBody>
                    <a:bodyPr/>
                    <a:lstStyle/>
                    <a:p>
                      <a:pPr algn="ctr">
                        <a:spcAft>
                          <a:spcPts val="0"/>
                        </a:spcAft>
                      </a:pPr>
                      <a:r>
                        <a:rPr lang="fr-FR" sz="1100" dirty="0">
                          <a:effectLst/>
                        </a:rPr>
                        <a:t>Nombre de Clients Jour</a:t>
                      </a:r>
                      <a:endParaRPr lang="fr-FR" sz="1100" dirty="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100" dirty="0">
                          <a:effectLst/>
                        </a:rPr>
                        <a:t>Nombre de Questionnaires</a:t>
                      </a:r>
                      <a:endParaRPr lang="fr-FR" sz="1100" dirty="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100" dirty="0">
                          <a:effectLst/>
                        </a:rPr>
                        <a:t>Questionnaires par Semaine</a:t>
                      </a:r>
                      <a:endParaRPr lang="fr-FR" sz="1100" dirty="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100" dirty="0">
                          <a:effectLst/>
                        </a:rPr>
                        <a:t>Durée de Passation en Semaine</a:t>
                      </a:r>
                      <a:endParaRPr lang="fr-FR" sz="1100" dirty="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1329015"/>
                  </a:ext>
                </a:extLst>
              </a:tr>
              <a:tr h="150262">
                <a:tc>
                  <a:txBody>
                    <a:bodyPr/>
                    <a:lstStyle/>
                    <a:p>
                      <a:pPr algn="ctr">
                        <a:spcAft>
                          <a:spcPts val="0"/>
                        </a:spcAft>
                      </a:pPr>
                      <a:r>
                        <a:rPr lang="fr-FR" sz="1100" dirty="0">
                          <a:effectLst/>
                        </a:rPr>
                        <a:t>- de 200</a:t>
                      </a:r>
                      <a:endParaRPr lang="fr-FR" sz="1100" dirty="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100">
                          <a:effectLst/>
                        </a:rPr>
                        <a:t>100</a:t>
                      </a:r>
                      <a:endParaRPr lang="fr-FR" sz="110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100" dirty="0">
                          <a:effectLst/>
                        </a:rPr>
                        <a:t>20</a:t>
                      </a:r>
                      <a:endParaRPr lang="fr-FR" sz="1100" dirty="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100" dirty="0">
                          <a:effectLst/>
                        </a:rPr>
                        <a:t>5</a:t>
                      </a:r>
                      <a:endParaRPr lang="fr-FR" sz="1100" dirty="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1168866"/>
                  </a:ext>
                </a:extLst>
              </a:tr>
              <a:tr h="150262">
                <a:tc>
                  <a:txBody>
                    <a:bodyPr/>
                    <a:lstStyle/>
                    <a:p>
                      <a:pPr algn="ctr">
                        <a:spcAft>
                          <a:spcPts val="0"/>
                        </a:spcAft>
                      </a:pPr>
                      <a:r>
                        <a:rPr lang="fr-FR" sz="1100" dirty="0">
                          <a:effectLst/>
                        </a:rPr>
                        <a:t>200-500</a:t>
                      </a:r>
                      <a:endParaRPr lang="fr-FR" sz="1100" dirty="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100">
                          <a:effectLst/>
                        </a:rPr>
                        <a:t>200</a:t>
                      </a:r>
                      <a:endParaRPr lang="fr-FR" sz="110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100">
                          <a:effectLst/>
                        </a:rPr>
                        <a:t>50</a:t>
                      </a:r>
                      <a:endParaRPr lang="fr-FR" sz="110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100" dirty="0">
                          <a:effectLst/>
                        </a:rPr>
                        <a:t>4</a:t>
                      </a:r>
                      <a:endParaRPr lang="fr-FR" sz="1100" dirty="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7069113"/>
                  </a:ext>
                </a:extLst>
              </a:tr>
              <a:tr h="150262">
                <a:tc>
                  <a:txBody>
                    <a:bodyPr/>
                    <a:lstStyle/>
                    <a:p>
                      <a:pPr algn="ctr">
                        <a:spcAft>
                          <a:spcPts val="0"/>
                        </a:spcAft>
                      </a:pPr>
                      <a:r>
                        <a:rPr lang="fr-FR" sz="1100" dirty="0">
                          <a:effectLst/>
                        </a:rPr>
                        <a:t>plus de 500</a:t>
                      </a:r>
                      <a:endParaRPr lang="fr-FR" sz="1100" dirty="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100">
                          <a:effectLst/>
                        </a:rPr>
                        <a:t>300</a:t>
                      </a:r>
                      <a:endParaRPr lang="fr-FR" sz="110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100">
                          <a:effectLst/>
                        </a:rPr>
                        <a:t>100</a:t>
                      </a:r>
                      <a:endParaRPr lang="fr-FR" sz="110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100" dirty="0">
                          <a:effectLst/>
                        </a:rPr>
                        <a:t>3</a:t>
                      </a:r>
                      <a:endParaRPr lang="fr-FR" sz="1100" dirty="0">
                        <a:effectLst/>
                        <a:latin typeface="Helvetica Light" panose="020B0403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0898714"/>
                  </a:ext>
                </a:extLst>
              </a:tr>
            </a:tbl>
          </a:graphicData>
        </a:graphic>
      </p:graphicFrame>
      <p:sp>
        <p:nvSpPr>
          <p:cNvPr id="5" name="Rectangle 1">
            <a:extLst>
              <a:ext uri="{FF2B5EF4-FFF2-40B4-BE49-F238E27FC236}">
                <a16:creationId xmlns:a16="http://schemas.microsoft.com/office/drawing/2014/main" id="{8D7F6BFE-77A0-41AD-BDAE-2A76BF2FA66B}"/>
              </a:ext>
            </a:extLst>
          </p:cNvPr>
          <p:cNvSpPr>
            <a:spLocks noGrp="1" noChangeArrowheads="1"/>
          </p:cNvSpPr>
          <p:nvPr>
            <p:ph type="body" idx="1"/>
          </p:nvPr>
        </p:nvSpPr>
        <p:spPr bwMode="auto">
          <a:xfrm>
            <a:off x="392832" y="1809869"/>
            <a:ext cx="6072336" cy="5042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defTabSz="914400" eaLnBrk="0" fontAlgn="base" hangingPunct="0">
              <a:lnSpc>
                <a:spcPct val="100000"/>
              </a:lnSpc>
              <a:spcBef>
                <a:spcPct val="0"/>
              </a:spcBef>
              <a:spcAft>
                <a:spcPct val="0"/>
              </a:spcAft>
            </a:pPr>
            <a:r>
              <a:rPr lang="fr-FR" altLang="fr-FR" sz="1600" dirty="0">
                <a:solidFill>
                  <a:srgbClr val="67B4C4"/>
                </a:solidFill>
                <a:latin typeface="Helvetica Neue" panose="020B0604020202020204" pitchFamily="34" charset="0"/>
                <a:ea typeface="Helvetica Neue" panose="020B0604020202020204" pitchFamily="34" charset="0"/>
                <a:cs typeface="Times New Roman" panose="02020603050405020304" pitchFamily="18" charset="0"/>
              </a:rPr>
              <a:t>Mise en œuvre :</a:t>
            </a:r>
          </a:p>
          <a:p>
            <a:pPr marL="171450" indent="-171450" algn="just">
              <a:buClr>
                <a:srgbClr val="67B4C4"/>
              </a:buClr>
              <a:buFont typeface="Arial" panose="020B0604020202020204" pitchFamily="34" charset="0"/>
              <a:buChar char="•"/>
            </a:pPr>
            <a:r>
              <a:rPr lang="fr-FR" altLang="fr-FR" sz="1100" b="1" dirty="0">
                <a:solidFill>
                  <a:schemeClr val="tx1"/>
                </a:solidFill>
                <a:latin typeface="Helvetica Light" panose="020B0403020202020204" pitchFamily="34" charset="0"/>
                <a:ea typeface="Calibri" panose="020F0502020204030204" pitchFamily="34" charset="0"/>
                <a:cs typeface="Times New Roman" panose="02020603050405020304" pitchFamily="18" charset="0"/>
              </a:rPr>
              <a:t>Distribuer les questionnaires au comptoir à tous les patients sans discrimination.</a:t>
            </a:r>
            <a:endParaRPr lang="fr-FR" altLang="fr-FR" sz="300" b="1" dirty="0">
              <a:solidFill>
                <a:schemeClr val="tx1"/>
              </a:solidFill>
            </a:endParaRPr>
          </a:p>
          <a:p>
            <a:pPr marL="171450" indent="-171450" algn="just">
              <a:buClr>
                <a:srgbClr val="67B4C4"/>
              </a:buClr>
              <a:buFont typeface="Arial" panose="020B0604020202020204" pitchFamily="34" charset="0"/>
              <a:buChar char="•"/>
            </a:pPr>
            <a:r>
              <a:rPr lang="fr-FR" sz="1100" dirty="0"/>
              <a:t>Inciter  le patient à </a:t>
            </a:r>
            <a:r>
              <a:rPr lang="fr-FR" sz="1100" b="1" dirty="0"/>
              <a:t>remplir le questionnaire directement à l’officine plutôt que de la laisser repartir avec le questionnaire.</a:t>
            </a:r>
            <a:endParaRPr lang="fr-FR" sz="1100" dirty="0"/>
          </a:p>
          <a:p>
            <a:pPr marL="171450" indent="-171450" algn="just">
              <a:buClr>
                <a:srgbClr val="67B4C4"/>
              </a:buClr>
              <a:buFont typeface="Arial" panose="020B0604020202020204" pitchFamily="34" charset="0"/>
              <a:buChar char="•"/>
            </a:pPr>
            <a:r>
              <a:rPr lang="fr-FR" sz="1100" dirty="0"/>
              <a:t>Disposer d’</a:t>
            </a:r>
            <a:r>
              <a:rPr lang="fr-FR" sz="1100" b="1" dirty="0"/>
              <a:t>une table ou d’un comptoir légèrement à l’écart au sein de l’officine</a:t>
            </a:r>
            <a:r>
              <a:rPr lang="fr-FR" sz="1100" dirty="0"/>
              <a:t>. </a:t>
            </a:r>
          </a:p>
          <a:p>
            <a:pPr marL="171450" indent="-171450" algn="just">
              <a:buClr>
                <a:srgbClr val="67B4C4"/>
              </a:buClr>
              <a:buFont typeface="Arial" panose="020B0604020202020204" pitchFamily="34" charset="0"/>
              <a:buChar char="•"/>
            </a:pPr>
            <a:r>
              <a:rPr lang="fr-FR" sz="1100" dirty="0"/>
              <a:t>Mettre en place une </a:t>
            </a:r>
            <a:r>
              <a:rPr lang="fr-FR" sz="1100" b="1" dirty="0"/>
              <a:t>urne pour le recueil des questionnaires.</a:t>
            </a:r>
          </a:p>
          <a:p>
            <a:pPr marL="171450" indent="-171450" algn="just">
              <a:buClr>
                <a:srgbClr val="67B4C4"/>
              </a:buClr>
              <a:buFont typeface="Arial" panose="020B0604020202020204" pitchFamily="34" charset="0"/>
              <a:buChar char="•"/>
            </a:pPr>
            <a:r>
              <a:rPr lang="fr-FR" sz="1100" dirty="0"/>
              <a:t>Mettre des </a:t>
            </a:r>
            <a:r>
              <a:rPr lang="fr-FR" sz="1100" b="1" dirty="0"/>
              <a:t>stylos à disposition </a:t>
            </a:r>
            <a:r>
              <a:rPr lang="fr-FR" sz="1100" dirty="0"/>
              <a:t>des patients. </a:t>
            </a:r>
          </a:p>
          <a:p>
            <a:pPr marL="171450" indent="-171450" algn="just">
              <a:buClr>
                <a:srgbClr val="67B4C4"/>
              </a:buClr>
              <a:buFont typeface="Arial" panose="020B0604020202020204" pitchFamily="34" charset="0"/>
              <a:buChar char="•"/>
            </a:pPr>
            <a:r>
              <a:rPr lang="fr-FR" sz="1100" b="1" dirty="0"/>
              <a:t>Indiquer au patient de remplir le questionnaire de la manière la plus franche possible, </a:t>
            </a:r>
            <a:r>
              <a:rPr lang="fr-FR" sz="1100" dirty="0"/>
              <a:t>c’est un questionnaire destiné à s’améliorer et non à s’auto congratuler !</a:t>
            </a:r>
          </a:p>
          <a:p>
            <a:pPr marL="171450" indent="-171450" algn="just">
              <a:buClr>
                <a:srgbClr val="67B4C4"/>
              </a:buClr>
              <a:buFont typeface="Arial" panose="020B0604020202020204" pitchFamily="34" charset="0"/>
              <a:buChar char="•"/>
            </a:pPr>
            <a:r>
              <a:rPr lang="fr-FR" sz="1100" b="1" dirty="0"/>
              <a:t>Laisser le patient remplir tout seul le questionnaire</a:t>
            </a:r>
            <a:r>
              <a:rPr lang="fr-FR" sz="1100" dirty="0"/>
              <a:t>, ne pas rester à proximité immédiate du patient lorsqu’il répond au questionnaire. En effet, il pourrait croire que vous regardez ses réponses.</a:t>
            </a:r>
          </a:p>
          <a:p>
            <a:pPr marL="171450" indent="-171450" algn="just">
              <a:buClr>
                <a:srgbClr val="67B4C4"/>
              </a:buClr>
              <a:buFont typeface="Arial" panose="020B0604020202020204" pitchFamily="34" charset="0"/>
              <a:buChar char="•"/>
            </a:pPr>
            <a:r>
              <a:rPr lang="fr-FR" sz="1100" b="1" dirty="0"/>
              <a:t>Lui montrer l’endroit où déposer le document rempli.</a:t>
            </a:r>
            <a:r>
              <a:rPr lang="fr-FR" sz="1100" dirty="0"/>
              <a:t> </a:t>
            </a:r>
          </a:p>
          <a:p>
            <a:pPr marL="171450" indent="-171450" algn="just">
              <a:buClr>
                <a:srgbClr val="67B4C4"/>
              </a:buClr>
              <a:buFont typeface="Arial" panose="020B0604020202020204" pitchFamily="34" charset="0"/>
              <a:buChar char="•"/>
            </a:pPr>
            <a:r>
              <a:rPr lang="fr-FR" sz="1100" b="1" dirty="0"/>
              <a:t>Pensez à le remercier par avance pour le temps qu’il vous accorde.</a:t>
            </a:r>
            <a:endParaRPr lang="fr-FR" sz="1100" dirty="0"/>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300" b="0" i="0" u="none" strike="noStrike" cap="none" normalizeH="0" baseline="0" dirty="0">
              <a:ln>
                <a:noFill/>
              </a:ln>
              <a:solidFill>
                <a:schemeClr val="tx1"/>
              </a:solidFill>
              <a:effectLst/>
            </a:endParaRPr>
          </a:p>
          <a:p>
            <a:pPr marR="0" lvl="0" algn="just" defTabSz="914400" eaLnBrk="0" fontAlgn="base" hangingPunct="0">
              <a:lnSpc>
                <a:spcPct val="100000"/>
              </a:lnSpc>
              <a:spcBef>
                <a:spcPct val="0"/>
              </a:spcBef>
              <a:spcAft>
                <a:spcPct val="0"/>
              </a:spcAft>
              <a:buClrTx/>
              <a:buSzTx/>
              <a:tabLst/>
            </a:pPr>
            <a:endParaRPr lang="fr-FR" altLang="fr-FR" sz="1400" dirty="0">
              <a:solidFill>
                <a:schemeClr val="tx1"/>
              </a:solidFill>
              <a:latin typeface="Helvetica Neue" panose="020B0604020202020204" pitchFamily="34" charset="0"/>
              <a:ea typeface="Helvetica Neue" panose="020B0604020202020204" pitchFamily="34" charset="0"/>
              <a:cs typeface="Times New Roman" panose="02020603050405020304" pitchFamily="18" charset="0"/>
            </a:endParaRPr>
          </a:p>
          <a:p>
            <a:pPr marR="0" lvl="0" algn="just" defTabSz="914400" eaLnBrk="0" fontAlgn="base" hangingPunct="0">
              <a:lnSpc>
                <a:spcPct val="100000"/>
              </a:lnSpc>
              <a:spcBef>
                <a:spcPct val="0"/>
              </a:spcBef>
              <a:spcAft>
                <a:spcPct val="0"/>
              </a:spcAft>
              <a:buClrTx/>
              <a:buSzTx/>
              <a:tabLst/>
            </a:pPr>
            <a:r>
              <a:rPr lang="fr-FR" altLang="fr-FR" sz="1600" dirty="0">
                <a:solidFill>
                  <a:srgbClr val="67B4C4"/>
                </a:solidFill>
                <a:latin typeface="Helvetica Neue" panose="020B0604020202020204" pitchFamily="34" charset="0"/>
                <a:ea typeface="Helvetica Neue" panose="020B0604020202020204" pitchFamily="34" charset="0"/>
                <a:cs typeface="Times New Roman" panose="02020603050405020304" pitchFamily="18" charset="0"/>
              </a:rPr>
              <a:t>Représentativité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Helvetica Light" panose="020B0403020202020204" pitchFamily="34" charset="0"/>
                <a:ea typeface="Calibri" panose="020F0502020204030204" pitchFamily="34" charset="0"/>
                <a:cs typeface="Times New Roman" panose="02020603050405020304" pitchFamily="18" charset="0"/>
              </a:rPr>
              <a:t>Un échantillon est dit </a:t>
            </a:r>
            <a:r>
              <a:rPr kumimoji="0" lang="fr-FR" altLang="fr-FR" sz="1100" b="1" i="0" u="none" strike="noStrike" cap="none" normalizeH="0" baseline="0" dirty="0">
                <a:ln>
                  <a:noFill/>
                </a:ln>
                <a:solidFill>
                  <a:schemeClr val="tx1"/>
                </a:solidFill>
                <a:effectLst/>
                <a:latin typeface="Helvetica Light" panose="020B0403020202020204" pitchFamily="34" charset="0"/>
                <a:ea typeface="Calibri" panose="020F0502020204030204" pitchFamily="34" charset="0"/>
                <a:cs typeface="Times New Roman" panose="02020603050405020304" pitchFamily="18" charset="0"/>
              </a:rPr>
              <a:t>représentatif</a:t>
            </a:r>
            <a:r>
              <a:rPr kumimoji="0" lang="fr-FR" altLang="fr-FR" sz="1100" b="0" i="0" u="none" strike="noStrike" cap="none" normalizeH="0" baseline="0" dirty="0">
                <a:ln>
                  <a:noFill/>
                </a:ln>
                <a:solidFill>
                  <a:schemeClr val="tx1"/>
                </a:solidFill>
                <a:effectLst/>
                <a:latin typeface="Helvetica Light" panose="020B0403020202020204" pitchFamily="34" charset="0"/>
                <a:ea typeface="Calibri" panose="020F0502020204030204" pitchFamily="34" charset="0"/>
                <a:cs typeface="Times New Roman" panose="02020603050405020304" pitchFamily="18" charset="0"/>
              </a:rPr>
              <a:t> lorsqu’il possède les </a:t>
            </a:r>
            <a:r>
              <a:rPr kumimoji="0" lang="fr-FR" altLang="fr-FR" sz="1100" b="1" i="0" u="none" strike="noStrike" cap="none" normalizeH="0" baseline="0" dirty="0">
                <a:ln>
                  <a:noFill/>
                </a:ln>
                <a:solidFill>
                  <a:schemeClr val="tx1"/>
                </a:solidFill>
                <a:effectLst/>
                <a:latin typeface="Helvetica Light" panose="020B0403020202020204" pitchFamily="34" charset="0"/>
                <a:ea typeface="Calibri" panose="020F0502020204030204" pitchFamily="34" charset="0"/>
                <a:cs typeface="Times New Roman" panose="02020603050405020304" pitchFamily="18" charset="0"/>
              </a:rPr>
              <a:t>mêmes caractéristiques que la population que l’on souhaite étudier</a:t>
            </a:r>
            <a:r>
              <a:rPr kumimoji="0" lang="fr-FR" altLang="fr-FR" sz="1100" b="0" i="0" u="none" strike="noStrike" cap="none" normalizeH="0" baseline="0" dirty="0">
                <a:ln>
                  <a:noFill/>
                </a:ln>
                <a:solidFill>
                  <a:schemeClr val="tx1"/>
                </a:solidFill>
                <a:effectLst/>
                <a:latin typeface="Helvetica Light" panose="020B0403020202020204" pitchFamily="34" charset="0"/>
                <a:ea typeface="Calibri" panose="020F0502020204030204" pitchFamily="34" charset="0"/>
                <a:cs typeface="Times New Roman" panose="02020603050405020304" pitchFamily="18" charset="0"/>
              </a:rPr>
              <a:t>. Cette représentativité doit surtout se faire sur les </a:t>
            </a:r>
            <a:r>
              <a:rPr kumimoji="0" lang="fr-FR" altLang="fr-FR" sz="1100" b="1" i="0" u="none" strike="noStrike" cap="none" normalizeH="0" baseline="0" dirty="0">
                <a:ln>
                  <a:noFill/>
                </a:ln>
                <a:solidFill>
                  <a:schemeClr val="tx1"/>
                </a:solidFill>
                <a:effectLst/>
                <a:latin typeface="Helvetica Light" panose="020B0403020202020204" pitchFamily="34" charset="0"/>
                <a:ea typeface="Calibri" panose="020F0502020204030204" pitchFamily="34" charset="0"/>
                <a:cs typeface="Times New Roman" panose="02020603050405020304" pitchFamily="18" charset="0"/>
              </a:rPr>
              <a:t>caractéristiques pouvant influencer les réponses</a:t>
            </a:r>
            <a:r>
              <a:rPr kumimoji="0" lang="fr-FR" altLang="fr-FR" sz="1100" b="0" i="0" u="none" strike="noStrike" cap="none" normalizeH="0" baseline="0" dirty="0">
                <a:ln>
                  <a:noFill/>
                </a:ln>
                <a:solidFill>
                  <a:schemeClr val="tx1"/>
                </a:solidFill>
                <a:effectLst/>
                <a:latin typeface="Helvetica Light" panose="020B0403020202020204" pitchFamily="34" charset="0"/>
                <a:ea typeface="Calibri" panose="020F0502020204030204" pitchFamily="34" charset="0"/>
                <a:cs typeface="Times New Roman" panose="02020603050405020304" pitchFamily="18" charset="0"/>
              </a:rPr>
              <a:t>. Faute de représentativité, les résultats obtenus sur un échantillon ne peuvent être généralisés à la population étudiée.</a:t>
            </a:r>
            <a:endParaRPr kumimoji="0" lang="fr-FR" altLang="fr-FR" sz="3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Helvetica Light" panose="020B0403020202020204" pitchFamily="34" charset="0"/>
                <a:ea typeface="Calibri" panose="020F0502020204030204" pitchFamily="34" charset="0"/>
                <a:cs typeface="Times New Roman" panose="02020603050405020304" pitchFamily="18" charset="0"/>
              </a:rPr>
              <a:t>Pour obtenir un échantillon représentatif il faudra étaler l’étude dans le temps en essayant de couvrir tous les jours de la semaine et en interrogeant au total un nombre suffisant de clients.</a:t>
            </a:r>
            <a:endParaRPr kumimoji="0" lang="fr-FR" altLang="fr-FR" sz="3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 name="Demi-cadre 5">
            <a:extLst>
              <a:ext uri="{FF2B5EF4-FFF2-40B4-BE49-F238E27FC236}">
                <a16:creationId xmlns:a16="http://schemas.microsoft.com/office/drawing/2014/main" id="{D7C8A179-2B65-4C29-BF82-15268FA38F9D}"/>
              </a:ext>
            </a:extLst>
          </p:cNvPr>
          <p:cNvSpPr/>
          <p:nvPr/>
        </p:nvSpPr>
        <p:spPr>
          <a:xfrm>
            <a:off x="177254" y="206390"/>
            <a:ext cx="648000" cy="648000"/>
          </a:xfrm>
          <a:prstGeom prst="halfFram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Demi-cadre 6">
            <a:extLst>
              <a:ext uri="{FF2B5EF4-FFF2-40B4-BE49-F238E27FC236}">
                <a16:creationId xmlns:a16="http://schemas.microsoft.com/office/drawing/2014/main" id="{94890ED6-2EAA-4C35-8835-6E440F7B41D1}"/>
              </a:ext>
            </a:extLst>
          </p:cNvPr>
          <p:cNvSpPr/>
          <p:nvPr/>
        </p:nvSpPr>
        <p:spPr>
          <a:xfrm rot="5400000">
            <a:off x="6010290" y="191832"/>
            <a:ext cx="648000" cy="648000"/>
          </a:xfrm>
          <a:prstGeom prst="halfFram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Demi-cadre 7">
            <a:extLst>
              <a:ext uri="{FF2B5EF4-FFF2-40B4-BE49-F238E27FC236}">
                <a16:creationId xmlns:a16="http://schemas.microsoft.com/office/drawing/2014/main" id="{1E31FE0A-B8A9-4FFD-81FC-D779C8B7B561}"/>
              </a:ext>
            </a:extLst>
          </p:cNvPr>
          <p:cNvSpPr/>
          <p:nvPr/>
        </p:nvSpPr>
        <p:spPr>
          <a:xfrm flipV="1">
            <a:off x="177254" y="9033509"/>
            <a:ext cx="648000" cy="648000"/>
          </a:xfrm>
          <a:prstGeom prst="halfFram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Demi-cadre 8">
            <a:extLst>
              <a:ext uri="{FF2B5EF4-FFF2-40B4-BE49-F238E27FC236}">
                <a16:creationId xmlns:a16="http://schemas.microsoft.com/office/drawing/2014/main" id="{B1B99E9A-1C74-4A9B-AA7F-C7897525D238}"/>
              </a:ext>
            </a:extLst>
          </p:cNvPr>
          <p:cNvSpPr/>
          <p:nvPr/>
        </p:nvSpPr>
        <p:spPr>
          <a:xfrm rot="16200000" flipV="1">
            <a:off x="6032064" y="9047328"/>
            <a:ext cx="648000" cy="648000"/>
          </a:xfrm>
          <a:prstGeom prst="halfFram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124155624"/>
      </p:ext>
    </p:extLst>
  </p:cSld>
  <p:clrMapOvr>
    <a:masterClrMapping/>
  </p:clrMapOvr>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349</TotalTime>
  <Words>455</Words>
  <Application>Microsoft Macintosh PowerPoint</Application>
  <PresentationFormat>Format A4 (210 x 297 mm)</PresentationFormat>
  <Paragraphs>58</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Helvetica Light</vt:lpstr>
      <vt:lpstr>Helvetica Neue</vt:lpstr>
      <vt:lpstr>Thème Office</vt:lpstr>
      <vt:lpstr>Votre avis est important…</vt:lpstr>
      <vt:lpstr>Etude de Satisfaction Clients Consignes de Passation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Conseil Caducée</cp:lastModifiedBy>
  <cp:revision>70</cp:revision>
  <cp:lastPrinted>2019-10-08T18:33:56Z</cp:lastPrinted>
  <dcterms:created xsi:type="dcterms:W3CDTF">2019-09-09T06:31:24Z</dcterms:created>
  <dcterms:modified xsi:type="dcterms:W3CDTF">2019-11-26T11:27:19Z</dcterms:modified>
</cp:coreProperties>
</file>