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
  </p:notesMasterIdLst>
  <p:sldIdLst>
    <p:sldId id="259" r:id="rId2"/>
    <p:sldId id="260"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6"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cile LUGAND" initials="CL" lastIdx="2" clrIdx="0">
    <p:extLst>
      <p:ext uri="{19B8F6BF-5375-455C-9EA6-DF929625EA0E}">
        <p15:presenceInfo xmlns:p15="http://schemas.microsoft.com/office/powerpoint/2012/main" userId="Cécile LUG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24"/>
    <p:restoredTop sz="94575"/>
  </p:normalViewPr>
  <p:slideViewPr>
    <p:cSldViewPr snapToGrid="0">
      <p:cViewPr>
        <p:scale>
          <a:sx n="66" d="100"/>
          <a:sy n="66" d="100"/>
        </p:scale>
        <p:origin x="2803" y="-250"/>
      </p:cViewPr>
      <p:guideLst>
        <p:guide orient="horz" pos="70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89E7D-7BD7-2140-936A-F37B5FC833D0}"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543146-8646-4440-8AE6-AAF59580FB8D}" type="slidenum">
              <a:rPr lang="fr-FR" smtClean="0"/>
              <a:t>‹N°›</a:t>
            </a:fld>
            <a:endParaRPr lang="fr-FR"/>
          </a:p>
        </p:txBody>
      </p:sp>
    </p:spTree>
    <p:extLst>
      <p:ext uri="{BB962C8B-B14F-4D97-AF65-F5344CB8AC3E}">
        <p14:creationId xmlns:p14="http://schemas.microsoft.com/office/powerpoint/2010/main" val="347611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586" y="468000"/>
            <a:ext cx="5929058" cy="499917"/>
          </a:xfrm>
        </p:spPr>
        <p:txBody>
          <a:bodyPr/>
          <a:lstStyle>
            <a:lvl1pPr>
              <a:defRPr>
                <a:solidFill>
                  <a:schemeClr val="accent1"/>
                </a:solidFill>
                <a:latin typeface="Arial" panose="020B0604020202020204" pitchFamily="34" charset="0"/>
                <a:cs typeface="Arial" panose="020B0604020202020204" pitchFamily="34" charset="0"/>
              </a:defRPr>
            </a:lvl1pPr>
          </a:lstStyle>
          <a:p>
            <a:r>
              <a:rPr lang="fr-FR" dirty="0"/>
              <a:t>MÉMO</a:t>
            </a:r>
            <a:endParaRPr lang="en-US" dirty="0"/>
          </a:p>
        </p:txBody>
      </p:sp>
      <p:sp>
        <p:nvSpPr>
          <p:cNvPr id="3" name="Content Placeholder 2"/>
          <p:cNvSpPr>
            <a:spLocks noGrp="1"/>
          </p:cNvSpPr>
          <p:nvPr>
            <p:ph idx="1"/>
          </p:nvPr>
        </p:nvSpPr>
        <p:spPr>
          <a:xfrm>
            <a:off x="756619" y="2627705"/>
            <a:ext cx="6046437" cy="1787956"/>
          </a:xfrm>
          <a:prstGeom prst="rect">
            <a:avLst/>
          </a:prstGeom>
        </p:spPr>
        <p:txBody>
          <a:bodyPr lIns="0" tIns="0" rIns="0" bIns="0">
            <a:noAutofit/>
          </a:bodyPr>
          <a:lstStyle>
            <a:lvl1pPr>
              <a:buFontTx/>
              <a:buNone/>
              <a:defRPr sz="2400" b="0" i="0">
                <a:solidFill>
                  <a:schemeClr val="accent1"/>
                </a:solidFill>
                <a:latin typeface="Arial" panose="020B0604020202020204" pitchFamily="34" charset="0"/>
                <a:cs typeface="Arial" panose="020B0604020202020204" pitchFamily="34" charset="0"/>
              </a:defRPr>
            </a:lvl1pPr>
            <a:lvl2pPr marL="151200" indent="-152984" algn="ctr">
              <a:lnSpc>
                <a:spcPts val="1320"/>
              </a:lnSpc>
              <a:spcBef>
                <a:spcPts val="0"/>
              </a:spcBef>
              <a:buClr>
                <a:schemeClr val="accent2"/>
              </a:buClr>
              <a:buFontTx/>
              <a:buNone/>
              <a:defRPr sz="1100" b="1" i="0">
                <a:solidFill>
                  <a:schemeClr val="accent2"/>
                </a:solidFill>
                <a:latin typeface="Arial" panose="020B0604020202020204" pitchFamily="34" charset="0"/>
                <a:cs typeface="Arial" panose="020B0604020202020204" pitchFamily="34" charset="0"/>
              </a:defRPr>
            </a:lvl2pPr>
            <a:lvl3pPr marL="288000" indent="-97200">
              <a:lnSpc>
                <a:spcPts val="1320"/>
              </a:lnSpc>
              <a:spcBef>
                <a:spcPts val="0"/>
              </a:spcBef>
              <a:buFont typeface="Arial" panose="020B0604020202020204" pitchFamily="34" charset="0"/>
              <a:buChar char="•"/>
              <a:defRPr sz="1100" b="0" i="0">
                <a:latin typeface="Arial" panose="020B0604020202020204" pitchFamily="34" charset="0"/>
                <a:cs typeface="Arial" panose="020B0604020202020204" pitchFamily="34" charset="0"/>
              </a:defRPr>
            </a:lvl3pPr>
            <a:lvl4pPr marL="180000">
              <a:lnSpc>
                <a:spcPts val="1320"/>
              </a:lnSpc>
              <a:spcBef>
                <a:spcPts val="0"/>
              </a:spcBef>
              <a:buFontTx/>
              <a:buNone/>
              <a:defRPr sz="1100" b="0" i="0">
                <a:latin typeface="Arial" panose="020B0604020202020204" pitchFamily="34" charset="0"/>
                <a:cs typeface="Arial" panose="020B0604020202020204" pitchFamily="34" charset="0"/>
              </a:defRPr>
            </a:lvl4pPr>
            <a:lvl5pPr>
              <a:buFontTx/>
              <a:buNone/>
              <a:defRPr sz="1100">
                <a:latin typeface="Azo Sans" panose="020B0603030503020204" pitchFamily="34" charset="77"/>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lvl1pPr>
              <a:defRPr>
                <a:solidFill>
                  <a:schemeClr val="accent1"/>
                </a:solidFill>
              </a:defRPr>
            </a:lvl1pPr>
          </a:lstStyle>
          <a:p>
            <a:r>
              <a:rPr lang="fr-FR"/>
              <a:t>Version 2.2 / Mois année </a:t>
            </a:r>
            <a:endParaRPr lang="en-US" dirty="0"/>
          </a:p>
        </p:txBody>
      </p:sp>
      <p:sp>
        <p:nvSpPr>
          <p:cNvPr id="5" name="Footer Placeholder 4"/>
          <p:cNvSpPr>
            <a:spLocks noGrp="1"/>
          </p:cNvSpPr>
          <p:nvPr>
            <p:ph type="ftr" sz="quarter" idx="11"/>
          </p:nvPr>
        </p:nvSpPr>
        <p:spPr>
          <a:xfrm>
            <a:off x="665603" y="9979818"/>
            <a:ext cx="2131036" cy="40970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sp>
        <p:nvSpPr>
          <p:cNvPr id="8" name="Espace réservé du texte 7">
            <a:extLst>
              <a:ext uri="{FF2B5EF4-FFF2-40B4-BE49-F238E27FC236}">
                <a16:creationId xmlns:a16="http://schemas.microsoft.com/office/drawing/2014/main" id="{7FB36146-7DD3-D62B-56A5-D59463281CD5}"/>
              </a:ext>
            </a:extLst>
          </p:cNvPr>
          <p:cNvSpPr>
            <a:spLocks noGrp="1"/>
          </p:cNvSpPr>
          <p:nvPr>
            <p:ph type="body" sz="quarter" idx="13" hasCustomPrompt="1"/>
          </p:nvPr>
        </p:nvSpPr>
        <p:spPr>
          <a:xfrm>
            <a:off x="365126" y="938026"/>
            <a:ext cx="4878388" cy="720000"/>
          </a:xfrm>
          <a:prstGeom prst="rect">
            <a:avLst/>
          </a:prstGeom>
          <a:ln w="3175">
            <a:solidFill>
              <a:schemeClr val="accent1"/>
            </a:solidFill>
          </a:ln>
        </p:spPr>
        <p:txBody>
          <a:bodyPr lIns="72000" tIns="0" rIns="0" bIns="0" anchor="ctr">
            <a:noAutofit/>
          </a:bodyPr>
          <a:lstStyle>
            <a:lvl1pPr>
              <a:buFontTx/>
              <a:buNone/>
              <a:defRPr sz="1600" b="0">
                <a:solidFill>
                  <a:schemeClr val="accent1"/>
                </a:solidFill>
                <a:latin typeface="Arial" panose="020B0604020202020204" pitchFamily="34" charset="0"/>
                <a:cs typeface="Arial" panose="020B0604020202020204" pitchFamily="34" charset="0"/>
              </a:defRPr>
            </a:lvl1pPr>
            <a:lvl2pPr>
              <a:buFontTx/>
              <a:buNone/>
              <a:defRPr>
                <a:latin typeface="Azo Sans" panose="020B0603030503020204" pitchFamily="34" charset="77"/>
              </a:defRPr>
            </a:lvl2pPr>
            <a:lvl3pPr>
              <a:buFontTx/>
              <a:buNone/>
              <a:defRPr>
                <a:latin typeface="Azo Sans" panose="020B0603030503020204" pitchFamily="34" charset="77"/>
              </a:defRPr>
            </a:lvl3pPr>
            <a:lvl4pPr>
              <a:buFontTx/>
              <a:buNone/>
              <a:defRPr>
                <a:latin typeface="Azo Sans" panose="020B0603030503020204" pitchFamily="34" charset="77"/>
              </a:defRPr>
            </a:lvl4pPr>
            <a:lvl5pPr>
              <a:buFontTx/>
              <a:buNone/>
              <a:defRPr>
                <a:latin typeface="Azo Sans" panose="020B0603030503020204" pitchFamily="34" charset="77"/>
              </a:defRPr>
            </a:lvl5pPr>
          </a:lstStyle>
          <a:p>
            <a:pPr lvl="0"/>
            <a:r>
              <a:rPr lang="fr-FR" dirty="0"/>
              <a:t>C09. Le Double contrôle, en pratique :</a:t>
            </a:r>
          </a:p>
        </p:txBody>
      </p:sp>
      <p:sp>
        <p:nvSpPr>
          <p:cNvPr id="10" name="Espace réservé du texte 9">
            <a:extLst>
              <a:ext uri="{FF2B5EF4-FFF2-40B4-BE49-F238E27FC236}">
                <a16:creationId xmlns:a16="http://schemas.microsoft.com/office/drawing/2014/main" id="{0148CBA0-6226-CE1E-2226-4E116497AEE6}"/>
              </a:ext>
            </a:extLst>
          </p:cNvPr>
          <p:cNvSpPr>
            <a:spLocks noGrp="1"/>
          </p:cNvSpPr>
          <p:nvPr>
            <p:ph type="body" sz="quarter" idx="14" hasCustomPrompt="1"/>
          </p:nvPr>
        </p:nvSpPr>
        <p:spPr>
          <a:xfrm>
            <a:off x="5243513" y="938026"/>
            <a:ext cx="1980000" cy="720000"/>
          </a:xfrm>
          <a:prstGeom prst="rect">
            <a:avLst/>
          </a:prstGeom>
          <a:ln w="3175">
            <a:solidFill>
              <a:schemeClr val="accent1"/>
            </a:solidFill>
          </a:ln>
        </p:spPr>
        <p:txBody>
          <a:bodyPr tIns="72000" rIns="0" bIns="0">
            <a:noAutofit/>
          </a:bodyPr>
          <a:lstStyle>
            <a:lvl1pPr>
              <a:buFontTx/>
              <a:buNone/>
              <a:defRPr sz="700">
                <a:solidFill>
                  <a:schemeClr val="accent1"/>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Pharmacie :</a:t>
            </a:r>
          </a:p>
        </p:txBody>
      </p:sp>
      <p:sp>
        <p:nvSpPr>
          <p:cNvPr id="11" name="Espace réservé du texte 9">
            <a:extLst>
              <a:ext uri="{FF2B5EF4-FFF2-40B4-BE49-F238E27FC236}">
                <a16:creationId xmlns:a16="http://schemas.microsoft.com/office/drawing/2014/main" id="{AC9BA212-F7B9-DE76-EF9B-39E211483347}"/>
              </a:ext>
            </a:extLst>
          </p:cNvPr>
          <p:cNvSpPr>
            <a:spLocks noGrp="1"/>
          </p:cNvSpPr>
          <p:nvPr>
            <p:ph type="body" sz="quarter" idx="15" hasCustomPrompt="1"/>
          </p:nvPr>
        </p:nvSpPr>
        <p:spPr>
          <a:xfrm>
            <a:off x="5243513" y="1675672"/>
            <a:ext cx="1980000" cy="188847"/>
          </a:xfrm>
          <a:prstGeom prst="rect">
            <a:avLst/>
          </a:prstGeom>
          <a:ln w="3175">
            <a:noFill/>
          </a:ln>
        </p:spPr>
        <p:txBody>
          <a:bodyPr tIns="36000" rIns="0" bIns="0">
            <a:noAutofit/>
          </a:bodyPr>
          <a:lstStyle>
            <a:lvl1pPr>
              <a:buFontTx/>
              <a:buNone/>
              <a:defRPr sz="700" i="1">
                <a:solidFill>
                  <a:schemeClr val="accent1"/>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Personnaliser l’en-tête</a:t>
            </a:r>
          </a:p>
        </p:txBody>
      </p:sp>
      <p:sp>
        <p:nvSpPr>
          <p:cNvPr id="12" name="Footer Placeholder 4">
            <a:extLst>
              <a:ext uri="{FF2B5EF4-FFF2-40B4-BE49-F238E27FC236}">
                <a16:creationId xmlns:a16="http://schemas.microsoft.com/office/drawing/2014/main" id="{14855720-B7EE-7E2C-4646-76E2F9F892AF}"/>
              </a:ext>
            </a:extLst>
          </p:cNvPr>
          <p:cNvSpPr txBox="1">
            <a:spLocks/>
          </p:cNvSpPr>
          <p:nvPr userDrawn="1"/>
        </p:nvSpPr>
        <p:spPr>
          <a:xfrm>
            <a:off x="3005042" y="9979818"/>
            <a:ext cx="2131036"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5809183"/>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4586" y="468000"/>
            <a:ext cx="3091850" cy="499917"/>
          </a:xfrm>
          <a:prstGeom prst="rect">
            <a:avLst/>
          </a:prstGeom>
        </p:spPr>
        <p:txBody>
          <a:bodyPr vert="horz" lIns="0" tIns="0" rIns="0" bIns="0" rtlCol="0" anchor="ctr">
            <a:noAutofit/>
          </a:bodyPr>
          <a:lstStyle/>
          <a:p>
            <a:r>
              <a:rPr lang="fr-FR" dirty="0"/>
              <a:t>MÉMO</a:t>
            </a:r>
            <a:endParaRPr lang="en-US" dirty="0"/>
          </a:p>
        </p:txBody>
      </p:sp>
      <p:sp>
        <p:nvSpPr>
          <p:cNvPr id="4" name="Date Placeholder 3"/>
          <p:cNvSpPr>
            <a:spLocks noGrp="1"/>
          </p:cNvSpPr>
          <p:nvPr>
            <p:ph type="dt" sz="half" idx="2"/>
          </p:nvPr>
        </p:nvSpPr>
        <p:spPr>
          <a:xfrm>
            <a:off x="662824" y="10401255"/>
            <a:ext cx="1700927" cy="161841"/>
          </a:xfrm>
          <a:prstGeom prst="rect">
            <a:avLst/>
          </a:prstGeom>
        </p:spPr>
        <p:txBody>
          <a:bodyPr vert="horz" lIns="0" tIns="36000" rIns="0" bIns="0" rtlCol="0" anchor="t"/>
          <a:lstStyle>
            <a:lvl1pPr algn="l">
              <a:defRPr sz="700">
                <a:solidFill>
                  <a:schemeClr val="accent1"/>
                </a:solidFill>
                <a:latin typeface="Arial" panose="020B0604020202020204" pitchFamily="34" charset="0"/>
                <a:cs typeface="Arial" panose="020B0604020202020204" pitchFamily="34" charset="0"/>
              </a:defRPr>
            </a:lvl1pPr>
          </a:lstStyle>
          <a:p>
            <a:r>
              <a:rPr lang="fr-FR" dirty="0"/>
              <a:t>Version 2.2 / Mois année </a:t>
            </a:r>
            <a:endParaRPr lang="en-US" dirty="0"/>
          </a:p>
        </p:txBody>
      </p:sp>
      <p:sp>
        <p:nvSpPr>
          <p:cNvPr id="5" name="Footer Placeholder 4"/>
          <p:cNvSpPr>
            <a:spLocks noGrp="1"/>
          </p:cNvSpPr>
          <p:nvPr>
            <p:ph type="ftr" sz="quarter" idx="3"/>
          </p:nvPr>
        </p:nvSpPr>
        <p:spPr>
          <a:xfrm>
            <a:off x="665603" y="9979818"/>
            <a:ext cx="2131036" cy="409702"/>
          </a:xfrm>
          <a:prstGeom prst="rect">
            <a:avLst/>
          </a:prstGeom>
        </p:spPr>
        <p:txBody>
          <a:bodyPr vert="horz" lIns="0" tIns="46800" rIns="0" bIns="0" rtlCol="0" anchor="t"/>
          <a:lstStyle>
            <a:lvl1pPr algn="l">
              <a:defRPr sz="700" b="1" i="0">
                <a:solidFill>
                  <a:schemeClr val="tx1"/>
                </a:solidFill>
                <a:latin typeface="Arial" panose="020B0604020202020204" pitchFamily="34" charset="0"/>
                <a:cs typeface="Arial" panose="020B0604020202020204" pitchFamily="34" charset="0"/>
              </a:defRPr>
            </a:lvl1pPr>
          </a:lstStyle>
          <a:p>
            <a:endParaRPr lang="en-US"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626431" y="10395457"/>
            <a:ext cx="587829" cy="177501"/>
          </a:xfrm>
          <a:prstGeom prst="rect">
            <a:avLst/>
          </a:prstGeom>
        </p:spPr>
        <p:txBody>
          <a:bodyPr vert="horz" lIns="0" tIns="36000" rIns="0" bIns="0" rtlCol="0" anchor="t"/>
          <a:lstStyle>
            <a:lvl1pPr algn="r">
              <a:defRPr sz="700" b="1" i="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0A061ADE-C662-5848-4D24-73ABEE516F00}"/>
              </a:ext>
            </a:extLst>
          </p:cNvPr>
          <p:cNvPicPr>
            <a:picLocks noChangeAspect="1"/>
          </p:cNvPicPr>
          <p:nvPr userDrawn="1"/>
        </p:nvPicPr>
        <p:blipFill>
          <a:blip r:embed="rId3"/>
          <a:stretch>
            <a:fillRect/>
          </a:stretch>
        </p:blipFill>
        <p:spPr>
          <a:xfrm>
            <a:off x="6189483" y="423493"/>
            <a:ext cx="1066800" cy="457200"/>
          </a:xfrm>
          <a:prstGeom prst="rect">
            <a:avLst/>
          </a:prstGeom>
        </p:spPr>
      </p:pic>
      <p:cxnSp>
        <p:nvCxnSpPr>
          <p:cNvPr id="12" name="Connecteur droit 11">
            <a:extLst>
              <a:ext uri="{FF2B5EF4-FFF2-40B4-BE49-F238E27FC236}">
                <a16:creationId xmlns:a16="http://schemas.microsoft.com/office/drawing/2014/main" id="{A6D05801-FC9C-BDA2-75CB-72ADB9C6AA5A}"/>
              </a:ext>
            </a:extLst>
          </p:cNvPr>
          <p:cNvCxnSpPr>
            <a:cxnSpLocks/>
          </p:cNvCxnSpPr>
          <p:nvPr userDrawn="1"/>
        </p:nvCxnSpPr>
        <p:spPr>
          <a:xfrm>
            <a:off x="650948" y="9979821"/>
            <a:ext cx="6563312"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6E0DDFF9-EDA2-C9E9-CFDD-E556AFD2A828}"/>
              </a:ext>
            </a:extLst>
          </p:cNvPr>
          <p:cNvCxnSpPr>
            <a:cxnSpLocks/>
          </p:cNvCxnSpPr>
          <p:nvPr userDrawn="1"/>
        </p:nvCxnSpPr>
        <p:spPr>
          <a:xfrm>
            <a:off x="650948" y="10389519"/>
            <a:ext cx="6563312"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8FBEEB2C-90AF-7E0A-956E-AA06CC259101}"/>
              </a:ext>
            </a:extLst>
          </p:cNvPr>
          <p:cNvCxnSpPr>
            <a:cxnSpLocks/>
          </p:cNvCxnSpPr>
          <p:nvPr userDrawn="1"/>
        </p:nvCxnSpPr>
        <p:spPr>
          <a:xfrm>
            <a:off x="2796639" y="10050383"/>
            <a:ext cx="0" cy="287088"/>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sp>
        <p:nvSpPr>
          <p:cNvPr id="27" name="Espace réservé du texte 26">
            <a:extLst>
              <a:ext uri="{FF2B5EF4-FFF2-40B4-BE49-F238E27FC236}">
                <a16:creationId xmlns:a16="http://schemas.microsoft.com/office/drawing/2014/main" id="{593E12C0-24B4-C04C-A10A-F9BFD7F6BC96}"/>
              </a:ext>
            </a:extLst>
          </p:cNvPr>
          <p:cNvSpPr>
            <a:spLocks noGrp="1"/>
          </p:cNvSpPr>
          <p:nvPr>
            <p:ph type="body" idx="1"/>
          </p:nvPr>
        </p:nvSpPr>
        <p:spPr>
          <a:xfrm>
            <a:off x="2811294" y="9983386"/>
            <a:ext cx="2722851" cy="406131"/>
          </a:xfrm>
          <a:prstGeom prst="rect">
            <a:avLst/>
          </a:prstGeom>
        </p:spPr>
        <p:txBody>
          <a:bodyPr vert="horz" lIns="72000" tIns="46800" rIns="0" bIns="0" rtlCol="0">
            <a:no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02396325"/>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755934" rtl="0" eaLnBrk="1" latinLnBrk="0" hangingPunct="1">
        <a:lnSpc>
          <a:spcPct val="90000"/>
        </a:lnSpc>
        <a:spcBef>
          <a:spcPct val="0"/>
        </a:spcBef>
        <a:buNone/>
        <a:defRPr sz="4000" b="1" i="0" kern="1200" cap="all"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755934" rtl="0" eaLnBrk="1" latinLnBrk="0" hangingPunct="1">
        <a:lnSpc>
          <a:spcPct val="90000"/>
        </a:lnSpc>
        <a:spcBef>
          <a:spcPts val="0"/>
        </a:spcBef>
        <a:spcAft>
          <a:spcPts val="300"/>
        </a:spcAft>
        <a:buFontTx/>
        <a:buNone/>
        <a:defRPr sz="700" b="1" kern="1200">
          <a:solidFill>
            <a:schemeClr val="tx1"/>
          </a:solidFill>
          <a:latin typeface="Arial" panose="020B0604020202020204" pitchFamily="34" charset="0"/>
          <a:ea typeface="+mn-ea"/>
          <a:cs typeface="Arial" panose="020B0604020202020204" pitchFamily="34" charset="0"/>
        </a:defRPr>
      </a:lvl1pPr>
      <a:lvl2pPr marL="0" indent="0" algn="l" defTabSz="755934" rtl="0" eaLnBrk="1" latinLnBrk="0" hangingPunct="1">
        <a:lnSpc>
          <a:spcPct val="90000"/>
        </a:lnSpc>
        <a:spcBef>
          <a:spcPts val="0"/>
        </a:spcBef>
        <a:buFontTx/>
        <a:buNone/>
        <a:defRPr sz="700" b="0" i="0" kern="1200">
          <a:solidFill>
            <a:schemeClr val="tx1"/>
          </a:solidFill>
          <a:latin typeface="Arial" panose="020B0604020202020204" pitchFamily="34" charset="0"/>
          <a:ea typeface="+mn-ea"/>
          <a:cs typeface="Arial" panose="020B0604020202020204" pitchFamily="34" charset="0"/>
        </a:defRPr>
      </a:lvl2pPr>
      <a:lvl3pPr marL="755934"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3pPr>
      <a:lvl4pPr marL="1133901"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4pPr>
      <a:lvl5pPr marL="1511869"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5"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5.svg"/><Relationship Id="rId7" Type="http://schemas.openxmlformats.org/officeDocument/2006/relationships/image" Target="../media/image9.svg"/><Relationship Id="rId12"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3.svg"/><Relationship Id="rId5" Type="http://schemas.openxmlformats.org/officeDocument/2006/relationships/image" Target="../media/image5.svg"/><Relationship Id="rId10" Type="http://schemas.openxmlformats.org/officeDocument/2006/relationships/image" Target="../media/image5.png"/><Relationship Id="rId9" Type="http://schemas.openxmlformats.org/officeDocument/2006/relationships/image" Target="../media/image11.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NULL"/><Relationship Id="rId7"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95D17A8F-82C2-4E73-8AD0-80B6CDF2A33A}"/>
              </a:ext>
            </a:extLst>
          </p:cNvPr>
          <p:cNvSpPr/>
          <p:nvPr/>
        </p:nvSpPr>
        <p:spPr>
          <a:xfrm>
            <a:off x="719674" y="3241633"/>
            <a:ext cx="6206666" cy="629389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a:xfrm>
            <a:off x="360000" y="396000"/>
            <a:ext cx="5929058" cy="499917"/>
          </a:xfrm>
        </p:spPr>
        <p:txBody>
          <a:bodyPr/>
          <a:lstStyle/>
          <a:p>
            <a:r>
              <a:rPr lang="fr-FR" dirty="0"/>
              <a:t>ENREGISTREMENT</a:t>
            </a:r>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1</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smtClean="0"/>
              <a:t>E.31 </a:t>
            </a:r>
            <a:r>
              <a:rPr lang="fr-FR" dirty="0"/>
              <a:t>Fiche votre avis est important</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a:t>
            </a:r>
            <a:r>
              <a:rPr lang="fr-FR" dirty="0" smtClean="0"/>
              <a:t>2.1</a:t>
            </a:r>
            <a:r>
              <a:rPr lang="fr-FR" dirty="0" smtClean="0">
                <a:solidFill>
                  <a:schemeClr val="tx1"/>
                </a:solidFill>
              </a:rPr>
              <a:t> </a:t>
            </a:r>
            <a:r>
              <a:rPr lang="fr-FR" dirty="0">
                <a:solidFill>
                  <a:schemeClr val="tx1"/>
                </a:solidFill>
              </a:rPr>
              <a:t>/</a:t>
            </a:r>
            <a:r>
              <a:rPr lang="fr-FR" dirty="0"/>
              <a:t> </a:t>
            </a:r>
            <a:r>
              <a:rPr lang="fr-FR" dirty="0" smtClean="0"/>
              <a:t>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p:txBody>
          <a:bodyPr/>
          <a:lstStyle/>
          <a:p>
            <a:r>
              <a:rPr lang="en-US" dirty="0" smtClean="0"/>
              <a:t>Sous-theme :</a:t>
            </a:r>
          </a:p>
          <a:p>
            <a:r>
              <a:rPr lang="fr-FR" dirty="0"/>
              <a:t>4.6 </a:t>
            </a:r>
            <a:r>
              <a:rPr lang="fr-FR" b="0" dirty="0"/>
              <a:t>Gestion du système de qualité</a:t>
            </a:r>
            <a:endParaRPr lang="en-US" dirty="0"/>
          </a:p>
        </p:txBody>
      </p:sp>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2988389" y="9979818"/>
            <a:ext cx="4070930"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latin typeface="Arial" panose="020B0604020202020204" pitchFamily="34" charset="0"/>
                <a:cs typeface="Arial" panose="020B0604020202020204" pitchFamily="34" charset="0"/>
              </a:rPr>
              <a:t>Principes : </a:t>
            </a:r>
          </a:p>
          <a:p>
            <a:r>
              <a:rPr lang="en-US" dirty="0" smtClean="0">
                <a:latin typeface="Arial" panose="020B0604020202020204" pitchFamily="34" charset="0"/>
                <a:cs typeface="Arial" panose="020B0604020202020204" pitchFamily="34" charset="0"/>
              </a:rPr>
              <a:t>Principe 46 : Retours des </a:t>
            </a:r>
            <a:r>
              <a:rPr lang="en-US" dirty="0" err="1" smtClean="0">
                <a:latin typeface="Arial" panose="020B0604020202020204" pitchFamily="34" charset="0"/>
                <a:cs typeface="Arial" panose="020B0604020202020204" pitchFamily="34" charset="0"/>
              </a:rPr>
              <a:t>usagers</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pic>
        <p:nvPicPr>
          <p:cNvPr id="8" name="Graphique 7">
            <a:extLst>
              <a:ext uri="{FF2B5EF4-FFF2-40B4-BE49-F238E27FC236}">
                <a16:creationId xmlns:a16="http://schemas.microsoft.com/office/drawing/2014/main" id="{59072EF2-A873-E90C-813B-91FCD58D7A12}"/>
              </a:ext>
            </a:extLst>
          </p:cNvPr>
          <p:cNvPicPr>
            <a:picLocks noChangeAspect="1"/>
          </p:cNvPicPr>
          <p:nvPr/>
        </p:nvPicPr>
        <p:blipFill>
          <a:blip r:embed="rId2">
            <a:extLst>
              <a:ext uri="{96DAC541-7B7A-43D3-8B79-37D633B846F1}">
                <asvg:svgBlip xmlns:asvg="http://schemas.microsoft.com/office/drawing/2016/SVG/main" xmlns="" r:embed="rId5"/>
              </a:ext>
            </a:extLst>
          </a:blip>
          <a:srcRect/>
          <a:stretch/>
        </p:blipFill>
        <p:spPr>
          <a:xfrm>
            <a:off x="183216" y="9954875"/>
            <a:ext cx="354876" cy="490067"/>
          </a:xfrm>
          <a:prstGeom prst="rect">
            <a:avLst/>
          </a:prstGeom>
        </p:spPr>
      </p:pic>
      <p:sp>
        <p:nvSpPr>
          <p:cNvPr id="28" name="Titre 2">
            <a:extLst>
              <a:ext uri="{FF2B5EF4-FFF2-40B4-BE49-F238E27FC236}">
                <a16:creationId xmlns:a16="http://schemas.microsoft.com/office/drawing/2014/main" id="{E5F0EFD9-E432-442B-B0D0-68F6097FF67F}"/>
              </a:ext>
            </a:extLst>
          </p:cNvPr>
          <p:cNvSpPr txBox="1">
            <a:spLocks/>
          </p:cNvSpPr>
          <p:nvPr/>
        </p:nvSpPr>
        <p:spPr>
          <a:xfrm>
            <a:off x="359999" y="1692915"/>
            <a:ext cx="6863513" cy="856824"/>
          </a:xfrm>
          <a:prstGeom prst="rect">
            <a:avLst/>
          </a:prstGeom>
        </p:spPr>
        <p:txBody>
          <a:bodyPr vert="horz" lIns="0" tIns="0" rIns="0" bIns="0" rtlCol="0" anchor="ctr">
            <a:normAutofit/>
          </a:bodyPr>
          <a:lstStyle>
            <a:lvl1pPr algn="l" defTabSz="755934" rtl="0" eaLnBrk="1" latinLnBrk="0" hangingPunct="1">
              <a:lnSpc>
                <a:spcPct val="90000"/>
              </a:lnSpc>
              <a:spcBef>
                <a:spcPct val="0"/>
              </a:spcBef>
              <a:buNone/>
              <a:defRPr sz="4000" b="1" i="0" kern="1200" cap="all" baseline="0">
                <a:solidFill>
                  <a:schemeClr val="accent1"/>
                </a:solidFill>
                <a:latin typeface="Arial" panose="020B0604020202020204" pitchFamily="34" charset="0"/>
                <a:ea typeface="+mj-ea"/>
                <a:cs typeface="Arial" panose="020B0604020202020204" pitchFamily="34" charset="0"/>
              </a:defRPr>
            </a:lvl1pPr>
          </a:lstStyle>
          <a:p>
            <a:r>
              <a:rPr lang="fr-FR" sz="3200" dirty="0" smtClean="0"/>
              <a:t>Votre avis est important…</a:t>
            </a:r>
            <a:endParaRPr lang="fr-FR" sz="3200" dirty="0"/>
          </a:p>
        </p:txBody>
      </p:sp>
      <p:sp>
        <p:nvSpPr>
          <p:cNvPr id="31" name="Espace réservé du texte 4">
            <a:extLst>
              <a:ext uri="{FF2B5EF4-FFF2-40B4-BE49-F238E27FC236}">
                <a16:creationId xmlns:a16="http://schemas.microsoft.com/office/drawing/2014/main" id="{6F285CE6-24B8-4B9D-B7D0-9838F00C69C1}"/>
              </a:ext>
            </a:extLst>
          </p:cNvPr>
          <p:cNvSpPr txBox="1">
            <a:spLocks/>
          </p:cNvSpPr>
          <p:nvPr/>
        </p:nvSpPr>
        <p:spPr>
          <a:xfrm>
            <a:off x="384590" y="2346149"/>
            <a:ext cx="6674729" cy="517065"/>
          </a:xfrm>
          <a:prstGeom prst="rect">
            <a:avLst/>
          </a:prstGeom>
        </p:spPr>
        <p:txBody>
          <a:bodyPr vert="horz" wrap="square" lIns="0" tIns="0" rIns="0" bIns="0" rtlCol="0">
            <a:sp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1"/>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defTabSz="457200">
              <a:lnSpc>
                <a:spcPct val="120000"/>
              </a:lnSpc>
            </a:pPr>
            <a:r>
              <a:rPr lang="fr-FR" sz="1400" dirty="0" smtClean="0">
                <a:latin typeface="Helvetica Light" panose="020B0403020202020204" pitchFamily="34" charset="0"/>
                <a:cs typeface="Times New Roman" panose="02020603050405020304" pitchFamily="18" charset="0"/>
              </a:rPr>
              <a:t>Afin de mieux répondre à vos besoins, nous </a:t>
            </a:r>
            <a:r>
              <a:rPr lang="fr-FR" sz="1400" dirty="0">
                <a:latin typeface="Helvetica Light" panose="020B0403020202020204" pitchFamily="34" charset="0"/>
                <a:cs typeface="Times New Roman" panose="02020603050405020304" pitchFamily="18" charset="0"/>
              </a:rPr>
              <a:t>souhaitons connaître votre niveau de satisfaction et vos attentes au sujet de &lt; thématique / objectif de l’enquête &gt;. Nous vous invitons à remplir ce questionnaire avant votre départ de l’officine.</a:t>
            </a:r>
          </a:p>
        </p:txBody>
      </p:sp>
      <p:sp>
        <p:nvSpPr>
          <p:cNvPr id="32" name="Demi-cadre 31">
            <a:extLst>
              <a:ext uri="{FF2B5EF4-FFF2-40B4-BE49-F238E27FC236}">
                <a16:creationId xmlns:a16="http://schemas.microsoft.com/office/drawing/2014/main" id="{7C04DE41-966A-4740-9F57-F1FA4F455A10}"/>
              </a:ext>
            </a:extLst>
          </p:cNvPr>
          <p:cNvSpPr/>
          <p:nvPr/>
        </p:nvSpPr>
        <p:spPr>
          <a:xfrm>
            <a:off x="616842" y="3120873"/>
            <a:ext cx="648000" cy="648000"/>
          </a:xfrm>
          <a:prstGeom prst="halfFrame">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3" name="Demi-cadre 32">
            <a:extLst>
              <a:ext uri="{FF2B5EF4-FFF2-40B4-BE49-F238E27FC236}">
                <a16:creationId xmlns:a16="http://schemas.microsoft.com/office/drawing/2014/main" id="{35F894B9-9776-4375-9D2A-6D84D17346ED}"/>
              </a:ext>
            </a:extLst>
          </p:cNvPr>
          <p:cNvSpPr/>
          <p:nvPr/>
        </p:nvSpPr>
        <p:spPr>
          <a:xfrm rot="5400000">
            <a:off x="6381171" y="3110597"/>
            <a:ext cx="648000" cy="648000"/>
          </a:xfrm>
          <a:prstGeom prst="halfFrame">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4" name="Demi-cadre 33">
            <a:extLst>
              <a:ext uri="{FF2B5EF4-FFF2-40B4-BE49-F238E27FC236}">
                <a16:creationId xmlns:a16="http://schemas.microsoft.com/office/drawing/2014/main" id="{B1B835F9-D280-40C8-94C7-CBB1D14B0082}"/>
              </a:ext>
            </a:extLst>
          </p:cNvPr>
          <p:cNvSpPr/>
          <p:nvPr/>
        </p:nvSpPr>
        <p:spPr>
          <a:xfrm flipV="1">
            <a:off x="581271" y="9046122"/>
            <a:ext cx="648000" cy="648000"/>
          </a:xfrm>
          <a:prstGeom prst="halfFrame">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5" name="Demi-cadre 34">
            <a:extLst>
              <a:ext uri="{FF2B5EF4-FFF2-40B4-BE49-F238E27FC236}">
                <a16:creationId xmlns:a16="http://schemas.microsoft.com/office/drawing/2014/main" id="{E6BCF592-1D07-4FF9-8733-660B9FA92BF6}"/>
              </a:ext>
            </a:extLst>
          </p:cNvPr>
          <p:cNvSpPr/>
          <p:nvPr/>
        </p:nvSpPr>
        <p:spPr>
          <a:xfrm rot="16200000" flipV="1">
            <a:off x="6367374" y="9064223"/>
            <a:ext cx="648000" cy="648000"/>
          </a:xfrm>
          <a:prstGeom prst="halfFrame">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36" name="Groupe 35">
            <a:extLst>
              <a:ext uri="{FF2B5EF4-FFF2-40B4-BE49-F238E27FC236}">
                <a16:creationId xmlns:a16="http://schemas.microsoft.com/office/drawing/2014/main" id="{D50B2C99-A51B-4599-ABB8-B8803816A317}"/>
              </a:ext>
            </a:extLst>
          </p:cNvPr>
          <p:cNvGrpSpPr/>
          <p:nvPr/>
        </p:nvGrpSpPr>
        <p:grpSpPr>
          <a:xfrm>
            <a:off x="940842" y="3338244"/>
            <a:ext cx="5685589" cy="1022075"/>
            <a:chOff x="153296" y="3536087"/>
            <a:chExt cx="5685589" cy="1022075"/>
          </a:xfrm>
        </p:grpSpPr>
        <p:sp>
          <p:nvSpPr>
            <p:cNvPr id="37" name="ZoneTexte 36">
              <a:extLst>
                <a:ext uri="{FF2B5EF4-FFF2-40B4-BE49-F238E27FC236}">
                  <a16:creationId xmlns:a16="http://schemas.microsoft.com/office/drawing/2014/main" id="{A1F03D15-BB3D-470F-9A59-B98AE3B80125}"/>
                </a:ext>
              </a:extLst>
            </p:cNvPr>
            <p:cNvSpPr txBox="1"/>
            <p:nvPr/>
          </p:nvSpPr>
          <p:spPr>
            <a:xfrm>
              <a:off x="153296" y="3536087"/>
              <a:ext cx="3397787" cy="307777"/>
            </a:xfrm>
            <a:prstGeom prst="rect">
              <a:avLst/>
            </a:prstGeom>
            <a:noFill/>
          </p:spPr>
          <p:txBody>
            <a:bodyPr wrap="square" rtlCol="0">
              <a:spAutoFit/>
            </a:bodyPr>
            <a:lstStyle/>
            <a:p>
              <a:r>
                <a:rPr lang="fr-FR" sz="1400" b="1" dirty="0">
                  <a:latin typeface="Helvetica Light" panose="020B0403020202020204" pitchFamily="34" charset="0"/>
                </a:rPr>
                <a:t>Le délai d’attente :</a:t>
              </a:r>
              <a:endParaRPr lang="fr-FR" sz="1400" dirty="0">
                <a:latin typeface="Helvetica Light" panose="020B0403020202020204" pitchFamily="34" charset="0"/>
              </a:endParaRPr>
            </a:p>
          </p:txBody>
        </p:sp>
        <p:sp>
          <p:nvSpPr>
            <p:cNvPr id="38" name="Rectangle 37">
              <a:extLst>
                <a:ext uri="{FF2B5EF4-FFF2-40B4-BE49-F238E27FC236}">
                  <a16:creationId xmlns:a16="http://schemas.microsoft.com/office/drawing/2014/main" id="{0BCFE403-CA18-4658-BEFB-8CAB2C4D640F}"/>
                </a:ext>
              </a:extLst>
            </p:cNvPr>
            <p:cNvSpPr/>
            <p:nvPr/>
          </p:nvSpPr>
          <p:spPr>
            <a:xfrm>
              <a:off x="195980" y="4281163"/>
              <a:ext cx="1115171"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(3)</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39" name="Rectangle 38">
              <a:extLst>
                <a:ext uri="{FF2B5EF4-FFF2-40B4-BE49-F238E27FC236}">
                  <a16:creationId xmlns:a16="http://schemas.microsoft.com/office/drawing/2014/main" id="{0B295D12-1FBC-4206-933C-56C7CD6E9285}"/>
                </a:ext>
              </a:extLst>
            </p:cNvPr>
            <p:cNvSpPr/>
            <p:nvPr/>
          </p:nvSpPr>
          <p:spPr>
            <a:xfrm>
              <a:off x="1442728" y="4281163"/>
              <a:ext cx="1503165"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(2)</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40" name="Rectangle 39">
              <a:extLst>
                <a:ext uri="{FF2B5EF4-FFF2-40B4-BE49-F238E27FC236}">
                  <a16:creationId xmlns:a16="http://schemas.microsoft.com/office/drawing/2014/main" id="{030E436D-7A5E-44CC-806E-CBC62C7B05A7}"/>
                </a:ext>
              </a:extLst>
            </p:cNvPr>
            <p:cNvSpPr/>
            <p:nvPr/>
          </p:nvSpPr>
          <p:spPr>
            <a:xfrm>
              <a:off x="2766085" y="4281163"/>
              <a:ext cx="1767930"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(1)</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41" name="Rectangle 40">
              <a:extLst>
                <a:ext uri="{FF2B5EF4-FFF2-40B4-BE49-F238E27FC236}">
                  <a16:creationId xmlns:a16="http://schemas.microsoft.com/office/drawing/2014/main" id="{3B755D7D-0827-4B8A-96BF-7AE26218E198}"/>
                </a:ext>
              </a:extLst>
            </p:cNvPr>
            <p:cNvSpPr/>
            <p:nvPr/>
          </p:nvSpPr>
          <p:spPr>
            <a:xfrm>
              <a:off x="4477611" y="4281163"/>
              <a:ext cx="1361274"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(0)</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pic>
          <p:nvPicPr>
            <p:cNvPr id="42" name="Graphique 26" descr="Visage souriant blanc">
              <a:extLst>
                <a:ext uri="{FF2B5EF4-FFF2-40B4-BE49-F238E27FC236}">
                  <a16:creationId xmlns:a16="http://schemas.microsoft.com/office/drawing/2014/main" id="{531E2D01-A248-4FA5-8AB7-93292CCD2D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4014" y="3828918"/>
              <a:ext cx="470192" cy="470192"/>
            </a:xfrm>
            <a:prstGeom prst="rect">
              <a:avLst/>
            </a:prstGeom>
          </p:spPr>
        </p:pic>
        <p:pic>
          <p:nvPicPr>
            <p:cNvPr id="43" name="Graphique 27" descr="Visage neutre blanc">
              <a:extLst>
                <a:ext uri="{FF2B5EF4-FFF2-40B4-BE49-F238E27FC236}">
                  <a16:creationId xmlns:a16="http://schemas.microsoft.com/office/drawing/2014/main" id="{206241B0-67AE-4574-A5DF-1AA82F2B98B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975203" y="3828918"/>
              <a:ext cx="470192" cy="470192"/>
            </a:xfrm>
            <a:prstGeom prst="rect">
              <a:avLst/>
            </a:prstGeom>
          </p:spPr>
        </p:pic>
        <p:pic>
          <p:nvPicPr>
            <p:cNvPr id="44" name="Graphique 28" descr="Visage confus blanc">
              <a:extLst>
                <a:ext uri="{FF2B5EF4-FFF2-40B4-BE49-F238E27FC236}">
                  <a16:creationId xmlns:a16="http://schemas.microsoft.com/office/drawing/2014/main" id="{7542DB2D-5353-415A-8FBA-DDE4DB7CE71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446392" y="3828918"/>
              <a:ext cx="470192" cy="470192"/>
            </a:xfrm>
            <a:prstGeom prst="rect">
              <a:avLst/>
            </a:prstGeom>
          </p:spPr>
        </p:pic>
        <p:pic>
          <p:nvPicPr>
            <p:cNvPr id="45" name="Graphique 29" descr="Visage triste blanc">
              <a:extLst>
                <a:ext uri="{FF2B5EF4-FFF2-40B4-BE49-F238E27FC236}">
                  <a16:creationId xmlns:a16="http://schemas.microsoft.com/office/drawing/2014/main" id="{1086B89B-43D2-4CCC-969F-4BC7A6B1650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4917582" y="3811819"/>
              <a:ext cx="470192" cy="470192"/>
            </a:xfrm>
            <a:prstGeom prst="rect">
              <a:avLst/>
            </a:prstGeom>
          </p:spPr>
        </p:pic>
      </p:grpSp>
      <p:grpSp>
        <p:nvGrpSpPr>
          <p:cNvPr id="46" name="Groupe 45">
            <a:extLst>
              <a:ext uri="{FF2B5EF4-FFF2-40B4-BE49-F238E27FC236}">
                <a16:creationId xmlns:a16="http://schemas.microsoft.com/office/drawing/2014/main" id="{A9D34581-59E3-4C7D-BF84-A03CB4B8B82D}"/>
              </a:ext>
            </a:extLst>
          </p:cNvPr>
          <p:cNvGrpSpPr/>
          <p:nvPr/>
        </p:nvGrpSpPr>
        <p:grpSpPr>
          <a:xfrm>
            <a:off x="940603" y="7069233"/>
            <a:ext cx="5685589" cy="1022075"/>
            <a:chOff x="153296" y="3536087"/>
            <a:chExt cx="5685589" cy="1022075"/>
          </a:xfrm>
        </p:grpSpPr>
        <p:sp>
          <p:nvSpPr>
            <p:cNvPr id="49" name="ZoneTexte 48">
              <a:extLst>
                <a:ext uri="{FF2B5EF4-FFF2-40B4-BE49-F238E27FC236}">
                  <a16:creationId xmlns:a16="http://schemas.microsoft.com/office/drawing/2014/main" id="{32D4E28F-8D3D-4CF1-91A2-F5862438EBA7}"/>
                </a:ext>
              </a:extLst>
            </p:cNvPr>
            <p:cNvSpPr txBox="1"/>
            <p:nvPr/>
          </p:nvSpPr>
          <p:spPr>
            <a:xfrm>
              <a:off x="153296" y="3536087"/>
              <a:ext cx="5234478" cy="307777"/>
            </a:xfrm>
            <a:prstGeom prst="rect">
              <a:avLst/>
            </a:prstGeom>
            <a:noFill/>
          </p:spPr>
          <p:txBody>
            <a:bodyPr wrap="square" rtlCol="0">
              <a:spAutoFit/>
            </a:bodyPr>
            <a:lstStyle/>
            <a:p>
              <a:r>
                <a:rPr lang="fr-FR" sz="1400" b="1" dirty="0">
                  <a:latin typeface="Helvetica Light" panose="020B0403020202020204" pitchFamily="34" charset="0"/>
                </a:rPr>
                <a:t>Les explications fournies autour de votre traitement :</a:t>
              </a:r>
              <a:endParaRPr lang="fr-FR" sz="1400" dirty="0">
                <a:latin typeface="Helvetica Light" panose="020B0403020202020204" pitchFamily="34" charset="0"/>
              </a:endParaRPr>
            </a:p>
          </p:txBody>
        </p:sp>
        <p:sp>
          <p:nvSpPr>
            <p:cNvPr id="50" name="Rectangle 49">
              <a:extLst>
                <a:ext uri="{FF2B5EF4-FFF2-40B4-BE49-F238E27FC236}">
                  <a16:creationId xmlns:a16="http://schemas.microsoft.com/office/drawing/2014/main" id="{4BDBFB9D-C83E-4295-9C10-F548ECCAF9D2}"/>
                </a:ext>
              </a:extLst>
            </p:cNvPr>
            <p:cNvSpPr/>
            <p:nvPr/>
          </p:nvSpPr>
          <p:spPr>
            <a:xfrm>
              <a:off x="195980" y="4281163"/>
              <a:ext cx="1115171"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(3)</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51" name="Rectangle 50">
              <a:extLst>
                <a:ext uri="{FF2B5EF4-FFF2-40B4-BE49-F238E27FC236}">
                  <a16:creationId xmlns:a16="http://schemas.microsoft.com/office/drawing/2014/main" id="{F497DD5E-6093-4912-98D4-8D70E262165F}"/>
                </a:ext>
              </a:extLst>
            </p:cNvPr>
            <p:cNvSpPr/>
            <p:nvPr/>
          </p:nvSpPr>
          <p:spPr>
            <a:xfrm>
              <a:off x="1442728" y="4281163"/>
              <a:ext cx="1503165"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(2)</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52" name="Rectangle 51">
              <a:extLst>
                <a:ext uri="{FF2B5EF4-FFF2-40B4-BE49-F238E27FC236}">
                  <a16:creationId xmlns:a16="http://schemas.microsoft.com/office/drawing/2014/main" id="{B5509C2A-46E2-47B9-BD66-90C06294DA68}"/>
                </a:ext>
              </a:extLst>
            </p:cNvPr>
            <p:cNvSpPr/>
            <p:nvPr/>
          </p:nvSpPr>
          <p:spPr>
            <a:xfrm>
              <a:off x="2766085" y="4281163"/>
              <a:ext cx="1767930"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(1)</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53" name="Rectangle 52">
              <a:extLst>
                <a:ext uri="{FF2B5EF4-FFF2-40B4-BE49-F238E27FC236}">
                  <a16:creationId xmlns:a16="http://schemas.microsoft.com/office/drawing/2014/main" id="{A38F99B7-7B89-4430-92D4-F6C86797ED34}"/>
                </a:ext>
              </a:extLst>
            </p:cNvPr>
            <p:cNvSpPr/>
            <p:nvPr/>
          </p:nvSpPr>
          <p:spPr>
            <a:xfrm>
              <a:off x="4477611" y="4281163"/>
              <a:ext cx="1361274"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(0)</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pic>
          <p:nvPicPr>
            <p:cNvPr id="56" name="Graphique 36" descr="Visage souriant blanc">
              <a:extLst>
                <a:ext uri="{FF2B5EF4-FFF2-40B4-BE49-F238E27FC236}">
                  <a16:creationId xmlns:a16="http://schemas.microsoft.com/office/drawing/2014/main" id="{A89959CC-B2A3-44F3-B92F-9E2D1B4C3EE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4014" y="3828918"/>
              <a:ext cx="470192" cy="470192"/>
            </a:xfrm>
            <a:prstGeom prst="rect">
              <a:avLst/>
            </a:prstGeom>
          </p:spPr>
        </p:pic>
        <p:pic>
          <p:nvPicPr>
            <p:cNvPr id="57" name="Graphique 37" descr="Visage neutre blanc">
              <a:extLst>
                <a:ext uri="{FF2B5EF4-FFF2-40B4-BE49-F238E27FC236}">
                  <a16:creationId xmlns:a16="http://schemas.microsoft.com/office/drawing/2014/main" id="{2BD037EF-3901-4069-978F-52271269081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975203" y="3828918"/>
              <a:ext cx="470192" cy="470192"/>
            </a:xfrm>
            <a:prstGeom prst="rect">
              <a:avLst/>
            </a:prstGeom>
          </p:spPr>
        </p:pic>
        <p:pic>
          <p:nvPicPr>
            <p:cNvPr id="59" name="Graphique 38" descr="Visage confus blanc">
              <a:extLst>
                <a:ext uri="{FF2B5EF4-FFF2-40B4-BE49-F238E27FC236}">
                  <a16:creationId xmlns:a16="http://schemas.microsoft.com/office/drawing/2014/main" id="{313F0BAD-3858-4B15-A5C1-DFE1B61AA4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446392" y="3828918"/>
              <a:ext cx="470192" cy="470192"/>
            </a:xfrm>
            <a:prstGeom prst="rect">
              <a:avLst/>
            </a:prstGeom>
          </p:spPr>
        </p:pic>
        <p:pic>
          <p:nvPicPr>
            <p:cNvPr id="60" name="Graphique 39" descr="Visage triste blanc">
              <a:extLst>
                <a:ext uri="{FF2B5EF4-FFF2-40B4-BE49-F238E27FC236}">
                  <a16:creationId xmlns:a16="http://schemas.microsoft.com/office/drawing/2014/main" id="{6B6120E2-3D1E-4348-82C8-8699C70BCFF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4917582" y="3811819"/>
              <a:ext cx="470192" cy="470192"/>
            </a:xfrm>
            <a:prstGeom prst="rect">
              <a:avLst/>
            </a:prstGeom>
          </p:spPr>
        </p:pic>
      </p:grpSp>
      <p:grpSp>
        <p:nvGrpSpPr>
          <p:cNvPr id="61" name="Groupe 60">
            <a:extLst>
              <a:ext uri="{FF2B5EF4-FFF2-40B4-BE49-F238E27FC236}">
                <a16:creationId xmlns:a16="http://schemas.microsoft.com/office/drawing/2014/main" id="{2591E25E-9EF0-4D25-BE1E-BFBA7C57E91C}"/>
              </a:ext>
            </a:extLst>
          </p:cNvPr>
          <p:cNvGrpSpPr/>
          <p:nvPr/>
        </p:nvGrpSpPr>
        <p:grpSpPr>
          <a:xfrm>
            <a:off x="951494" y="5785267"/>
            <a:ext cx="5685589" cy="1022075"/>
            <a:chOff x="153296" y="3536087"/>
            <a:chExt cx="5685589" cy="1022075"/>
          </a:xfrm>
        </p:grpSpPr>
        <p:sp>
          <p:nvSpPr>
            <p:cNvPr id="63" name="ZoneTexte 62">
              <a:extLst>
                <a:ext uri="{FF2B5EF4-FFF2-40B4-BE49-F238E27FC236}">
                  <a16:creationId xmlns:a16="http://schemas.microsoft.com/office/drawing/2014/main" id="{AEC89532-0F57-4C4B-A7AF-360D939E55EF}"/>
                </a:ext>
              </a:extLst>
            </p:cNvPr>
            <p:cNvSpPr txBox="1"/>
            <p:nvPr/>
          </p:nvSpPr>
          <p:spPr>
            <a:xfrm>
              <a:off x="153296" y="3536087"/>
              <a:ext cx="5378990" cy="307777"/>
            </a:xfrm>
            <a:prstGeom prst="rect">
              <a:avLst/>
            </a:prstGeom>
            <a:noFill/>
          </p:spPr>
          <p:txBody>
            <a:bodyPr wrap="square" rtlCol="0">
              <a:spAutoFit/>
            </a:bodyPr>
            <a:lstStyle/>
            <a:p>
              <a:r>
                <a:rPr lang="fr-FR" sz="1400" b="1" dirty="0">
                  <a:latin typeface="Helvetica Light" panose="020B0403020202020204" pitchFamily="34" charset="0"/>
                </a:rPr>
                <a:t>L’écoute de la part du professionnel de santé :</a:t>
              </a:r>
              <a:endParaRPr lang="fr-FR" sz="1400" dirty="0">
                <a:latin typeface="Helvetica Light" panose="020B0403020202020204" pitchFamily="34" charset="0"/>
              </a:endParaRPr>
            </a:p>
          </p:txBody>
        </p:sp>
        <p:sp>
          <p:nvSpPr>
            <p:cNvPr id="64" name="Rectangle 63">
              <a:extLst>
                <a:ext uri="{FF2B5EF4-FFF2-40B4-BE49-F238E27FC236}">
                  <a16:creationId xmlns:a16="http://schemas.microsoft.com/office/drawing/2014/main" id="{71AD6E29-0571-4F91-A320-120449F84C3A}"/>
                </a:ext>
              </a:extLst>
            </p:cNvPr>
            <p:cNvSpPr/>
            <p:nvPr/>
          </p:nvSpPr>
          <p:spPr>
            <a:xfrm>
              <a:off x="195980" y="4281163"/>
              <a:ext cx="1115171"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(3)</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65" name="Rectangle 64">
              <a:extLst>
                <a:ext uri="{FF2B5EF4-FFF2-40B4-BE49-F238E27FC236}">
                  <a16:creationId xmlns:a16="http://schemas.microsoft.com/office/drawing/2014/main" id="{BF46AB2E-4861-4380-8381-C98DE1DB5B7F}"/>
                </a:ext>
              </a:extLst>
            </p:cNvPr>
            <p:cNvSpPr/>
            <p:nvPr/>
          </p:nvSpPr>
          <p:spPr>
            <a:xfrm>
              <a:off x="1442728" y="4281163"/>
              <a:ext cx="1503165"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(2)</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67" name="Rectangle 66">
              <a:extLst>
                <a:ext uri="{FF2B5EF4-FFF2-40B4-BE49-F238E27FC236}">
                  <a16:creationId xmlns:a16="http://schemas.microsoft.com/office/drawing/2014/main" id="{A5EC30E6-9E84-433E-8137-446510F4AC61}"/>
                </a:ext>
              </a:extLst>
            </p:cNvPr>
            <p:cNvSpPr/>
            <p:nvPr/>
          </p:nvSpPr>
          <p:spPr>
            <a:xfrm>
              <a:off x="2766085" y="4281163"/>
              <a:ext cx="1767930"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(1)</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68" name="Rectangle 67">
              <a:extLst>
                <a:ext uri="{FF2B5EF4-FFF2-40B4-BE49-F238E27FC236}">
                  <a16:creationId xmlns:a16="http://schemas.microsoft.com/office/drawing/2014/main" id="{FF74B026-DD9A-4108-A412-4B6F96889936}"/>
                </a:ext>
              </a:extLst>
            </p:cNvPr>
            <p:cNvSpPr/>
            <p:nvPr/>
          </p:nvSpPr>
          <p:spPr>
            <a:xfrm>
              <a:off x="4477611" y="4281163"/>
              <a:ext cx="1361274"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(0)</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pic>
          <p:nvPicPr>
            <p:cNvPr id="70" name="Graphique 46" descr="Visage souriant blanc">
              <a:extLst>
                <a:ext uri="{FF2B5EF4-FFF2-40B4-BE49-F238E27FC236}">
                  <a16:creationId xmlns:a16="http://schemas.microsoft.com/office/drawing/2014/main" id="{2F5BE6A9-98F7-4BA0-9400-3DC13F95122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4014" y="3828918"/>
              <a:ext cx="470192" cy="470192"/>
            </a:xfrm>
            <a:prstGeom prst="rect">
              <a:avLst/>
            </a:prstGeom>
          </p:spPr>
        </p:pic>
        <p:pic>
          <p:nvPicPr>
            <p:cNvPr id="72" name="Graphique 47" descr="Visage neutre blanc">
              <a:extLst>
                <a:ext uri="{FF2B5EF4-FFF2-40B4-BE49-F238E27FC236}">
                  <a16:creationId xmlns:a16="http://schemas.microsoft.com/office/drawing/2014/main" id="{F4643B38-78A7-46C3-B63E-D430F086E4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975203" y="3828918"/>
              <a:ext cx="470192" cy="470192"/>
            </a:xfrm>
            <a:prstGeom prst="rect">
              <a:avLst/>
            </a:prstGeom>
          </p:spPr>
        </p:pic>
        <p:pic>
          <p:nvPicPr>
            <p:cNvPr id="74" name="Graphique 48" descr="Visage confus blanc">
              <a:extLst>
                <a:ext uri="{FF2B5EF4-FFF2-40B4-BE49-F238E27FC236}">
                  <a16:creationId xmlns:a16="http://schemas.microsoft.com/office/drawing/2014/main" id="{F91D19E2-7992-4619-AEB7-23E5AB4F1EB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446392" y="3828918"/>
              <a:ext cx="470192" cy="470192"/>
            </a:xfrm>
            <a:prstGeom prst="rect">
              <a:avLst/>
            </a:prstGeom>
          </p:spPr>
        </p:pic>
        <p:pic>
          <p:nvPicPr>
            <p:cNvPr id="76" name="Graphique 49" descr="Visage triste blanc">
              <a:extLst>
                <a:ext uri="{FF2B5EF4-FFF2-40B4-BE49-F238E27FC236}">
                  <a16:creationId xmlns:a16="http://schemas.microsoft.com/office/drawing/2014/main" id="{77527B65-22C2-43EE-8FA0-0DEE070C045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4917582" y="3811819"/>
              <a:ext cx="470192" cy="470192"/>
            </a:xfrm>
            <a:prstGeom prst="rect">
              <a:avLst/>
            </a:prstGeom>
          </p:spPr>
        </p:pic>
      </p:grpSp>
      <p:grpSp>
        <p:nvGrpSpPr>
          <p:cNvPr id="77" name="Groupe 76">
            <a:extLst>
              <a:ext uri="{FF2B5EF4-FFF2-40B4-BE49-F238E27FC236}">
                <a16:creationId xmlns:a16="http://schemas.microsoft.com/office/drawing/2014/main" id="{C9BC13C6-30B6-4A3B-92D3-88007C920D8C}"/>
              </a:ext>
            </a:extLst>
          </p:cNvPr>
          <p:cNvGrpSpPr/>
          <p:nvPr/>
        </p:nvGrpSpPr>
        <p:grpSpPr>
          <a:xfrm>
            <a:off x="940842" y="4517836"/>
            <a:ext cx="5685589" cy="1022075"/>
            <a:chOff x="153296" y="3536087"/>
            <a:chExt cx="5685589" cy="1022075"/>
          </a:xfrm>
        </p:grpSpPr>
        <p:sp>
          <p:nvSpPr>
            <p:cNvPr id="78" name="ZoneTexte 77">
              <a:extLst>
                <a:ext uri="{FF2B5EF4-FFF2-40B4-BE49-F238E27FC236}">
                  <a16:creationId xmlns:a16="http://schemas.microsoft.com/office/drawing/2014/main" id="{D4F1D62F-9097-47D1-81BF-5D5D68D67BEE}"/>
                </a:ext>
              </a:extLst>
            </p:cNvPr>
            <p:cNvSpPr txBox="1"/>
            <p:nvPr/>
          </p:nvSpPr>
          <p:spPr>
            <a:xfrm>
              <a:off x="153296" y="3536087"/>
              <a:ext cx="3397787" cy="307777"/>
            </a:xfrm>
            <a:prstGeom prst="rect">
              <a:avLst/>
            </a:prstGeom>
            <a:noFill/>
          </p:spPr>
          <p:txBody>
            <a:bodyPr wrap="square" rtlCol="0">
              <a:spAutoFit/>
            </a:bodyPr>
            <a:lstStyle/>
            <a:p>
              <a:r>
                <a:rPr lang="fr-FR" sz="1400" b="1" dirty="0">
                  <a:latin typeface="Helvetica Light" panose="020B0403020202020204" pitchFamily="34" charset="0"/>
                </a:rPr>
                <a:t>L’accueil par notre équipe :</a:t>
              </a:r>
              <a:endParaRPr lang="fr-FR" sz="1400" dirty="0">
                <a:latin typeface="Helvetica Light" panose="020B0403020202020204" pitchFamily="34" charset="0"/>
              </a:endParaRPr>
            </a:p>
          </p:txBody>
        </p:sp>
        <p:sp>
          <p:nvSpPr>
            <p:cNvPr id="79" name="Rectangle 78">
              <a:extLst>
                <a:ext uri="{FF2B5EF4-FFF2-40B4-BE49-F238E27FC236}">
                  <a16:creationId xmlns:a16="http://schemas.microsoft.com/office/drawing/2014/main" id="{AE8A43F2-6311-45E3-B1A5-904A78B32CD4}"/>
                </a:ext>
              </a:extLst>
            </p:cNvPr>
            <p:cNvSpPr/>
            <p:nvPr/>
          </p:nvSpPr>
          <p:spPr>
            <a:xfrm>
              <a:off x="195980" y="4281163"/>
              <a:ext cx="1115171"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(3)</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80" name="Rectangle 79">
              <a:extLst>
                <a:ext uri="{FF2B5EF4-FFF2-40B4-BE49-F238E27FC236}">
                  <a16:creationId xmlns:a16="http://schemas.microsoft.com/office/drawing/2014/main" id="{2C6EA599-06A6-41CD-BC9F-7949F56C8511}"/>
                </a:ext>
              </a:extLst>
            </p:cNvPr>
            <p:cNvSpPr/>
            <p:nvPr/>
          </p:nvSpPr>
          <p:spPr>
            <a:xfrm>
              <a:off x="1442728" y="4281163"/>
              <a:ext cx="1503165"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(2)</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81" name="Rectangle 80">
              <a:extLst>
                <a:ext uri="{FF2B5EF4-FFF2-40B4-BE49-F238E27FC236}">
                  <a16:creationId xmlns:a16="http://schemas.microsoft.com/office/drawing/2014/main" id="{2A873871-6482-4338-A60B-32E743F09B39}"/>
                </a:ext>
              </a:extLst>
            </p:cNvPr>
            <p:cNvSpPr/>
            <p:nvPr/>
          </p:nvSpPr>
          <p:spPr>
            <a:xfrm>
              <a:off x="2766085" y="4281163"/>
              <a:ext cx="1767930"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Plutôt 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(1)</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sp>
          <p:nvSpPr>
            <p:cNvPr id="82" name="Rectangle 81">
              <a:extLst>
                <a:ext uri="{FF2B5EF4-FFF2-40B4-BE49-F238E27FC236}">
                  <a16:creationId xmlns:a16="http://schemas.microsoft.com/office/drawing/2014/main" id="{55D86E94-F6D5-4004-A7AD-61C64D4264F9}"/>
                </a:ext>
              </a:extLst>
            </p:cNvPr>
            <p:cNvSpPr/>
            <p:nvPr/>
          </p:nvSpPr>
          <p:spPr>
            <a:xfrm>
              <a:off x="4477611" y="4281163"/>
              <a:ext cx="1361274" cy="276999"/>
            </a:xfrm>
            <a:prstGeom prst="rect">
              <a:avLst/>
            </a:prstGeom>
          </p:spPr>
          <p:txBody>
            <a:bodyPr wrap="square">
              <a:spAutoFit/>
            </a:bodyPr>
            <a:lstStyle/>
            <a:p>
              <a:pPr lvl="0" algn="ctr"/>
              <a:r>
                <a:rPr lang="fr-FR" sz="12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O </a:t>
              </a:r>
              <a:r>
                <a:rPr lang="fr-FR" sz="1200" dirty="0">
                  <a:solidFill>
                    <a:prstClr val="black"/>
                  </a:solidFill>
                  <a:latin typeface="Helvetica Light" panose="020B0403020202020204" pitchFamily="34" charset="0"/>
                  <a:sym typeface="Symbol"/>
                </a:rPr>
                <a:t>Insatisfait </a:t>
              </a:r>
              <a:r>
                <a:rPr lang="fr-FR" sz="900" dirty="0">
                  <a:solidFill>
                    <a:srgbClr val="808080"/>
                  </a:solidFill>
                  <a:latin typeface="Helvetica Light" panose="020B0403020202020204" pitchFamily="34" charset="0"/>
                  <a:ea typeface="Times New Roman" panose="02020603050405020304" pitchFamily="18" charset="0"/>
                  <a:cs typeface="Times New Roman" panose="02020603050405020304" pitchFamily="18" charset="0"/>
                </a:rPr>
                <a:t>(0)</a:t>
              </a:r>
              <a:r>
                <a:rPr lang="fr-FR" sz="900" dirty="0">
                  <a:solidFill>
                    <a:srgbClr val="262626"/>
                  </a:solidFill>
                  <a:latin typeface="Helvetica Light" panose="020B0403020202020204" pitchFamily="34" charset="0"/>
                  <a:ea typeface="Times New Roman" panose="02020603050405020304" pitchFamily="18" charset="0"/>
                  <a:cs typeface="Times New Roman" panose="02020603050405020304" pitchFamily="18" charset="0"/>
                </a:rPr>
                <a:t> </a:t>
              </a:r>
              <a:endParaRPr lang="fr-FR" sz="1200" dirty="0">
                <a:solidFill>
                  <a:prstClr val="black"/>
                </a:solidFill>
                <a:latin typeface="Helvetica Light" panose="020B0403020202020204" pitchFamily="34" charset="0"/>
              </a:endParaRPr>
            </a:p>
          </p:txBody>
        </p:sp>
        <p:pic>
          <p:nvPicPr>
            <p:cNvPr id="83" name="Graphique 56" descr="Visage souriant blanc">
              <a:extLst>
                <a:ext uri="{FF2B5EF4-FFF2-40B4-BE49-F238E27FC236}">
                  <a16:creationId xmlns:a16="http://schemas.microsoft.com/office/drawing/2014/main" id="{A2538583-1190-427A-862A-9F8F55957AB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04014" y="3828918"/>
              <a:ext cx="470192" cy="470192"/>
            </a:xfrm>
            <a:prstGeom prst="rect">
              <a:avLst/>
            </a:prstGeom>
          </p:spPr>
        </p:pic>
        <p:pic>
          <p:nvPicPr>
            <p:cNvPr id="84" name="Graphique 57" descr="Visage neutre blanc">
              <a:extLst>
                <a:ext uri="{FF2B5EF4-FFF2-40B4-BE49-F238E27FC236}">
                  <a16:creationId xmlns:a16="http://schemas.microsoft.com/office/drawing/2014/main" id="{8461C34A-FC68-4BD6-BF73-88D7A970CD8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975203" y="3828918"/>
              <a:ext cx="470192" cy="470192"/>
            </a:xfrm>
            <a:prstGeom prst="rect">
              <a:avLst/>
            </a:prstGeom>
          </p:spPr>
        </p:pic>
        <p:pic>
          <p:nvPicPr>
            <p:cNvPr id="85" name="Graphique 58" descr="Visage confus blanc">
              <a:extLst>
                <a:ext uri="{FF2B5EF4-FFF2-40B4-BE49-F238E27FC236}">
                  <a16:creationId xmlns:a16="http://schemas.microsoft.com/office/drawing/2014/main" id="{510B1602-815F-48C9-BC83-BA15223BAA5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446392" y="3828918"/>
              <a:ext cx="470192" cy="470192"/>
            </a:xfrm>
            <a:prstGeom prst="rect">
              <a:avLst/>
            </a:prstGeom>
          </p:spPr>
        </p:pic>
        <p:pic>
          <p:nvPicPr>
            <p:cNvPr id="86" name="Graphique 59" descr="Visage triste blanc">
              <a:extLst>
                <a:ext uri="{FF2B5EF4-FFF2-40B4-BE49-F238E27FC236}">
                  <a16:creationId xmlns:a16="http://schemas.microsoft.com/office/drawing/2014/main" id="{D59C566B-9E7C-45C2-A23B-470D72CC134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4917582" y="3811819"/>
              <a:ext cx="470192" cy="470192"/>
            </a:xfrm>
            <a:prstGeom prst="rect">
              <a:avLst/>
            </a:prstGeom>
          </p:spPr>
        </p:pic>
      </p:grpSp>
      <p:sp>
        <p:nvSpPr>
          <p:cNvPr id="87" name="ZoneTexte 86">
            <a:extLst>
              <a:ext uri="{FF2B5EF4-FFF2-40B4-BE49-F238E27FC236}">
                <a16:creationId xmlns:a16="http://schemas.microsoft.com/office/drawing/2014/main" id="{68476B77-D64D-4141-B74A-F45929C51E06}"/>
              </a:ext>
            </a:extLst>
          </p:cNvPr>
          <p:cNvSpPr txBox="1"/>
          <p:nvPr/>
        </p:nvSpPr>
        <p:spPr>
          <a:xfrm>
            <a:off x="994177" y="9166195"/>
            <a:ext cx="5625179" cy="369332"/>
          </a:xfrm>
          <a:prstGeom prst="rect">
            <a:avLst/>
          </a:prstGeom>
          <a:noFill/>
        </p:spPr>
        <p:txBody>
          <a:bodyPr wrap="square" rtlCol="0">
            <a:spAutoFit/>
          </a:bodyPr>
          <a:lstStyle/>
          <a:p>
            <a:pPr algn="ctr"/>
            <a:r>
              <a:rPr lang="fr-FR" spc="600" dirty="0">
                <a:solidFill>
                  <a:schemeClr val="accent1"/>
                </a:solidFill>
                <a:latin typeface="Arial" panose="020B0604020202020204" pitchFamily="34" charset="0"/>
                <a:ea typeface="Helvetica Neue" panose="020B0604020202020204" pitchFamily="34" charset="0"/>
                <a:cs typeface="Arial" panose="020B0604020202020204" pitchFamily="34" charset="0"/>
              </a:rPr>
              <a:t>Merci pour votre </a:t>
            </a:r>
            <a:r>
              <a:rPr lang="fr-FR" spc="600" dirty="0" smtClean="0">
                <a:solidFill>
                  <a:schemeClr val="accent1"/>
                </a:solidFill>
                <a:latin typeface="Arial" panose="020B0604020202020204" pitchFamily="34" charset="0"/>
                <a:ea typeface="Helvetica Neue" panose="020B0604020202020204" pitchFamily="34" charset="0"/>
                <a:cs typeface="Arial" panose="020B0604020202020204" pitchFamily="34" charset="0"/>
              </a:rPr>
              <a:t>participation</a:t>
            </a:r>
            <a:endParaRPr lang="fr-FR" spc="600" dirty="0">
              <a:solidFill>
                <a:schemeClr val="accent1"/>
              </a:solidFill>
              <a:latin typeface="Arial" panose="020B0604020202020204" pitchFamily="34" charset="0"/>
              <a:ea typeface="Helvetica Neue"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4441F5EA-564E-4478-84FD-93967AE2B33D}"/>
              </a:ext>
            </a:extLst>
          </p:cNvPr>
          <p:cNvSpPr/>
          <p:nvPr/>
        </p:nvSpPr>
        <p:spPr>
          <a:xfrm>
            <a:off x="987343" y="8488647"/>
            <a:ext cx="5632014" cy="6775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ZoneTexte 88">
            <a:extLst>
              <a:ext uri="{FF2B5EF4-FFF2-40B4-BE49-F238E27FC236}">
                <a16:creationId xmlns:a16="http://schemas.microsoft.com/office/drawing/2014/main" id="{C27D6331-0631-4180-90B8-C02E292B472C}"/>
              </a:ext>
            </a:extLst>
          </p:cNvPr>
          <p:cNvSpPr txBox="1"/>
          <p:nvPr/>
        </p:nvSpPr>
        <p:spPr>
          <a:xfrm>
            <a:off x="951493" y="8168677"/>
            <a:ext cx="3397787" cy="307777"/>
          </a:xfrm>
          <a:prstGeom prst="rect">
            <a:avLst/>
          </a:prstGeom>
          <a:noFill/>
        </p:spPr>
        <p:txBody>
          <a:bodyPr wrap="square" rtlCol="0">
            <a:spAutoFit/>
          </a:bodyPr>
          <a:lstStyle/>
          <a:p>
            <a:r>
              <a:rPr lang="fr-FR" sz="1400" b="1" dirty="0">
                <a:latin typeface="Helvetica Light" panose="020B0403020202020204" pitchFamily="34" charset="0"/>
              </a:rPr>
              <a:t>Remarques :</a:t>
            </a:r>
            <a:endParaRPr lang="fr-FR" sz="1400" dirty="0">
              <a:latin typeface="Helvetica Light" panose="020B0403020202020204" pitchFamily="34" charset="0"/>
            </a:endParaRPr>
          </a:p>
        </p:txBody>
      </p:sp>
    </p:spTree>
    <p:extLst>
      <p:ext uri="{BB962C8B-B14F-4D97-AF65-F5344CB8AC3E}">
        <p14:creationId xmlns:p14="http://schemas.microsoft.com/office/powerpoint/2010/main" val="344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B0EB0-AD3B-C866-2814-31C4B3C5E9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4DD5E1-9C80-E60B-7B3E-E00628A6D600}"/>
              </a:ext>
            </a:extLst>
          </p:cNvPr>
          <p:cNvSpPr>
            <a:spLocks noGrp="1"/>
          </p:cNvSpPr>
          <p:nvPr>
            <p:ph type="title"/>
          </p:nvPr>
        </p:nvSpPr>
        <p:spPr>
          <a:xfrm>
            <a:off x="360000" y="396000"/>
            <a:ext cx="5929058" cy="499917"/>
          </a:xfrm>
        </p:spPr>
        <p:txBody>
          <a:bodyPr/>
          <a:lstStyle/>
          <a:p>
            <a:r>
              <a:rPr lang="fr-FR" dirty="0" smtClean="0"/>
              <a:t>ENREGISTREMENT</a:t>
            </a:r>
            <a:endParaRPr lang="fr-FR" dirty="0"/>
          </a:p>
        </p:txBody>
      </p:sp>
      <p:sp>
        <p:nvSpPr>
          <p:cNvPr id="3" name="Espace réservé du contenu 2">
            <a:extLst>
              <a:ext uri="{FF2B5EF4-FFF2-40B4-BE49-F238E27FC236}">
                <a16:creationId xmlns:a16="http://schemas.microsoft.com/office/drawing/2014/main" id="{3FB3266C-46B4-357A-E6AC-56945D108360}"/>
              </a:ext>
            </a:extLst>
          </p:cNvPr>
          <p:cNvSpPr>
            <a:spLocks noGrp="1"/>
          </p:cNvSpPr>
          <p:nvPr>
            <p:ph idx="1"/>
          </p:nvPr>
        </p:nvSpPr>
        <p:spPr>
          <a:xfrm>
            <a:off x="752015" y="1907622"/>
            <a:ext cx="5562320" cy="405317"/>
          </a:xfrm>
        </p:spPr>
        <p:txBody>
          <a:bodyPr/>
          <a:lstStyle/>
          <a:p>
            <a:r>
              <a:rPr lang="fr-FR" altLang="fr-FR" sz="2800" dirty="0" smtClean="0">
                <a:ea typeface="Calibri" panose="020F0502020204030204" pitchFamily="34" charset="0"/>
              </a:rPr>
              <a:t>Consignes</a:t>
            </a:r>
            <a:endParaRPr lang="fr-FR" sz="2800" strike="sngStrike" dirty="0">
              <a:solidFill>
                <a:srgbClr val="FF0000"/>
              </a:solidFill>
            </a:endParaRPr>
          </a:p>
        </p:txBody>
      </p:sp>
      <p:sp>
        <p:nvSpPr>
          <p:cNvPr id="4" name="Espace réservé du numéro de diapositive 3">
            <a:extLst>
              <a:ext uri="{FF2B5EF4-FFF2-40B4-BE49-F238E27FC236}">
                <a16:creationId xmlns:a16="http://schemas.microsoft.com/office/drawing/2014/main" id="{7020B98D-C35E-1BE7-D3C3-CAE18BD1FEC5}"/>
              </a:ext>
            </a:extLst>
          </p:cNvPr>
          <p:cNvSpPr>
            <a:spLocks noGrp="1"/>
          </p:cNvSpPr>
          <p:nvPr>
            <p:ph type="sldNum" sz="quarter" idx="12"/>
          </p:nvPr>
        </p:nvSpPr>
        <p:spPr/>
        <p:txBody>
          <a:bodyPr/>
          <a:lstStyle/>
          <a:p>
            <a:fld id="{48F63A3B-78C7-47BE-AE5E-E10140E04643}" type="slidenum">
              <a:rPr lang="en-US" smtClean="0"/>
              <a:pPr/>
              <a:t>2</a:t>
            </a:fld>
            <a:r>
              <a:rPr lang="en-US" dirty="0"/>
              <a:t>/2</a:t>
            </a:r>
          </a:p>
        </p:txBody>
      </p:sp>
      <p:sp>
        <p:nvSpPr>
          <p:cNvPr id="5" name="Espace réservé du texte 4">
            <a:extLst>
              <a:ext uri="{FF2B5EF4-FFF2-40B4-BE49-F238E27FC236}">
                <a16:creationId xmlns:a16="http://schemas.microsoft.com/office/drawing/2014/main" id="{95A451F5-2E7A-61AC-2D5A-B14387588359}"/>
              </a:ext>
            </a:extLst>
          </p:cNvPr>
          <p:cNvSpPr>
            <a:spLocks noGrp="1"/>
          </p:cNvSpPr>
          <p:nvPr>
            <p:ph type="body" sz="quarter" idx="13"/>
          </p:nvPr>
        </p:nvSpPr>
        <p:spPr/>
        <p:txBody>
          <a:bodyPr/>
          <a:lstStyle/>
          <a:p>
            <a:r>
              <a:rPr lang="fr-FR" b="1" dirty="0"/>
              <a:t>E.31 </a:t>
            </a:r>
            <a:r>
              <a:rPr lang="fr-FR" dirty="0" smtClean="0"/>
              <a:t>Fiche </a:t>
            </a:r>
            <a:r>
              <a:rPr lang="fr-FR" dirty="0"/>
              <a:t>votre avis est important</a:t>
            </a:r>
          </a:p>
        </p:txBody>
      </p:sp>
      <p:sp>
        <p:nvSpPr>
          <p:cNvPr id="6" name="Espace réservé du texte 5">
            <a:extLst>
              <a:ext uri="{FF2B5EF4-FFF2-40B4-BE49-F238E27FC236}">
                <a16:creationId xmlns:a16="http://schemas.microsoft.com/office/drawing/2014/main" id="{D76547D4-1EFE-2F55-F077-BB55E895FA36}"/>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3F833AC8-DDE9-6665-AF9B-353D4B93F06D}"/>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0F868B09-AFAB-BA69-2090-C8045BD2052F}"/>
              </a:ext>
            </a:extLst>
          </p:cNvPr>
          <p:cNvSpPr>
            <a:spLocks noGrp="1"/>
          </p:cNvSpPr>
          <p:nvPr>
            <p:ph type="dt" sz="half" idx="10"/>
          </p:nvPr>
        </p:nvSpPr>
        <p:spPr/>
        <p:txBody>
          <a:bodyPr/>
          <a:lstStyle/>
          <a:p>
            <a:r>
              <a:rPr lang="fr-FR" dirty="0"/>
              <a:t>Version 2.1</a:t>
            </a:r>
            <a:r>
              <a:rPr lang="fr-FR" dirty="0">
                <a:solidFill>
                  <a:schemeClr val="tx1"/>
                </a:solidFill>
              </a:rPr>
              <a:t> /</a:t>
            </a:r>
            <a:r>
              <a:rPr lang="fr-FR" dirty="0"/>
              <a:t> Octobre 2026</a:t>
            </a:r>
            <a:endParaRPr lang="en-US" dirty="0"/>
          </a:p>
        </p:txBody>
      </p:sp>
      <p:grpSp>
        <p:nvGrpSpPr>
          <p:cNvPr id="66" name="Groupe 65">
            <a:extLst>
              <a:ext uri="{FF2B5EF4-FFF2-40B4-BE49-F238E27FC236}">
                <a16:creationId xmlns:a16="http://schemas.microsoft.com/office/drawing/2014/main" id="{AF082B2F-87DB-8F41-B712-A8FC5E381343}"/>
              </a:ext>
            </a:extLst>
          </p:cNvPr>
          <p:cNvGrpSpPr/>
          <p:nvPr/>
        </p:nvGrpSpPr>
        <p:grpSpPr>
          <a:xfrm>
            <a:off x="377102" y="1857907"/>
            <a:ext cx="290053" cy="292100"/>
            <a:chOff x="225503" y="2443266"/>
            <a:chExt cx="290053" cy="292100"/>
          </a:xfrm>
        </p:grpSpPr>
        <p:cxnSp>
          <p:nvCxnSpPr>
            <p:cNvPr id="58" name="Connecteur droit 57">
              <a:extLst>
                <a:ext uri="{FF2B5EF4-FFF2-40B4-BE49-F238E27FC236}">
                  <a16:creationId xmlns:a16="http://schemas.microsoft.com/office/drawing/2014/main" id="{2A2E392F-CB37-425E-2EBE-97FDE71A28FC}"/>
                </a:ext>
              </a:extLst>
            </p:cNvPr>
            <p:cNvCxnSpPr>
              <a:cxnSpLocks/>
            </p:cNvCxnSpPr>
            <p:nvPr/>
          </p:nvCxnSpPr>
          <p:spPr>
            <a:xfrm>
              <a:off x="225503" y="2443266"/>
              <a:ext cx="290053" cy="185496"/>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7AAA3EDE-7264-3A9A-797A-F119D93CA8A8}"/>
                </a:ext>
              </a:extLst>
            </p:cNvPr>
            <p:cNvCxnSpPr>
              <a:cxnSpLocks/>
            </p:cNvCxnSpPr>
            <p:nvPr/>
          </p:nvCxnSpPr>
          <p:spPr>
            <a:xfrm flipV="1">
              <a:off x="350588" y="2629157"/>
              <a:ext cx="158386" cy="106209"/>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grpSp>
      <p:pic>
        <p:nvPicPr>
          <p:cNvPr id="8" name="Graphique 7">
            <a:extLst>
              <a:ext uri="{FF2B5EF4-FFF2-40B4-BE49-F238E27FC236}">
                <a16:creationId xmlns:a16="http://schemas.microsoft.com/office/drawing/2014/main" id="{C9C1A2D4-7932-844F-A8E2-7164AF2714E1}"/>
              </a:ext>
            </a:extLst>
          </p:cNvPr>
          <p:cNvPicPr>
            <a:picLocks noChangeAspect="1"/>
          </p:cNvPicPr>
          <p:nvPr/>
        </p:nvPicPr>
        <p:blipFill>
          <a:blip r:embed="rId2">
            <a:extLst>
              <a:ext uri="{96DAC541-7B7A-43D3-8B79-37D633B846F1}">
                <asvg:svgBlip xmlns:asvg="http://schemas.microsoft.com/office/drawing/2016/SVG/main" xmlns="" r:embed="rId7"/>
              </a:ext>
            </a:extLst>
          </a:blip>
          <a:srcRect/>
          <a:stretch/>
        </p:blipFill>
        <p:spPr>
          <a:xfrm>
            <a:off x="183216" y="9954875"/>
            <a:ext cx="354876" cy="490067"/>
          </a:xfrm>
          <a:prstGeom prst="rect">
            <a:avLst/>
          </a:prstGeom>
        </p:spPr>
      </p:pic>
      <p:sp>
        <p:nvSpPr>
          <p:cNvPr id="23" name="Espace réservé du contenu 2">
            <a:extLst>
              <a:ext uri="{FF2B5EF4-FFF2-40B4-BE49-F238E27FC236}">
                <a16:creationId xmlns:a16="http://schemas.microsoft.com/office/drawing/2014/main" id="{6B22F8DC-FE66-F0E9-108A-5CE9C2F7E4EB}"/>
              </a:ext>
            </a:extLst>
          </p:cNvPr>
          <p:cNvSpPr txBox="1">
            <a:spLocks/>
          </p:cNvSpPr>
          <p:nvPr/>
        </p:nvSpPr>
        <p:spPr>
          <a:xfrm>
            <a:off x="667155" y="4089247"/>
            <a:ext cx="6556358" cy="2777459"/>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1"/>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200" dirty="0" smtClean="0"/>
              <a:t>Mise en œuvre </a:t>
            </a:r>
            <a:r>
              <a:rPr lang="fr-FR" sz="1200" dirty="0"/>
              <a:t>du questionnaire papier</a:t>
            </a:r>
          </a:p>
          <a:p>
            <a:pPr marL="285750" indent="-285750" algn="just">
              <a:buClr>
                <a:schemeClr val="accent1"/>
              </a:buClr>
              <a:buFont typeface="Wingdings" pitchFamily="2" charset="2"/>
              <a:buChar char="q"/>
            </a:pPr>
            <a:r>
              <a:rPr lang="fr-FR" altLang="fr-FR" sz="1200" dirty="0" smtClean="0">
                <a:solidFill>
                  <a:schemeClr val="tx1"/>
                </a:solidFill>
              </a:rPr>
              <a:t>Distribuer </a:t>
            </a:r>
            <a:r>
              <a:rPr lang="fr-FR" altLang="fr-FR" sz="1200" dirty="0">
                <a:solidFill>
                  <a:schemeClr val="tx1"/>
                </a:solidFill>
              </a:rPr>
              <a:t>les questionnaires au comptoir à tous les patients sans discrimination.</a:t>
            </a:r>
          </a:p>
          <a:p>
            <a:pPr marL="285750" indent="-285750" algn="just">
              <a:buClr>
                <a:schemeClr val="accent1"/>
              </a:buClr>
              <a:buFont typeface="Wingdings" pitchFamily="2" charset="2"/>
              <a:buChar char="q"/>
            </a:pPr>
            <a:r>
              <a:rPr lang="fr-FR" sz="1200" dirty="0">
                <a:solidFill>
                  <a:schemeClr val="tx1"/>
                </a:solidFill>
              </a:rPr>
              <a:t>Inciter  le patient à remplir le questionnaire directement à l’officine plutôt que de la laisser repartir avec le questionnaire.</a:t>
            </a:r>
          </a:p>
          <a:p>
            <a:pPr marL="285750" indent="-285750" algn="just">
              <a:buClr>
                <a:schemeClr val="accent1"/>
              </a:buClr>
              <a:buFont typeface="Wingdings" pitchFamily="2" charset="2"/>
              <a:buChar char="q"/>
            </a:pPr>
            <a:r>
              <a:rPr lang="fr-FR" sz="1200" dirty="0">
                <a:solidFill>
                  <a:schemeClr val="tx1"/>
                </a:solidFill>
              </a:rPr>
              <a:t>Disposer d’une table ou d’un comptoir légèrement à l’écart au sein de l’officine. </a:t>
            </a:r>
          </a:p>
          <a:p>
            <a:pPr marL="285750" indent="-285750" algn="just">
              <a:buClr>
                <a:schemeClr val="accent1"/>
              </a:buClr>
              <a:buFont typeface="Wingdings" pitchFamily="2" charset="2"/>
              <a:buChar char="q"/>
            </a:pPr>
            <a:r>
              <a:rPr lang="fr-FR" sz="1200" dirty="0">
                <a:solidFill>
                  <a:schemeClr val="tx1"/>
                </a:solidFill>
              </a:rPr>
              <a:t>Mettre en place une urne pour le recueil des questionnaires.</a:t>
            </a:r>
          </a:p>
          <a:p>
            <a:pPr marL="285750" indent="-285750" algn="just">
              <a:buClr>
                <a:schemeClr val="accent1"/>
              </a:buClr>
              <a:buFont typeface="Wingdings" pitchFamily="2" charset="2"/>
              <a:buChar char="q"/>
            </a:pPr>
            <a:r>
              <a:rPr lang="fr-FR" sz="1200" dirty="0">
                <a:solidFill>
                  <a:schemeClr val="tx1"/>
                </a:solidFill>
              </a:rPr>
              <a:t>Mettre des stylos à disposition des patients. </a:t>
            </a:r>
          </a:p>
          <a:p>
            <a:pPr marL="285750" indent="-285750" algn="just">
              <a:buClr>
                <a:schemeClr val="accent1"/>
              </a:buClr>
              <a:buFont typeface="Wingdings" pitchFamily="2" charset="2"/>
              <a:buChar char="q"/>
            </a:pPr>
            <a:r>
              <a:rPr lang="fr-FR" sz="1200" dirty="0">
                <a:solidFill>
                  <a:schemeClr val="tx1"/>
                </a:solidFill>
              </a:rPr>
              <a:t>Indiquer au patient de remplir le questionnaire de la manière la plus franche possible, c’est un questionnaire destiné à s’améliorer et non à s’auto congratuler !</a:t>
            </a:r>
          </a:p>
          <a:p>
            <a:pPr marL="285750" indent="-285750" algn="just">
              <a:buClr>
                <a:schemeClr val="accent1"/>
              </a:buClr>
              <a:buFont typeface="Wingdings" pitchFamily="2" charset="2"/>
              <a:buChar char="q"/>
            </a:pPr>
            <a:r>
              <a:rPr lang="fr-FR" sz="1200" dirty="0">
                <a:solidFill>
                  <a:schemeClr val="tx1"/>
                </a:solidFill>
              </a:rPr>
              <a:t>Laisser le patient remplir tout seul le questionnaire, ne pas rester à proximité immédiate du patient lorsqu’il répond au questionnaire. En effet, il pourrait croire que vous regardez ses réponses.</a:t>
            </a:r>
          </a:p>
          <a:p>
            <a:pPr marL="285750" indent="-285750" algn="just">
              <a:buClr>
                <a:schemeClr val="accent1"/>
              </a:buClr>
              <a:buFont typeface="Wingdings" pitchFamily="2" charset="2"/>
              <a:buChar char="q"/>
            </a:pPr>
            <a:r>
              <a:rPr lang="fr-FR" sz="1200" dirty="0">
                <a:solidFill>
                  <a:schemeClr val="tx1"/>
                </a:solidFill>
              </a:rPr>
              <a:t>Lui montrer l’endroit où déposer le document rempli. </a:t>
            </a:r>
          </a:p>
          <a:p>
            <a:pPr marL="285750" indent="-285750" algn="just">
              <a:buClr>
                <a:schemeClr val="accent1"/>
              </a:buClr>
              <a:buFont typeface="Wingdings" pitchFamily="2" charset="2"/>
              <a:buChar char="q"/>
            </a:pPr>
            <a:r>
              <a:rPr lang="fr-FR" sz="1200" dirty="0">
                <a:solidFill>
                  <a:schemeClr val="tx1"/>
                </a:solidFill>
              </a:rPr>
              <a:t>Pensez à le remercier par avance pour le temps qu’il vous accorde</a:t>
            </a:r>
            <a:r>
              <a:rPr lang="fr-FR" sz="1200" dirty="0" smtClean="0">
                <a:solidFill>
                  <a:schemeClr val="tx1"/>
                </a:solidFill>
              </a:rPr>
              <a:t>.</a:t>
            </a:r>
            <a:endParaRPr lang="fr-FR" sz="1200" dirty="0">
              <a:solidFill>
                <a:schemeClr val="tx1"/>
              </a:solidFill>
            </a:endParaRPr>
          </a:p>
        </p:txBody>
      </p:sp>
      <p:grpSp>
        <p:nvGrpSpPr>
          <p:cNvPr id="24" name="Groupe 23">
            <a:extLst>
              <a:ext uri="{FF2B5EF4-FFF2-40B4-BE49-F238E27FC236}">
                <a16:creationId xmlns:a16="http://schemas.microsoft.com/office/drawing/2014/main" id="{0BC287A3-EBBD-0228-38D9-E6CAFA8F1FC8}"/>
              </a:ext>
            </a:extLst>
          </p:cNvPr>
          <p:cNvGrpSpPr/>
          <p:nvPr/>
        </p:nvGrpSpPr>
        <p:grpSpPr>
          <a:xfrm>
            <a:off x="680768" y="3749265"/>
            <a:ext cx="1390685" cy="288163"/>
            <a:chOff x="4820850" y="4231021"/>
            <a:chExt cx="1140562" cy="211541"/>
          </a:xfrm>
        </p:grpSpPr>
        <p:sp>
          <p:nvSpPr>
            <p:cNvPr id="25" name="Ellipse 24">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26" name="Ellipse 25">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27" name="Forme libre 26">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Arial" panose="020B0604020202020204" pitchFamily="34" charset="0"/>
                <a:cs typeface="Arial" panose="020B0604020202020204" pitchFamily="34" charset="0"/>
              </a:endParaRPr>
            </a:p>
          </p:txBody>
        </p:sp>
      </p:grpSp>
      <p:sp>
        <p:nvSpPr>
          <p:cNvPr id="35" name="Espace réservé du contenu 2">
            <a:extLst>
              <a:ext uri="{FF2B5EF4-FFF2-40B4-BE49-F238E27FC236}">
                <a16:creationId xmlns:a16="http://schemas.microsoft.com/office/drawing/2014/main" id="{6B22F8DC-FE66-F0E9-108A-5CE9C2F7E4EB}"/>
              </a:ext>
            </a:extLst>
          </p:cNvPr>
          <p:cNvSpPr txBox="1">
            <a:spLocks/>
          </p:cNvSpPr>
          <p:nvPr/>
        </p:nvSpPr>
        <p:spPr>
          <a:xfrm>
            <a:off x="667155" y="7343998"/>
            <a:ext cx="6556358" cy="1476180"/>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1"/>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200" dirty="0" smtClean="0"/>
              <a:t>Représentativité</a:t>
            </a:r>
          </a:p>
          <a:p>
            <a:pPr lvl="0" algn="just" defTabSz="914400" eaLnBrk="0" fontAlgn="base" hangingPunct="0">
              <a:lnSpc>
                <a:spcPct val="100000"/>
              </a:lnSpc>
              <a:spcBef>
                <a:spcPct val="0"/>
              </a:spcBef>
              <a:spcAft>
                <a:spcPct val="0"/>
              </a:spcAft>
            </a:pPr>
            <a:r>
              <a:rPr lang="fr-FR" altLang="fr-FR" sz="1200" dirty="0">
                <a:solidFill>
                  <a:schemeClr val="tx1"/>
                </a:solidFill>
                <a:ea typeface="Calibri" panose="020F0502020204030204" pitchFamily="34" charset="0"/>
              </a:rPr>
              <a:t>Un échantillon est dit </a:t>
            </a:r>
            <a:r>
              <a:rPr lang="fr-FR" altLang="fr-FR" sz="1200" b="1" dirty="0">
                <a:solidFill>
                  <a:schemeClr val="tx1"/>
                </a:solidFill>
                <a:ea typeface="Calibri" panose="020F0502020204030204" pitchFamily="34" charset="0"/>
              </a:rPr>
              <a:t>représentatif</a:t>
            </a:r>
            <a:r>
              <a:rPr lang="fr-FR" altLang="fr-FR" sz="1200" dirty="0">
                <a:solidFill>
                  <a:schemeClr val="tx1"/>
                </a:solidFill>
                <a:ea typeface="Calibri" panose="020F0502020204030204" pitchFamily="34" charset="0"/>
              </a:rPr>
              <a:t> lorsqu’il possède les </a:t>
            </a:r>
            <a:r>
              <a:rPr lang="fr-FR" altLang="fr-FR" sz="1200" b="1" dirty="0">
                <a:solidFill>
                  <a:schemeClr val="tx1"/>
                </a:solidFill>
                <a:ea typeface="Calibri" panose="020F0502020204030204" pitchFamily="34" charset="0"/>
              </a:rPr>
              <a:t>mêmes caractéristiques que la population que l’on souhaite étudier</a:t>
            </a:r>
            <a:r>
              <a:rPr lang="fr-FR" altLang="fr-FR" sz="1200" dirty="0">
                <a:solidFill>
                  <a:schemeClr val="tx1"/>
                </a:solidFill>
                <a:ea typeface="Calibri" panose="020F0502020204030204" pitchFamily="34" charset="0"/>
              </a:rPr>
              <a:t>. Cette représentativité doit surtout se faire sur les </a:t>
            </a:r>
            <a:r>
              <a:rPr lang="fr-FR" altLang="fr-FR" sz="1200" b="1" dirty="0">
                <a:solidFill>
                  <a:schemeClr val="tx1"/>
                </a:solidFill>
                <a:ea typeface="Calibri" panose="020F0502020204030204" pitchFamily="34" charset="0"/>
              </a:rPr>
              <a:t>caractéristiques pouvant influencer les réponses</a:t>
            </a:r>
            <a:r>
              <a:rPr lang="fr-FR" altLang="fr-FR" sz="1200" dirty="0">
                <a:solidFill>
                  <a:schemeClr val="tx1"/>
                </a:solidFill>
                <a:ea typeface="Calibri" panose="020F0502020204030204" pitchFamily="34" charset="0"/>
              </a:rPr>
              <a:t>. Faute de représentativité, les résultats obtenus sur un échantillon ne peuvent être généralisés à la population étudiée.</a:t>
            </a:r>
            <a:endParaRPr lang="fr-FR" altLang="fr-FR" sz="1200" dirty="0">
              <a:solidFill>
                <a:schemeClr val="tx1"/>
              </a:solidFill>
            </a:endParaRPr>
          </a:p>
          <a:p>
            <a:pPr lvl="0" algn="just" defTabSz="914400" eaLnBrk="0" fontAlgn="base" hangingPunct="0">
              <a:lnSpc>
                <a:spcPct val="100000"/>
              </a:lnSpc>
              <a:spcBef>
                <a:spcPct val="0"/>
              </a:spcBef>
              <a:spcAft>
                <a:spcPct val="0"/>
              </a:spcAft>
            </a:pPr>
            <a:r>
              <a:rPr lang="fr-FR" altLang="fr-FR" sz="1200" dirty="0">
                <a:solidFill>
                  <a:schemeClr val="tx1"/>
                </a:solidFill>
                <a:ea typeface="Calibri" panose="020F0502020204030204" pitchFamily="34" charset="0"/>
              </a:rPr>
              <a:t>Pour obtenir un échantillon représentatif il faudra étaler l’étude dans le temps en essayant de couvrir tous les jours de la semaine et en interrogeant au total un nombre suffisant de clients.</a:t>
            </a:r>
            <a:endParaRPr lang="fr-FR" altLang="fr-FR" sz="1200" dirty="0">
              <a:solidFill>
                <a:schemeClr val="tx1"/>
              </a:solidFill>
            </a:endParaRPr>
          </a:p>
        </p:txBody>
      </p:sp>
      <p:grpSp>
        <p:nvGrpSpPr>
          <p:cNvPr id="36" name="Groupe 35">
            <a:extLst>
              <a:ext uri="{FF2B5EF4-FFF2-40B4-BE49-F238E27FC236}">
                <a16:creationId xmlns:a16="http://schemas.microsoft.com/office/drawing/2014/main" id="{0BC287A3-EBBD-0228-38D9-E6CAFA8F1FC8}"/>
              </a:ext>
            </a:extLst>
          </p:cNvPr>
          <p:cNvGrpSpPr/>
          <p:nvPr/>
        </p:nvGrpSpPr>
        <p:grpSpPr>
          <a:xfrm>
            <a:off x="673961" y="6966440"/>
            <a:ext cx="1390685" cy="288163"/>
            <a:chOff x="4820850" y="4231021"/>
            <a:chExt cx="1140562" cy="211541"/>
          </a:xfrm>
        </p:grpSpPr>
        <p:sp>
          <p:nvSpPr>
            <p:cNvPr id="37" name="Ellipse 36">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38" name="Ellipse 37">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39" name="Forme libre 38">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Arial" panose="020B0604020202020204" pitchFamily="34" charset="0"/>
                <a:cs typeface="Arial" panose="020B0604020202020204" pitchFamily="34" charset="0"/>
              </a:endParaRPr>
            </a:p>
          </p:txBody>
        </p:sp>
      </p:grpSp>
      <p:graphicFrame>
        <p:nvGraphicFramePr>
          <p:cNvPr id="40" name="Tableau 39">
            <a:extLst>
              <a:ext uri="{FF2B5EF4-FFF2-40B4-BE49-F238E27FC236}">
                <a16:creationId xmlns:a16="http://schemas.microsoft.com/office/drawing/2014/main" id="{EE26CFE7-CD55-49D1-968D-DED2E9C05546}"/>
              </a:ext>
            </a:extLst>
          </p:cNvPr>
          <p:cNvGraphicFramePr>
            <a:graphicFrameLocks noGrp="1"/>
          </p:cNvGraphicFramePr>
          <p:nvPr>
            <p:extLst>
              <p:ext uri="{D42A27DB-BD31-4B8C-83A1-F6EECF244321}">
                <p14:modId xmlns:p14="http://schemas.microsoft.com/office/powerpoint/2010/main" val="3928861559"/>
              </p:ext>
            </p:extLst>
          </p:nvPr>
        </p:nvGraphicFramePr>
        <p:xfrm>
          <a:off x="667155" y="8821782"/>
          <a:ext cx="6471500" cy="924560"/>
        </p:xfrm>
        <a:graphic>
          <a:graphicData uri="http://schemas.openxmlformats.org/drawingml/2006/table">
            <a:tbl>
              <a:tblPr firstRow="1" firstCol="1" bandRow="1">
                <a:tableStyleId>{2D5ABB26-0587-4C30-8999-92F81FD0307C}</a:tableStyleId>
              </a:tblPr>
              <a:tblGrid>
                <a:gridCol w="1617875">
                  <a:extLst>
                    <a:ext uri="{9D8B030D-6E8A-4147-A177-3AD203B41FA5}">
                      <a16:colId xmlns:a16="http://schemas.microsoft.com/office/drawing/2014/main" val="938434818"/>
                    </a:ext>
                  </a:extLst>
                </a:gridCol>
                <a:gridCol w="1617875">
                  <a:extLst>
                    <a:ext uri="{9D8B030D-6E8A-4147-A177-3AD203B41FA5}">
                      <a16:colId xmlns:a16="http://schemas.microsoft.com/office/drawing/2014/main" val="3316528817"/>
                    </a:ext>
                  </a:extLst>
                </a:gridCol>
                <a:gridCol w="1617875">
                  <a:extLst>
                    <a:ext uri="{9D8B030D-6E8A-4147-A177-3AD203B41FA5}">
                      <a16:colId xmlns:a16="http://schemas.microsoft.com/office/drawing/2014/main" val="3356603067"/>
                    </a:ext>
                  </a:extLst>
                </a:gridCol>
                <a:gridCol w="1617875">
                  <a:extLst>
                    <a:ext uri="{9D8B030D-6E8A-4147-A177-3AD203B41FA5}">
                      <a16:colId xmlns:a16="http://schemas.microsoft.com/office/drawing/2014/main" val="3103221325"/>
                    </a:ext>
                  </a:extLst>
                </a:gridCol>
              </a:tblGrid>
              <a:tr h="375920">
                <a:tc>
                  <a:txBody>
                    <a:bodyPr/>
                    <a:lstStyle/>
                    <a:p>
                      <a:pPr algn="ctr">
                        <a:spcAft>
                          <a:spcPts val="0"/>
                        </a:spcAft>
                      </a:pPr>
                      <a:r>
                        <a:rPr lang="fr-FR" sz="1200" dirty="0">
                          <a:solidFill>
                            <a:schemeClr val="accent1"/>
                          </a:solidFill>
                          <a:effectLst/>
                          <a:latin typeface="Arial" panose="020B0604020202020204" pitchFamily="34" charset="0"/>
                          <a:cs typeface="Arial" panose="020B0604020202020204" pitchFamily="34" charset="0"/>
                        </a:rPr>
                        <a:t>Nombre de Clients Jour</a:t>
                      </a:r>
                      <a:endParaRPr lang="fr-FR" sz="12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solidFill>
                            <a:schemeClr val="accent1"/>
                          </a:solidFill>
                          <a:effectLst/>
                          <a:latin typeface="Arial" panose="020B0604020202020204" pitchFamily="34" charset="0"/>
                          <a:cs typeface="Arial" panose="020B0604020202020204" pitchFamily="34" charset="0"/>
                        </a:rPr>
                        <a:t>Nombre de Questionnaires</a:t>
                      </a:r>
                      <a:endParaRPr lang="fr-FR" sz="12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solidFill>
                            <a:schemeClr val="accent1"/>
                          </a:solidFill>
                          <a:effectLst/>
                          <a:latin typeface="Arial" panose="020B0604020202020204" pitchFamily="34" charset="0"/>
                          <a:cs typeface="Arial" panose="020B0604020202020204" pitchFamily="34" charset="0"/>
                        </a:rPr>
                        <a:t>Questionnaires par Semaine</a:t>
                      </a:r>
                      <a:endParaRPr lang="fr-FR" sz="12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solidFill>
                            <a:schemeClr val="accent1"/>
                          </a:solidFill>
                          <a:effectLst/>
                          <a:latin typeface="Arial" panose="020B0604020202020204" pitchFamily="34" charset="0"/>
                          <a:cs typeface="Arial" panose="020B0604020202020204" pitchFamily="34" charset="0"/>
                        </a:rPr>
                        <a:t>Durée </a:t>
                      </a:r>
                      <a:r>
                        <a:rPr lang="fr-FR" sz="1200" kern="1200" dirty="0">
                          <a:solidFill>
                            <a:schemeClr val="accent1"/>
                          </a:solidFill>
                          <a:effectLst/>
                          <a:latin typeface="Arial" panose="020B0604020202020204" pitchFamily="34" charset="0"/>
                          <a:ea typeface="+mn-ea"/>
                          <a:cs typeface="Arial" panose="020B0604020202020204" pitchFamily="34" charset="0"/>
                        </a:rPr>
                        <a:t>de </a:t>
                      </a:r>
                      <a:r>
                        <a:rPr lang="fr-FR" sz="1200" kern="1200" dirty="0" smtClean="0">
                          <a:solidFill>
                            <a:schemeClr val="accent1"/>
                          </a:solidFill>
                          <a:effectLst/>
                          <a:latin typeface="Arial" panose="020B0604020202020204" pitchFamily="34" charset="0"/>
                          <a:ea typeface="+mn-ea"/>
                          <a:cs typeface="Arial" panose="020B0604020202020204" pitchFamily="34" charset="0"/>
                        </a:rPr>
                        <a:t>l’enquête </a:t>
                      </a:r>
                      <a:r>
                        <a:rPr lang="fr-FR" sz="1200" kern="1200" dirty="0" smtClean="0">
                          <a:solidFill>
                            <a:schemeClr val="accent1"/>
                          </a:solidFill>
                          <a:effectLst/>
                          <a:latin typeface="Arial" panose="020B0604020202020204" pitchFamily="34" charset="0"/>
                          <a:ea typeface="+mn-ea"/>
                          <a:cs typeface="Arial" panose="020B0604020202020204" pitchFamily="34" charset="0"/>
                        </a:rPr>
                        <a:t>en </a:t>
                      </a:r>
                      <a:r>
                        <a:rPr lang="fr-FR" sz="1200" dirty="0">
                          <a:solidFill>
                            <a:schemeClr val="accent1"/>
                          </a:solidFill>
                          <a:effectLst/>
                          <a:latin typeface="Arial" panose="020B0604020202020204" pitchFamily="34" charset="0"/>
                          <a:cs typeface="Arial" panose="020B0604020202020204" pitchFamily="34" charset="0"/>
                        </a:rPr>
                        <a:t>Semaine</a:t>
                      </a:r>
                      <a:endParaRPr lang="fr-FR" sz="12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1329015"/>
                  </a:ext>
                </a:extLst>
              </a:tr>
              <a:tr h="150262">
                <a:tc>
                  <a:txBody>
                    <a:bodyPr/>
                    <a:lstStyle/>
                    <a:p>
                      <a:pPr algn="ctr">
                        <a:spcAft>
                          <a:spcPts val="0"/>
                        </a:spcAft>
                      </a:pPr>
                      <a:r>
                        <a:rPr lang="fr-FR" sz="1200" dirty="0">
                          <a:effectLst/>
                          <a:latin typeface="Arial" panose="020B0604020202020204" pitchFamily="34" charset="0"/>
                          <a:cs typeface="Arial" panose="020B0604020202020204" pitchFamily="34" charset="0"/>
                        </a:rPr>
                        <a:t>- de 200</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a:effectLst/>
                          <a:latin typeface="Arial" panose="020B0604020202020204" pitchFamily="34" charset="0"/>
                          <a:cs typeface="Arial" panose="020B0604020202020204" pitchFamily="34" charset="0"/>
                        </a:rPr>
                        <a:t>100</a:t>
                      </a:r>
                      <a:endParaRPr lang="fr-FR" sz="12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effectLst/>
                          <a:latin typeface="Arial" panose="020B0604020202020204" pitchFamily="34" charset="0"/>
                          <a:cs typeface="Arial" panose="020B0604020202020204" pitchFamily="34" charset="0"/>
                        </a:rPr>
                        <a:t>20</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effectLst/>
                          <a:latin typeface="Arial" panose="020B0604020202020204" pitchFamily="34" charset="0"/>
                          <a:cs typeface="Arial" panose="020B0604020202020204" pitchFamily="34" charset="0"/>
                        </a:rPr>
                        <a:t>5</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1168866"/>
                  </a:ext>
                </a:extLst>
              </a:tr>
              <a:tr h="150262">
                <a:tc>
                  <a:txBody>
                    <a:bodyPr/>
                    <a:lstStyle/>
                    <a:p>
                      <a:pPr algn="ctr">
                        <a:spcAft>
                          <a:spcPts val="0"/>
                        </a:spcAft>
                      </a:pPr>
                      <a:r>
                        <a:rPr lang="fr-FR" sz="1200" dirty="0">
                          <a:effectLst/>
                          <a:latin typeface="Arial" panose="020B0604020202020204" pitchFamily="34" charset="0"/>
                          <a:cs typeface="Arial" panose="020B0604020202020204" pitchFamily="34" charset="0"/>
                        </a:rPr>
                        <a:t>200-500</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a:effectLst/>
                          <a:latin typeface="Arial" panose="020B0604020202020204" pitchFamily="34" charset="0"/>
                          <a:cs typeface="Arial" panose="020B0604020202020204" pitchFamily="34" charset="0"/>
                        </a:rPr>
                        <a:t>200</a:t>
                      </a:r>
                      <a:endParaRPr lang="fr-FR" sz="12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a:effectLst/>
                          <a:latin typeface="Arial" panose="020B0604020202020204" pitchFamily="34" charset="0"/>
                          <a:cs typeface="Arial" panose="020B0604020202020204" pitchFamily="34" charset="0"/>
                        </a:rPr>
                        <a:t>50</a:t>
                      </a:r>
                      <a:endParaRPr lang="fr-FR" sz="12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effectLst/>
                          <a:latin typeface="Arial" panose="020B0604020202020204" pitchFamily="34" charset="0"/>
                          <a:cs typeface="Arial" panose="020B0604020202020204" pitchFamily="34" charset="0"/>
                        </a:rPr>
                        <a:t>4</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7069113"/>
                  </a:ext>
                </a:extLst>
              </a:tr>
              <a:tr h="150262">
                <a:tc>
                  <a:txBody>
                    <a:bodyPr/>
                    <a:lstStyle/>
                    <a:p>
                      <a:pPr algn="ctr">
                        <a:spcAft>
                          <a:spcPts val="0"/>
                        </a:spcAft>
                      </a:pPr>
                      <a:r>
                        <a:rPr lang="fr-FR" sz="1200" dirty="0">
                          <a:effectLst/>
                          <a:latin typeface="Arial" panose="020B0604020202020204" pitchFamily="34" charset="0"/>
                          <a:cs typeface="Arial" panose="020B0604020202020204" pitchFamily="34" charset="0"/>
                        </a:rPr>
                        <a:t>plus de 500</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a:effectLst/>
                          <a:latin typeface="Arial" panose="020B0604020202020204" pitchFamily="34" charset="0"/>
                          <a:cs typeface="Arial" panose="020B0604020202020204" pitchFamily="34" charset="0"/>
                        </a:rPr>
                        <a:t>300</a:t>
                      </a:r>
                      <a:endParaRPr lang="fr-FR" sz="12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a:effectLst/>
                          <a:latin typeface="Arial" panose="020B0604020202020204" pitchFamily="34" charset="0"/>
                          <a:cs typeface="Arial" panose="020B0604020202020204" pitchFamily="34" charset="0"/>
                        </a:rPr>
                        <a:t>100</a:t>
                      </a:r>
                      <a:endParaRPr lang="fr-FR" sz="12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200" dirty="0">
                          <a:effectLst/>
                          <a:latin typeface="Arial" panose="020B0604020202020204" pitchFamily="34" charset="0"/>
                          <a:cs typeface="Arial" panose="020B0604020202020204" pitchFamily="34" charset="0"/>
                        </a:rPr>
                        <a:t>3</a:t>
                      </a:r>
                      <a:endParaRPr lang="fr-FR" sz="12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0898714"/>
                  </a:ext>
                </a:extLst>
              </a:tr>
            </a:tbl>
          </a:graphicData>
        </a:graphic>
      </p:graphicFrame>
      <p:sp>
        <p:nvSpPr>
          <p:cNvPr id="41"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131036" cy="409702"/>
          </a:xfrm>
        </p:spPr>
        <p:txBody>
          <a:bodyPr/>
          <a:lstStyle/>
          <a:p>
            <a:r>
              <a:rPr lang="en-US" dirty="0" smtClean="0"/>
              <a:t>Sous-theme :</a:t>
            </a:r>
          </a:p>
          <a:p>
            <a:r>
              <a:rPr lang="fr-FR" dirty="0"/>
              <a:t>4.6 </a:t>
            </a:r>
            <a:r>
              <a:rPr lang="fr-FR" b="0" dirty="0"/>
              <a:t>Gestion du système de qualité</a:t>
            </a:r>
            <a:endParaRPr lang="en-US" dirty="0"/>
          </a:p>
        </p:txBody>
      </p:sp>
      <p:sp>
        <p:nvSpPr>
          <p:cNvPr id="42" name="Espace réservé du pied de page 29">
            <a:extLst>
              <a:ext uri="{FF2B5EF4-FFF2-40B4-BE49-F238E27FC236}">
                <a16:creationId xmlns:a16="http://schemas.microsoft.com/office/drawing/2014/main" id="{D3434E79-A65F-A99C-4B77-9B29037F4446}"/>
              </a:ext>
            </a:extLst>
          </p:cNvPr>
          <p:cNvSpPr txBox="1">
            <a:spLocks/>
          </p:cNvSpPr>
          <p:nvPr/>
        </p:nvSpPr>
        <p:spPr>
          <a:xfrm>
            <a:off x="2988389" y="9979818"/>
            <a:ext cx="4070930"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latin typeface="Arial" panose="020B0604020202020204" pitchFamily="34" charset="0"/>
                <a:cs typeface="Arial" panose="020B0604020202020204" pitchFamily="34" charset="0"/>
              </a:rPr>
              <a:t>Principes : </a:t>
            </a:r>
          </a:p>
          <a:p>
            <a:r>
              <a:rPr lang="en-US" dirty="0" smtClean="0">
                <a:latin typeface="Arial" panose="020B0604020202020204" pitchFamily="34" charset="0"/>
                <a:cs typeface="Arial" panose="020B0604020202020204" pitchFamily="34" charset="0"/>
              </a:rPr>
              <a:t>Principe 46 : Retours des </a:t>
            </a:r>
            <a:r>
              <a:rPr lang="en-US" dirty="0" err="1" smtClean="0">
                <a:latin typeface="Arial" panose="020B0604020202020204" pitchFamily="34" charset="0"/>
                <a:cs typeface="Arial" panose="020B0604020202020204" pitchFamily="34" charset="0"/>
              </a:rPr>
              <a:t>usagers</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sp>
        <p:nvSpPr>
          <p:cNvPr id="9" name="Rectangle 8"/>
          <p:cNvSpPr/>
          <p:nvPr/>
        </p:nvSpPr>
        <p:spPr>
          <a:xfrm>
            <a:off x="538092" y="2451204"/>
            <a:ext cx="5112081" cy="1200329"/>
          </a:xfrm>
          <a:prstGeom prst="rect">
            <a:avLst/>
          </a:prstGeom>
        </p:spPr>
        <p:txBody>
          <a:bodyPr wrap="square">
            <a:spAutoFit/>
          </a:bodyPr>
          <a:lstStyle/>
          <a:p>
            <a:pPr marL="171450" indent="-171450" algn="just">
              <a:buFont typeface="Arial" panose="020B0604020202020204" pitchFamily="34" charset="0"/>
              <a:buChar char="•"/>
            </a:pPr>
            <a:r>
              <a:rPr lang="fr-FR" sz="1200" dirty="0" smtClean="0">
                <a:latin typeface="Arial" panose="020B0604020202020204" pitchFamily="34" charset="0"/>
                <a:cs typeface="Arial" panose="020B0604020202020204" pitchFamily="34" charset="0"/>
              </a:rPr>
              <a:t>Indiquez la thématique / objectif de l’enquête en introduction du questionnaire : par exemple : « Nous </a:t>
            </a:r>
            <a:r>
              <a:rPr lang="fr-FR" sz="1200" dirty="0">
                <a:latin typeface="Arial" panose="020B0604020202020204" pitchFamily="34" charset="0"/>
                <a:cs typeface="Arial" panose="020B0604020202020204" pitchFamily="34" charset="0"/>
              </a:rPr>
              <a:t>souhaitons connaître votre </a:t>
            </a:r>
            <a:r>
              <a:rPr lang="fr-FR" sz="1200" dirty="0" smtClean="0">
                <a:latin typeface="Arial" panose="020B0604020202020204" pitchFamily="34" charset="0"/>
                <a:cs typeface="Arial" panose="020B0604020202020204" pitchFamily="34" charset="0"/>
              </a:rPr>
              <a:t>niveau de </a:t>
            </a:r>
            <a:r>
              <a:rPr lang="fr-FR" sz="1200" dirty="0">
                <a:latin typeface="Arial" panose="020B0604020202020204" pitchFamily="34" charset="0"/>
                <a:cs typeface="Arial" panose="020B0604020202020204" pitchFamily="34" charset="0"/>
              </a:rPr>
              <a:t>satisfaction et vos attentes au sujet </a:t>
            </a:r>
            <a:r>
              <a:rPr lang="fr-FR" sz="1200" dirty="0" smtClean="0">
                <a:latin typeface="Arial" panose="020B0604020202020204" pitchFamily="34" charset="0"/>
                <a:cs typeface="Arial" panose="020B0604020202020204" pitchFamily="34" charset="0"/>
              </a:rPr>
              <a:t>de votre accueil au sein de l’officine / les services mis en place (vaccination, TROD,…) ? …</a:t>
            </a:r>
          </a:p>
          <a:p>
            <a:pPr marL="171450" indent="-171450" algn="just">
              <a:buFont typeface="Arial" panose="020B0604020202020204" pitchFamily="34" charset="0"/>
              <a:buChar char="•"/>
            </a:pPr>
            <a:r>
              <a:rPr lang="fr-FR" sz="1200" dirty="0" smtClean="0">
                <a:latin typeface="Arial" panose="020B0604020202020204" pitchFamily="34" charset="0"/>
                <a:cs typeface="Arial" panose="020B0604020202020204" pitchFamily="34" charset="0"/>
              </a:rPr>
              <a:t>Les questions au verso sont données à titre d’exemple. Adaptez les questions selon l’objectif de l’enquête</a:t>
            </a:r>
            <a:endParaRPr lang="fr-FR" sz="1200" dirty="0">
              <a:latin typeface="Arial" panose="020B0604020202020204" pitchFamily="34" charset="0"/>
              <a:cs typeface="Arial" panose="020B0604020202020204" pitchFamily="34" charset="0"/>
            </a:endParaRPr>
          </a:p>
        </p:txBody>
      </p:sp>
      <p:sp>
        <p:nvSpPr>
          <p:cNvPr id="28" name="ZoneTexte 27">
            <a:extLst>
              <a:ext uri="{FF2B5EF4-FFF2-40B4-BE49-F238E27FC236}">
                <a16:creationId xmlns:a16="http://schemas.microsoft.com/office/drawing/2014/main" id="{B614A210-FFC7-7DF4-ED27-3D7F1B532CF3}"/>
              </a:ext>
            </a:extLst>
          </p:cNvPr>
          <p:cNvSpPr txBox="1"/>
          <p:nvPr/>
        </p:nvSpPr>
        <p:spPr>
          <a:xfrm>
            <a:off x="5945936" y="2488835"/>
            <a:ext cx="1277577" cy="1079167"/>
          </a:xfrm>
          <a:prstGeom prst="rect">
            <a:avLst/>
          </a:prstGeom>
          <a:solidFill>
            <a:schemeClr val="accent1"/>
          </a:solidFill>
        </p:spPr>
        <p:txBody>
          <a:bodyPr wrap="square" lIns="0" tIns="0" rIns="0" bIns="0" anchor="ctr">
            <a:noAutofit/>
          </a:bodyPr>
          <a:lstStyle/>
          <a:p>
            <a:pPr algn="ctr">
              <a:buNone/>
            </a:pPr>
            <a:r>
              <a:rPr lang="fr-FR" sz="1100" dirty="0" smtClean="0">
                <a:solidFill>
                  <a:schemeClr val="bg1"/>
                </a:solidFill>
                <a:effectLst/>
                <a:latin typeface="Arial" panose="020B0604020202020204" pitchFamily="34" charset="0"/>
                <a:cs typeface="Arial" panose="020B0604020202020204" pitchFamily="34" charset="0"/>
              </a:rPr>
              <a:t>Nous vous invitons à proposer une version numérique de votre questionnaire</a:t>
            </a:r>
            <a:endParaRPr lang="fr-FR" sz="1100" dirty="0">
              <a:solidFill>
                <a:schemeClr val="bg1"/>
              </a:solidFill>
              <a:effectLst/>
              <a:latin typeface="Arial" panose="020B0604020202020204" pitchFamily="34" charset="0"/>
              <a:cs typeface="Arial" panose="020B0604020202020204" pitchFamily="34" charset="0"/>
            </a:endParaRPr>
          </a:p>
        </p:txBody>
      </p:sp>
      <p:pic>
        <p:nvPicPr>
          <p:cNvPr id="31" name="Graphique 74">
            <a:extLst>
              <a:ext uri="{FF2B5EF4-FFF2-40B4-BE49-F238E27FC236}">
                <a16:creationId xmlns:a16="http://schemas.microsoft.com/office/drawing/2014/main" id="{43DC5C8A-D372-95D3-757D-905858562E19}"/>
              </a:ext>
            </a:extLst>
          </p:cNvPr>
          <p:cNvPicPr>
            <a:picLocks noChangeAspect="1"/>
          </p:cNvPicPr>
          <p:nvPr/>
        </p:nvPicPr>
        <p:blipFill>
          <a:blip r:embed="rId8">
            <a:extLst>
              <a:ext uri="{96DAC541-7B7A-43D3-8B79-37D633B846F1}">
                <asvg:svgBlip xmlns:asvg="http://schemas.microsoft.com/office/drawing/2016/SVG/main" xmlns="" r:embed="rId3"/>
              </a:ext>
            </a:extLst>
          </a:blip>
          <a:stretch>
            <a:fillRect/>
          </a:stretch>
        </p:blipFill>
        <p:spPr>
          <a:xfrm flipH="1">
            <a:off x="6392814" y="2043403"/>
            <a:ext cx="372037" cy="318889"/>
          </a:xfrm>
          <a:prstGeom prst="rect">
            <a:avLst/>
          </a:prstGeom>
        </p:spPr>
      </p:pic>
    </p:spTree>
    <p:extLst>
      <p:ext uri="{BB962C8B-B14F-4D97-AF65-F5344CB8AC3E}">
        <p14:creationId xmlns:p14="http://schemas.microsoft.com/office/powerpoint/2010/main" val="1812857944"/>
      </p:ext>
    </p:extLst>
  </p:cSld>
  <p:clrMapOvr>
    <a:masterClrMapping/>
  </p:clrMapOvr>
</p:sld>
</file>

<file path=ppt/theme/theme1.xml><?xml version="1.0" encoding="utf-8"?>
<a:theme xmlns:a="http://schemas.openxmlformats.org/drawingml/2006/main" name="Thème Office">
  <a:themeElements>
    <a:clrScheme name="CNOP">
      <a:dk1>
        <a:srgbClr val="000000"/>
      </a:dk1>
      <a:lt1>
        <a:srgbClr val="FFFFFF"/>
      </a:lt1>
      <a:dk2>
        <a:srgbClr val="239B38"/>
      </a:dk2>
      <a:lt2>
        <a:srgbClr val="D25D30"/>
      </a:lt2>
      <a:accent1>
        <a:srgbClr val="248BA3"/>
      </a:accent1>
      <a:accent2>
        <a:srgbClr val="832A4E"/>
      </a:accent2>
      <a:accent3>
        <a:srgbClr val="376159"/>
      </a:accent3>
      <a:accent4>
        <a:srgbClr val="FFFFFF"/>
      </a:accent4>
      <a:accent5>
        <a:srgbClr val="FFFFFF"/>
      </a:accent5>
      <a:accent6>
        <a:srgbClr val="FFFFFF"/>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724</TotalTime>
  <Words>589</Words>
  <Application>Microsoft Office PowerPoint</Application>
  <PresentationFormat>Personnalisé</PresentationFormat>
  <Paragraphs>77</Paragraphs>
  <Slides>2</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vt:i4>
      </vt:variant>
    </vt:vector>
  </HeadingPairs>
  <TitlesOfParts>
    <vt:vector size="12" baseType="lpstr">
      <vt:lpstr>Aptos</vt:lpstr>
      <vt:lpstr>Arial</vt:lpstr>
      <vt:lpstr>Azo Sans</vt:lpstr>
      <vt:lpstr>Calibri</vt:lpstr>
      <vt:lpstr>Helvetica Light</vt:lpstr>
      <vt:lpstr>Helvetica Neue</vt:lpstr>
      <vt:lpstr>Symbol</vt:lpstr>
      <vt:lpstr>Times New Roman</vt:lpstr>
      <vt:lpstr>Wingdings</vt:lpstr>
      <vt:lpstr>Thème Office</vt:lpstr>
      <vt:lpstr>ENREGISTREMENT</vt:lpstr>
      <vt:lpstr>ENREGISTREMENT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ENREGISTREMENT</dc:title>
  <dc:creator>Sébastien QUESSON</dc:creator>
  <cp:lastModifiedBy>Cécile LUGAND</cp:lastModifiedBy>
  <cp:revision>144</cp:revision>
  <dcterms:created xsi:type="dcterms:W3CDTF">2025-12-16T10:16:15Z</dcterms:created>
  <dcterms:modified xsi:type="dcterms:W3CDTF">2026-10-02T09:23:07Z</dcterms:modified>
</cp:coreProperties>
</file>