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4"/>
  </p:notesMasterIdLst>
  <p:sldIdLst>
    <p:sldId id="259" r:id="rId2"/>
    <p:sldId id="260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5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626"/>
  </p:normalViewPr>
  <p:slideViewPr>
    <p:cSldViewPr snapToGrid="0">
      <p:cViewPr varScale="1">
        <p:scale>
          <a:sx n="70" d="100"/>
          <a:sy n="70" d="100"/>
        </p:scale>
        <p:origin x="3726" y="72"/>
      </p:cViewPr>
      <p:guideLst>
        <p:guide orient="horz" pos="555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9E7D-7BD7-2140-936A-F37B5FC833D0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3146-8646-4440-8AE6-AAF59580F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1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4586" y="468000"/>
            <a:ext cx="5929058" cy="499917"/>
          </a:xfrm>
        </p:spPr>
        <p:txBody>
          <a:bodyPr/>
          <a:lstStyle>
            <a:lvl1pPr>
              <a:defRPr b="1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Check-list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586" y="3076939"/>
            <a:ext cx="3415251" cy="178795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FontTx/>
              <a:buNone/>
              <a:defRPr sz="1100" b="1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1200" indent="-152984">
              <a:lnSpc>
                <a:spcPts val="1320"/>
              </a:lnSpc>
              <a:spcBef>
                <a:spcPts val="0"/>
              </a:spcBef>
              <a:buClr>
                <a:schemeClr val="bg2"/>
              </a:buClr>
              <a:buFont typeface="Courier New" panose="02070309020205020404" pitchFamily="49" charset="0"/>
              <a:buChar char="o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8000" indent="-97200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000">
              <a:lnSpc>
                <a:spcPts val="1320"/>
              </a:lnSpc>
              <a:spcBef>
                <a:spcPts val="0"/>
              </a:spcBef>
              <a:buFontTx/>
              <a:buNone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Tx/>
              <a:buNone/>
              <a:defRPr sz="1100"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Version 2.2 / Mois </a:t>
            </a:r>
            <a:r>
              <a:rPr lang="fr-FR" dirty="0">
                <a:solidFill>
                  <a:schemeClr val="bg2"/>
                </a:solidFill>
              </a:rPr>
              <a:t>année</a:t>
            </a:r>
            <a:r>
              <a:rPr lang="fr-FR" dirty="0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131036" cy="409702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/3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FB36146-7DD3-D62B-56A5-D59463281C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5126" y="938026"/>
            <a:ext cx="4878388" cy="720000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lIns="72000" tIns="0" rIns="0" bIns="0" anchor="ctr">
            <a:noAutofit/>
          </a:bodyPr>
          <a:lstStyle>
            <a:lvl1pPr>
              <a:buFontTx/>
              <a:buNone/>
              <a:defRPr sz="16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>
                <a:latin typeface="Azo Sans" panose="020B0603030503020204" pitchFamily="34" charset="77"/>
              </a:defRPr>
            </a:lvl2pPr>
            <a:lvl3pPr>
              <a:buFontTx/>
              <a:buNone/>
              <a:defRPr>
                <a:latin typeface="Azo Sans" panose="020B0603030503020204" pitchFamily="34" charset="77"/>
              </a:defRPr>
            </a:lvl3pPr>
            <a:lvl4pPr>
              <a:buFontTx/>
              <a:buNone/>
              <a:defRPr>
                <a:latin typeface="Azo Sans" panose="020B0603030503020204" pitchFamily="34" charset="77"/>
              </a:defRPr>
            </a:lvl4pPr>
            <a:lvl5pPr>
              <a:buFontTx/>
              <a:buNone/>
              <a:defRPr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C09. Référencement d’un produit à l’</a:t>
            </a:r>
            <a:r>
              <a:rPr lang="fr-FR" dirty="0" err="1"/>
              <a:t>officne</a:t>
            </a:r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148CBA0-6226-CE1E-2226-4E116497AE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43513" y="938026"/>
            <a:ext cx="1980000" cy="720000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tIns="72000" rIns="0" bIns="0">
            <a:noAutofit/>
          </a:bodyPr>
          <a:lstStyle>
            <a:lvl1pPr>
              <a:buFontTx/>
              <a:buNone/>
              <a:defRPr sz="7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Pharmacie :</a:t>
            </a: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AC9BA212-F7B9-DE76-EF9B-39E2114833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43513" y="1675672"/>
            <a:ext cx="1980000" cy="188847"/>
          </a:xfrm>
          <a:prstGeom prst="rect">
            <a:avLst/>
          </a:prstGeom>
          <a:ln w="3175">
            <a:noFill/>
          </a:ln>
        </p:spPr>
        <p:txBody>
          <a:bodyPr tIns="36000" rIns="0" bIns="0">
            <a:noAutofit/>
          </a:bodyPr>
          <a:lstStyle>
            <a:lvl1pPr>
              <a:buFontTx/>
              <a:buNone/>
              <a:defRPr sz="700" i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Personnaliser l’en-tête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855720-B7EE-7E2C-4646-76E2F9F892AF}"/>
              </a:ext>
            </a:extLst>
          </p:cNvPr>
          <p:cNvSpPr txBox="1">
            <a:spLocks/>
          </p:cNvSpPr>
          <p:nvPr userDrawn="1"/>
        </p:nvSpPr>
        <p:spPr>
          <a:xfrm>
            <a:off x="3005042" y="9979818"/>
            <a:ext cx="2131036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9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>
          <p15:clr>
            <a:srgbClr val="FBAE40"/>
          </p15:clr>
        </p15:guide>
        <p15:guide id="2" pos="238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4586" y="468000"/>
            <a:ext cx="3091850" cy="49991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dirty="0"/>
              <a:t>Check-list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824" y="10401255"/>
            <a:ext cx="1700927" cy="16184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l">
              <a:defRPr sz="7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604" y="9979818"/>
            <a:ext cx="200918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algn="l">
              <a:defRPr sz="7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6431" y="10395457"/>
            <a:ext cx="587829" cy="17750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r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/3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061ADE-C662-5848-4D24-73ABEE516F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89483" y="417487"/>
            <a:ext cx="1066800" cy="45720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6D05801-FC9C-BDA2-75CB-72ADB9C6AA5A}"/>
              </a:ext>
            </a:extLst>
          </p:cNvPr>
          <p:cNvCxnSpPr>
            <a:cxnSpLocks/>
          </p:cNvCxnSpPr>
          <p:nvPr userDrawn="1"/>
        </p:nvCxnSpPr>
        <p:spPr>
          <a:xfrm>
            <a:off x="650948" y="9979821"/>
            <a:ext cx="6563312" cy="0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E0DDFF9-EDA2-C9E9-CFDD-E556AFD2A828}"/>
              </a:ext>
            </a:extLst>
          </p:cNvPr>
          <p:cNvCxnSpPr>
            <a:cxnSpLocks/>
          </p:cNvCxnSpPr>
          <p:nvPr userDrawn="1"/>
        </p:nvCxnSpPr>
        <p:spPr>
          <a:xfrm>
            <a:off x="650948" y="10389519"/>
            <a:ext cx="6563312" cy="0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FBEEB2C-90AF-7E0A-956E-AA06CC259101}"/>
              </a:ext>
            </a:extLst>
          </p:cNvPr>
          <p:cNvCxnSpPr>
            <a:cxnSpLocks/>
          </p:cNvCxnSpPr>
          <p:nvPr userDrawn="1"/>
        </p:nvCxnSpPr>
        <p:spPr>
          <a:xfrm>
            <a:off x="3284319" y="10042763"/>
            <a:ext cx="0" cy="287088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593E12C0-24B4-C04C-A10A-F9BFD7F6B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8496" y="9979818"/>
            <a:ext cx="2722851" cy="406131"/>
          </a:xfrm>
          <a:prstGeom prst="rect">
            <a:avLst/>
          </a:prstGeom>
        </p:spPr>
        <p:txBody>
          <a:bodyPr vert="horz" lIns="72000" tIns="4680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10239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4000" b="1" i="0" kern="1200" cap="all" baseline="0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755934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Tx/>
        <a:buNone/>
        <a:defRPr sz="7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755934" rtl="0" eaLnBrk="1" latinLnBrk="0" hangingPunct="1">
        <a:lnSpc>
          <a:spcPct val="90000"/>
        </a:lnSpc>
        <a:spcBef>
          <a:spcPts val="0"/>
        </a:spcBef>
        <a:buFontTx/>
        <a:buNone/>
        <a:defRPr sz="7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55934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3pPr>
      <a:lvl4pPr marL="1133901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4pPr>
      <a:lvl5pPr marL="1511869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france.gouv.fr/codes/section_lc/LEGITEXT000006072665/LEGISCTA000026559129/2025-01-29" TargetMode="External"/><Relationship Id="rId2" Type="http://schemas.openxmlformats.org/officeDocument/2006/relationships/hyperlink" Target="https://www.ameli.fr/pharmacien/exercice-professionnel/delivrance-produits-sante/regles-delivrance-prise-charge/delivrance-preparations-magistrales-officinales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egifrance.gouv.fr/codes/article_lc/LEGIARTI000048630412" TargetMode="External"/><Relationship Id="rId5" Type="http://schemas.openxmlformats.org/officeDocument/2006/relationships/hyperlink" Target="https://www.ameli.fr/pharmacien/exercice-professionnel/delivrance-produits-sante/regles-delivrance-prise-charge/delivrance-preparations-magistrales-officinales" TargetMode="External"/><Relationship Id="rId4" Type="http://schemas.openxmlformats.org/officeDocument/2006/relationships/hyperlink" Target="https://ansm.sante.fr/documents/reference/bonnes-pratiques-de-prepar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A6561-608E-EFA5-6E3F-28BF3FD6F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586" y="468000"/>
            <a:ext cx="5929058" cy="499917"/>
          </a:xfrm>
        </p:spPr>
        <p:txBody>
          <a:bodyPr/>
          <a:lstStyle/>
          <a:p>
            <a:r>
              <a:rPr lang="fr-FR" dirty="0"/>
              <a:t>check-list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50" y="2104604"/>
            <a:ext cx="6721909" cy="1449627"/>
          </a:xfrm>
        </p:spPr>
        <p:txBody>
          <a:bodyPr/>
          <a:lstStyle/>
          <a:p>
            <a:r>
              <a:rPr lang="fr-FR" dirty="0"/>
              <a:t>Le recours à la sous-traitance </a:t>
            </a:r>
          </a:p>
          <a:p>
            <a:pPr marL="285750" lvl="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>
                <a:solidFill>
                  <a:schemeClr val="tx1"/>
                </a:solidFill>
              </a:rPr>
              <a:t>L’officine n’est pas en mesure de réaliser la </a:t>
            </a:r>
            <a:r>
              <a:rPr lang="fr-FR" b="0" dirty="0" smtClean="0">
                <a:solidFill>
                  <a:schemeClr val="tx1"/>
                </a:solidFill>
              </a:rPr>
              <a:t>préparation ou souhaite sous-traitée cette activité</a:t>
            </a:r>
            <a:endParaRPr lang="fr-FR" b="0" dirty="0">
              <a:solidFill>
                <a:schemeClr val="tx1"/>
              </a:solidFill>
            </a:endParaRP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>
                <a:solidFill>
                  <a:schemeClr val="tx1"/>
                </a:solidFill>
              </a:rPr>
              <a:t>L’officine a identifié un sous-traitant autorisé par l’ARS à réaliser le type de préparation </a:t>
            </a:r>
            <a:r>
              <a:rPr lang="fr-FR" b="0" dirty="0" smtClean="0">
                <a:solidFill>
                  <a:schemeClr val="tx1"/>
                </a:solidFill>
              </a:rPr>
              <a:t>souhaitée : demander une copie du certificat d’autorisation de l’ARS et l’archiver en cas de contrôle</a:t>
            </a:r>
            <a:endParaRPr lang="fr-FR" b="0" dirty="0">
              <a:solidFill>
                <a:schemeClr val="tx1"/>
              </a:solidFill>
            </a:endParaRPr>
          </a:p>
          <a:p>
            <a:pPr marL="285750" lvl="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>
                <a:solidFill>
                  <a:schemeClr val="tx1"/>
                </a:solidFill>
              </a:rPr>
              <a:t>L’officine a identifié un sous-traitant </a:t>
            </a:r>
            <a:r>
              <a:rPr lang="fr-FR" b="0" dirty="0" smtClean="0">
                <a:solidFill>
                  <a:schemeClr val="tx1"/>
                </a:solidFill>
              </a:rPr>
              <a:t>assurant la </a:t>
            </a:r>
            <a:r>
              <a:rPr lang="fr-FR" b="0" dirty="0" smtClean="0">
                <a:solidFill>
                  <a:schemeClr val="tx1"/>
                </a:solidFill>
              </a:rPr>
              <a:t>mise à disposition de la </a:t>
            </a:r>
            <a:r>
              <a:rPr lang="fr-FR" b="0" dirty="0">
                <a:solidFill>
                  <a:schemeClr val="tx1"/>
                </a:solidFill>
              </a:rPr>
              <a:t>préparation dans un délai </a:t>
            </a:r>
            <a:r>
              <a:rPr lang="fr-FR" b="0" dirty="0" smtClean="0">
                <a:solidFill>
                  <a:schemeClr val="tx1"/>
                </a:solidFill>
              </a:rPr>
              <a:t>raisonnable</a:t>
            </a:r>
            <a:endParaRPr lang="fr-FR" b="0" dirty="0">
              <a:solidFill>
                <a:schemeClr val="tx1"/>
              </a:solidFill>
            </a:endParaRP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>
                <a:solidFill>
                  <a:schemeClr val="tx1"/>
                </a:solidFill>
              </a:rPr>
              <a:t>L’officine dispose d’un contrat </a:t>
            </a:r>
            <a:r>
              <a:rPr lang="fr-FR" b="0" dirty="0" smtClean="0">
                <a:solidFill>
                  <a:schemeClr val="tx1"/>
                </a:solidFill>
              </a:rPr>
              <a:t>(obligatoire) avec </a:t>
            </a:r>
            <a:r>
              <a:rPr lang="fr-FR" b="0" dirty="0">
                <a:solidFill>
                  <a:schemeClr val="tx1"/>
                </a:solidFill>
              </a:rPr>
              <a:t>le </a:t>
            </a:r>
            <a:r>
              <a:rPr lang="fr-FR" b="0" dirty="0" smtClean="0">
                <a:solidFill>
                  <a:schemeClr val="tx1"/>
                </a:solidFill>
              </a:rPr>
              <a:t>sous-traitant</a:t>
            </a:r>
            <a:endParaRPr lang="fr-FR" b="0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 smtClean="0">
                <a:solidFill>
                  <a:schemeClr val="tx1"/>
                </a:solidFill>
                <a:sym typeface="Wingdings" panose="05000000000000000000" pitchFamily="2" charset="2"/>
              </a:rPr>
              <a:t>L’officine s’est assurée que la sous-traitant est en conformité avec le RGPD</a:t>
            </a:r>
            <a:endParaRPr lang="fr-FR" b="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19CDE4-F5E8-F1BB-443D-044C5A04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</a:t>
            </a:fld>
            <a:r>
              <a:rPr lang="en-US" dirty="0" smtClean="0"/>
              <a:t>/2</a:t>
            </a:r>
            <a:endParaRPr lang="en-US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76FF2F-64DC-76CB-7A2D-98B44E0F1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C.02 </a:t>
            </a:r>
            <a:r>
              <a:rPr lang="fr-FR" b="0" dirty="0" smtClean="0"/>
              <a:t>Recours à un sous-traitant pour la réalisation des préparations </a:t>
            </a:r>
            <a:r>
              <a:rPr lang="fr-FR" b="0" dirty="0"/>
              <a:t>pharmaceutiques</a:t>
            </a:r>
            <a:endParaRPr lang="fr-FR" b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EBF844-3015-7D8F-607C-C8D2D2B120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2130F-85FB-5806-6A54-BC1EE03F79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452869" y="4033869"/>
            <a:ext cx="3471431" cy="17460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L’information au patient :</a:t>
            </a:r>
          </a:p>
          <a:p>
            <a:pPr marL="285750" lvl="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L’informer des 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délais d’obtention la préparation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L’informer des 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coûts de la préparation (devis éventuel) et des modalités de remboursement (si pris en charge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Préparations magistrales et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officinales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Clr>
                <a:schemeClr val="bg2"/>
              </a:buClr>
              <a:buFont typeface="Wingdings" panose="05000000000000000000" pitchFamily="2" charset="2"/>
              <a:buChar char="à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Un devis peut être remis en cas de préparation non remboursée</a:t>
            </a:r>
          </a:p>
          <a:p>
            <a:pPr marL="171450" indent="-171450" algn="just">
              <a:buClr>
                <a:schemeClr val="bg2"/>
              </a:buClr>
              <a:buFont typeface="Wingdings" panose="05000000000000000000" pitchFamily="2" charset="2"/>
              <a:buChar char="à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L’officine peut demander au patient de régler tout ou partie de la préparation au moment de la commande</a:t>
            </a:r>
            <a:endParaRPr lang="fr-FR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Lui remettre un bon de promis</a:t>
            </a:r>
            <a:endParaRPr lang="fr-F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0BC287A3-EBBD-0228-38D9-E6CAFA8F1FC8}"/>
              </a:ext>
            </a:extLst>
          </p:cNvPr>
          <p:cNvGrpSpPr/>
          <p:nvPr/>
        </p:nvGrpSpPr>
        <p:grpSpPr>
          <a:xfrm>
            <a:off x="364586" y="1822677"/>
            <a:ext cx="1140562" cy="211541"/>
            <a:chOff x="4820850" y="4231021"/>
            <a:chExt cx="1140562" cy="211541"/>
          </a:xfrm>
        </p:grpSpPr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D9F7976B-4464-F641-5CD2-F0F17114BEA1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86726D8B-6B02-78D7-7809-9A01E9EAF0B1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orme libre 22">
              <a:extLst>
                <a:ext uri="{FF2B5EF4-FFF2-40B4-BE49-F238E27FC236}">
                  <a16:creationId xmlns:a16="http://schemas.microsoft.com/office/drawing/2014/main" id="{481D8B6D-48B2-E93A-4E6C-B502871B36A1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3.0 </a:t>
            </a:r>
            <a:r>
              <a:rPr lang="fr-FR" dirty="0"/>
              <a:t>/ </a:t>
            </a:r>
            <a:r>
              <a:rPr lang="fr-FR" dirty="0" smtClean="0"/>
              <a:t>Mai </a:t>
            </a:r>
            <a:r>
              <a:rPr lang="fr-FR" dirty="0" smtClean="0"/>
              <a:t>2026</a:t>
            </a:r>
            <a:endParaRPr lang="en-US" dirty="0"/>
          </a:p>
        </p:txBody>
      </p:sp>
      <p:sp>
        <p:nvSpPr>
          <p:cNvPr id="31" name="Espace réservé du contenu 2">
            <a:extLst>
              <a:ext uri="{FF2B5EF4-FFF2-40B4-BE49-F238E27FC236}">
                <a16:creationId xmlns:a16="http://schemas.microsoft.com/office/drawing/2014/main" id="{99B637A2-4B20-94A9-1BC9-C0F1AA9A968E}"/>
              </a:ext>
            </a:extLst>
          </p:cNvPr>
          <p:cNvSpPr txBox="1">
            <a:spLocks/>
          </p:cNvSpPr>
          <p:nvPr/>
        </p:nvSpPr>
        <p:spPr>
          <a:xfrm>
            <a:off x="492350" y="6397280"/>
            <a:ext cx="3431950" cy="32746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réception 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bon état de la préparation livrée est vérifié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préparation livrée est conforme aux spécifications du produit commandé (formule, quantité…)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informations réglementaires sont présentes sur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l’étiquetage (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Articles R5121-146-2 et R5121-146-3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CSP)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bg2"/>
              </a:buClr>
            </a:pPr>
            <a:r>
              <a:rPr lang="fr-FR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fr-FR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de non-conformité </a:t>
            </a:r>
            <a:r>
              <a:rPr lang="fr-FR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préparation :</a:t>
            </a:r>
          </a:p>
          <a:p>
            <a:pPr marL="171450" indent="-171450" algn="just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fr-FR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est informé du délai de report</a:t>
            </a:r>
          </a:p>
          <a:p>
            <a:pPr marL="171450" indent="-171450" algn="just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</a:t>
            </a:r>
            <a:r>
              <a:rPr lang="fr-FR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traçabilité est réalisée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vérification 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préparation 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réalisée par 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pharmacien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L’inscription a été faite au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registre des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préparations de l’officine</a:t>
            </a:r>
          </a:p>
          <a:p>
            <a:pPr algn="just">
              <a:buClr>
                <a:schemeClr val="bg2"/>
              </a:buClr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Face au numéro de préparation du sous-traitant faire correspondre un numéro d’ordonnancier de l’officine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patient est informé de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disponibilité de la préparation</a:t>
            </a:r>
          </a:p>
        </p:txBody>
      </p:sp>
      <p:pic>
        <p:nvPicPr>
          <p:cNvPr id="41" name="Graphique 40">
            <a:extLst>
              <a:ext uri="{FF2B5EF4-FFF2-40B4-BE49-F238E27FC236}">
                <a16:creationId xmlns:a16="http://schemas.microsoft.com/office/drawing/2014/main" id="{DCD27629-E795-ACB4-3E21-EAE2244192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125729" y="9939635"/>
            <a:ext cx="439371" cy="490067"/>
          </a:xfrm>
          <a:prstGeom prst="rect">
            <a:avLst/>
          </a:prstGeom>
        </p:spPr>
      </p:pic>
      <p:sp>
        <p:nvSpPr>
          <p:cNvPr id="42" name="Espace réservé du contenu 2">
            <a:extLst>
              <a:ext uri="{FF2B5EF4-FFF2-40B4-BE49-F238E27FC236}">
                <a16:creationId xmlns:a16="http://schemas.microsoft.com/office/drawing/2014/main" id="{9802A84D-D00D-86D4-83BC-F45CE7CCB28B}"/>
              </a:ext>
            </a:extLst>
          </p:cNvPr>
          <p:cNvSpPr txBox="1">
            <a:spLocks/>
          </p:cNvSpPr>
          <p:nvPr/>
        </p:nvSpPr>
        <p:spPr>
          <a:xfrm>
            <a:off x="4573430" y="6809549"/>
            <a:ext cx="2741770" cy="1081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dispensation :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Inscription à l’Ordonnancier des Préparations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Emettre une facture afin que le patient puisse la transmettre à sa mutuelle pour un éventuel remboursement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7B64DF43-2E62-9186-AAE3-FDF476B0F16F}"/>
              </a:ext>
            </a:extLst>
          </p:cNvPr>
          <p:cNvGrpSpPr/>
          <p:nvPr/>
        </p:nvGrpSpPr>
        <p:grpSpPr>
          <a:xfrm>
            <a:off x="369724" y="6043322"/>
            <a:ext cx="1140562" cy="211541"/>
            <a:chOff x="4820850" y="4231021"/>
            <a:chExt cx="1140562" cy="211541"/>
          </a:xfrm>
        </p:grpSpPr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99E05C61-E9F7-72E1-5604-6DC0A91D1BED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Ellipse 15">
              <a:extLst>
                <a:ext uri="{FF2B5EF4-FFF2-40B4-BE49-F238E27FC236}">
                  <a16:creationId xmlns:a16="http://schemas.microsoft.com/office/drawing/2014/main" id="{F9FAA59A-43A1-B93E-D3E7-19DCDE7EFB71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orme libre 16">
              <a:extLst>
                <a:ext uri="{FF2B5EF4-FFF2-40B4-BE49-F238E27FC236}">
                  <a16:creationId xmlns:a16="http://schemas.microsoft.com/office/drawing/2014/main" id="{9EBAB76F-36FF-36E8-45A0-A8AEB5140A21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471AA982-0258-64DC-A307-D55D328BE932}"/>
              </a:ext>
            </a:extLst>
          </p:cNvPr>
          <p:cNvGrpSpPr/>
          <p:nvPr/>
        </p:nvGrpSpPr>
        <p:grpSpPr>
          <a:xfrm>
            <a:off x="458180" y="3724097"/>
            <a:ext cx="1140562" cy="211541"/>
            <a:chOff x="4820850" y="4231021"/>
            <a:chExt cx="1140562" cy="211541"/>
          </a:xfrm>
        </p:grpSpPr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9D3E3369-156B-0A3B-E4D4-F9A5AE66E984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Ellipse 50">
              <a:extLst>
                <a:ext uri="{FF2B5EF4-FFF2-40B4-BE49-F238E27FC236}">
                  <a16:creationId xmlns:a16="http://schemas.microsoft.com/office/drawing/2014/main" id="{0E2742EF-3BA7-08C0-BCF3-306FBD05CC9E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orme libre 51">
              <a:extLst>
                <a:ext uri="{FF2B5EF4-FFF2-40B4-BE49-F238E27FC236}">
                  <a16:creationId xmlns:a16="http://schemas.microsoft.com/office/drawing/2014/main" id="{10279D71-EE19-92F6-9A56-C9C90769914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44E9977E-02F4-8546-87C1-DAFB8788CA36}"/>
              </a:ext>
            </a:extLst>
          </p:cNvPr>
          <p:cNvGrpSpPr/>
          <p:nvPr/>
        </p:nvGrpSpPr>
        <p:grpSpPr>
          <a:xfrm>
            <a:off x="4573430" y="6478565"/>
            <a:ext cx="1140562" cy="211541"/>
            <a:chOff x="4820850" y="4231021"/>
            <a:chExt cx="1140562" cy="211541"/>
          </a:xfrm>
        </p:grpSpPr>
        <p:sp>
          <p:nvSpPr>
            <p:cNvPr id="66" name="Ellipse 65">
              <a:extLst>
                <a:ext uri="{FF2B5EF4-FFF2-40B4-BE49-F238E27FC236}">
                  <a16:creationId xmlns:a16="http://schemas.microsoft.com/office/drawing/2014/main" id="{1CE1926C-DF37-3F56-7AE2-74C6FBFB7651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Ellipse 66">
              <a:extLst>
                <a:ext uri="{FF2B5EF4-FFF2-40B4-BE49-F238E27FC236}">
                  <a16:creationId xmlns:a16="http://schemas.microsoft.com/office/drawing/2014/main" id="{21863F93-84C5-5AFB-8A51-3894DE8E0FA5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orme libre 67">
              <a:extLst>
                <a:ext uri="{FF2B5EF4-FFF2-40B4-BE49-F238E27FC236}">
                  <a16:creationId xmlns:a16="http://schemas.microsoft.com/office/drawing/2014/main" id="{C1738393-BCD9-249A-11CA-F1FF86D3441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Espace réservé du pied de page 29">
            <a:extLst>
              <a:ext uri="{FF2B5EF4-FFF2-40B4-BE49-F238E27FC236}">
                <a16:creationId xmlns:a16="http://schemas.microsoft.com/office/drawing/2014/main" id="{FF8D56A9-1F9F-A282-962F-6F93F3E15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2" y="9979818"/>
            <a:ext cx="2626237" cy="409702"/>
          </a:xfrm>
        </p:spPr>
        <p:txBody>
          <a:bodyPr/>
          <a:lstStyle/>
          <a:p>
            <a:r>
              <a:rPr lang="en-US" dirty="0" smtClean="0"/>
              <a:t>Sous-theme : </a:t>
            </a:r>
          </a:p>
          <a:p>
            <a:r>
              <a:rPr lang="fr-FR" b="0" dirty="0"/>
              <a:t>2.3 Préparations à destination du public et des autres officines</a:t>
            </a:r>
            <a:endParaRPr lang="en-US" b="0" dirty="0"/>
          </a:p>
        </p:txBody>
      </p:sp>
      <p:sp>
        <p:nvSpPr>
          <p:cNvPr id="38" name="Espace réservé du pied de page 29">
            <a:extLst>
              <a:ext uri="{FF2B5EF4-FFF2-40B4-BE49-F238E27FC236}">
                <a16:creationId xmlns:a16="http://schemas.microsoft.com/office/drawing/2014/main" id="{BE030CEE-6C13-C51D-2645-257BC7F107FE}"/>
              </a:ext>
            </a:extLst>
          </p:cNvPr>
          <p:cNvSpPr txBox="1">
            <a:spLocks/>
          </p:cNvSpPr>
          <p:nvPr/>
        </p:nvSpPr>
        <p:spPr>
          <a:xfrm>
            <a:off x="3380099" y="9979818"/>
            <a:ext cx="3158072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14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Préparations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pharmaceutiques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4531020" y="4068411"/>
            <a:ext cx="2784180" cy="20510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commande :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Demande adressée par écrit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(mail sécurisé ou portail sécurisé du sous-traitant) au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sous-traitant, ordonnance en copie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jointe</a:t>
            </a:r>
          </a:p>
          <a:p>
            <a:pPr algn="just">
              <a:buClr>
                <a:schemeClr val="bg2"/>
              </a:buClr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Le donneur d’ordre doit donner toutes les informations utiles aux contrôles des posologies et à la réalisation de la préparation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Réception </a:t>
            </a: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l’Accusé de Réception (AR)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Conservation de la copie d’ordonnance et de l’AR dans le dossier de suivi des commandes en </a:t>
            </a:r>
            <a:r>
              <a:rPr lang="fr-FR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attente</a:t>
            </a:r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471AA982-0258-64DC-A307-D55D328BE932}"/>
              </a:ext>
            </a:extLst>
          </p:cNvPr>
          <p:cNvGrpSpPr/>
          <p:nvPr/>
        </p:nvGrpSpPr>
        <p:grpSpPr>
          <a:xfrm>
            <a:off x="4346444" y="3775888"/>
            <a:ext cx="1140562" cy="211541"/>
            <a:chOff x="4820850" y="4231021"/>
            <a:chExt cx="1140562" cy="211541"/>
          </a:xfrm>
        </p:grpSpPr>
        <p:sp>
          <p:nvSpPr>
            <p:cNvPr id="43" name="Ellipse 42">
              <a:extLst>
                <a:ext uri="{FF2B5EF4-FFF2-40B4-BE49-F238E27FC236}">
                  <a16:creationId xmlns:a16="http://schemas.microsoft.com/office/drawing/2014/main" id="{9D3E3369-156B-0A3B-E4D4-F9A5AE66E984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Ellipse 43">
              <a:extLst>
                <a:ext uri="{FF2B5EF4-FFF2-40B4-BE49-F238E27FC236}">
                  <a16:creationId xmlns:a16="http://schemas.microsoft.com/office/drawing/2014/main" id="{0E2742EF-3BA7-08C0-BCF3-306FBD05CC9E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orme libre 44">
              <a:extLst>
                <a:ext uri="{FF2B5EF4-FFF2-40B4-BE49-F238E27FC236}">
                  <a16:creationId xmlns:a16="http://schemas.microsoft.com/office/drawing/2014/main" id="{10279D71-EE19-92F6-9A56-C9C90769914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" name="Espace réservé du contenu 2">
            <a:extLst>
              <a:ext uri="{FF2B5EF4-FFF2-40B4-BE49-F238E27FC236}">
                <a16:creationId xmlns:a16="http://schemas.microsoft.com/office/drawing/2014/main" id="{9802A84D-D00D-86D4-83BC-F45CE7CCB28B}"/>
              </a:ext>
            </a:extLst>
          </p:cNvPr>
          <p:cNvSpPr txBox="1">
            <a:spLocks/>
          </p:cNvSpPr>
          <p:nvPr/>
        </p:nvSpPr>
        <p:spPr>
          <a:xfrm>
            <a:off x="4573430" y="8264970"/>
            <a:ext cx="2741770" cy="155936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Archivage des fiches du sous-traitant :</a:t>
            </a:r>
            <a:endParaRPr lang="fr-FR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Archivage de fiche de préparation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Archivage de la fiche de libération</a:t>
            </a:r>
          </a:p>
          <a:p>
            <a:pPr marL="171450" indent="-171450" algn="just">
              <a:buClr>
                <a:schemeClr val="bg2"/>
              </a:buClr>
              <a:buFont typeface="Wingdings" panose="05000000000000000000" pitchFamily="2" charset="2"/>
              <a:buChar char="à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Apposer, sur ces deux fiches, le numéro correspondant à l’ordonnancier des Préparations de l’officine</a:t>
            </a:r>
          </a:p>
          <a:p>
            <a:pPr marL="171450" indent="-171450" algn="just">
              <a:buClr>
                <a:schemeClr val="bg2"/>
              </a:buClr>
              <a:buFont typeface="Wingdings" panose="05000000000000000000" pitchFamily="2" charset="2"/>
              <a:buChar char="à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Durée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d’archivage : </a:t>
            </a:r>
            <a:r>
              <a:rPr lang="fr-FR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partie « Archivage » des Bonnes Pratiques de Préparations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44E9977E-02F4-8546-87C1-DAFB8788CA36}"/>
              </a:ext>
            </a:extLst>
          </p:cNvPr>
          <p:cNvGrpSpPr/>
          <p:nvPr/>
        </p:nvGrpSpPr>
        <p:grpSpPr>
          <a:xfrm>
            <a:off x="4549386" y="7965864"/>
            <a:ext cx="1140562" cy="211541"/>
            <a:chOff x="4820850" y="4231021"/>
            <a:chExt cx="1140562" cy="211541"/>
          </a:xfrm>
        </p:grpSpPr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1CE1926C-DF37-3F56-7AE2-74C6FBFB7651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21863F93-84C5-5AFB-8A51-3894DE8E0FA5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orme libre 56">
              <a:extLst>
                <a:ext uri="{FF2B5EF4-FFF2-40B4-BE49-F238E27FC236}">
                  <a16:creationId xmlns:a16="http://schemas.microsoft.com/office/drawing/2014/main" id="{C1738393-BCD9-249A-11CA-F1FF86D3441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6" name="ZoneTexte 45">
            <a:extLst>
              <a:ext uri="{FF2B5EF4-FFF2-40B4-BE49-F238E27FC236}">
                <a16:creationId xmlns:a16="http://schemas.microsoft.com/office/drawing/2014/main" id="{1800BA03-1B51-30AD-D789-7563AC0C6BED}"/>
              </a:ext>
            </a:extLst>
          </p:cNvPr>
          <p:cNvSpPr txBox="1"/>
          <p:nvPr/>
        </p:nvSpPr>
        <p:spPr>
          <a:xfrm>
            <a:off x="160293" y="3969896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1800BA03-1B51-30AD-D789-7563AC0C6BED}"/>
              </a:ext>
            </a:extLst>
          </p:cNvPr>
          <p:cNvSpPr txBox="1"/>
          <p:nvPr/>
        </p:nvSpPr>
        <p:spPr>
          <a:xfrm>
            <a:off x="4238444" y="4008916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9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1800BA03-1B51-30AD-D789-7563AC0C6BED}"/>
              </a:ext>
            </a:extLst>
          </p:cNvPr>
          <p:cNvSpPr txBox="1"/>
          <p:nvPr/>
        </p:nvSpPr>
        <p:spPr>
          <a:xfrm>
            <a:off x="140173" y="6358165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9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1800BA03-1B51-30AD-D789-7563AC0C6BED}"/>
              </a:ext>
            </a:extLst>
          </p:cNvPr>
          <p:cNvSpPr txBox="1"/>
          <p:nvPr/>
        </p:nvSpPr>
        <p:spPr>
          <a:xfrm>
            <a:off x="4280854" y="6755897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9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1800BA03-1B51-30AD-D789-7563AC0C6BED}"/>
              </a:ext>
            </a:extLst>
          </p:cNvPr>
          <p:cNvSpPr txBox="1"/>
          <p:nvPr/>
        </p:nvSpPr>
        <p:spPr>
          <a:xfrm>
            <a:off x="4280854" y="8233637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9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530CA-E5BD-71BF-B205-6035006C3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5966BC-9904-4EC0-5810-6A894BCE1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check-list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41B13DA-F96C-4D6D-6CF8-9159CDF8D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r>
              <a:rPr lang="en-US" dirty="0" smtClean="0"/>
              <a:t>/2</a:t>
            </a:r>
            <a:endParaRPr lang="en-US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0FD7326-EB9C-B09D-D5AC-8DDA102A6C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C.02 </a:t>
            </a:r>
            <a:r>
              <a:rPr lang="fr-FR" b="0" dirty="0"/>
              <a:t>Recours à un sous-traitant pour la réalisation des préparations pharmaceutiques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90AAF39-D49B-BF44-D67B-66E7860E05B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70C92A0-403C-AA5F-544E-1AF09ADF71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8A18E5FF-170F-7962-166A-DBD141940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3.0 / </a:t>
            </a:r>
            <a:r>
              <a:rPr lang="fr-FR" dirty="0" smtClean="0"/>
              <a:t>Mai </a:t>
            </a:r>
            <a:r>
              <a:rPr lang="fr-FR" dirty="0"/>
              <a:t>2026</a:t>
            </a:r>
            <a:endParaRPr lang="en-US" dirty="0"/>
          </a:p>
        </p:txBody>
      </p:sp>
      <p:pic>
        <p:nvPicPr>
          <p:cNvPr id="10" name="Graphique 9">
            <a:extLst>
              <a:ext uri="{FF2B5EF4-FFF2-40B4-BE49-F238E27FC236}">
                <a16:creationId xmlns:a16="http://schemas.microsoft.com/office/drawing/2014/main" id="{C429B93E-136F-649C-9A4E-7D5CB5C964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25729" y="9939635"/>
            <a:ext cx="439371" cy="490067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669436" y="2905888"/>
            <a:ext cx="6575456" cy="4319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buClr>
                <a:srgbClr val="9BBA28"/>
              </a:buClr>
            </a:pPr>
            <a:r>
              <a:rPr lang="fr-FR" sz="11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Donneur d’ordre :</a:t>
            </a:r>
            <a:endParaRPr lang="fr-FR" sz="11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300"/>
              </a:spcBef>
              <a:buClr>
                <a:srgbClr val="9BBA28"/>
              </a:buClr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Il s’agit de la pharmacie ayant réalisé la demande de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sous-traitance.</a:t>
            </a:r>
          </a:p>
          <a:p>
            <a:pPr algn="just">
              <a:spcBef>
                <a:spcPts val="300"/>
              </a:spcBef>
              <a:buClr>
                <a:srgbClr val="9BBA28"/>
              </a:buClr>
            </a:pP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300"/>
              </a:spcBef>
              <a:buClr>
                <a:srgbClr val="9BBA28"/>
              </a:buClr>
            </a:pPr>
            <a:r>
              <a:rPr lang="fr-FR" sz="11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Sous-traitant :</a:t>
            </a:r>
            <a:endParaRPr lang="fr-FR" sz="11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300"/>
              </a:spcBef>
              <a:buClr>
                <a:srgbClr val="9BBA28"/>
              </a:buClr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Il s’agit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d’une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pharmacie sous-traitante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réalisant la préparation pour le compte de la pharmacie mandataire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Bef>
                <a:spcPts val="300"/>
              </a:spcBef>
              <a:buClr>
                <a:srgbClr val="9BBA28"/>
              </a:buClr>
            </a:pPr>
            <a:endParaRPr lang="fr-F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300"/>
              </a:spcBef>
              <a:buClr>
                <a:srgbClr val="9BBA28"/>
              </a:buClr>
            </a:pPr>
            <a:r>
              <a:rPr lang="fr-FR" sz="11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Libératio</a:t>
            </a:r>
            <a:r>
              <a:rPr lang="fr-FR" sz="11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fr-FR" sz="11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1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fr-F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La libération certifie la conformité de la préparation magistrale.</a:t>
            </a:r>
          </a:p>
          <a:p>
            <a:pPr>
              <a:spcBef>
                <a:spcPts val="0"/>
              </a:spcBef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Même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pour les préparations réalisées par un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sous-traitant,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une libération doit être effectuée par un pharmacien de l’officine donneuse d’ordre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Cette décision doit être formalisée sur la fiche de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libération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 lot (à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joindre au registre des préparations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300"/>
              </a:spcBef>
              <a:buClr>
                <a:srgbClr val="9BBA28"/>
              </a:buClr>
            </a:pPr>
            <a:endParaRPr lang="fr-FR" sz="11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300"/>
              </a:spcBef>
              <a:buClr>
                <a:srgbClr val="9BBA28"/>
              </a:buClr>
            </a:pPr>
            <a:r>
              <a:rPr lang="fr-FR" sz="11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Deux outils de traçabilité à ne pas confondre :</a:t>
            </a:r>
          </a:p>
          <a:p>
            <a:pPr marL="171450" indent="-171450">
              <a:buClr>
                <a:srgbClr val="E04E13"/>
              </a:buClr>
              <a:buFont typeface="Police système"/>
              <a:buChar char="●"/>
            </a:pP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L’Ordonnancier des préparations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: il permet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 tracer la réalisation et la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 dispensation des préparations magistrales ou officinales.</a:t>
            </a:r>
          </a:p>
          <a:p>
            <a:pPr marL="171450" indent="-171450">
              <a:buClr>
                <a:srgbClr val="E04E13"/>
              </a:buClr>
              <a:buFont typeface="Police système"/>
              <a:buChar char="●"/>
            </a:pP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Le registre des préparations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: correspond à l’archivage des fiches de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libération de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lots des préparations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réalisées par l’officine elle-même ou par un sous-traitant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et qu’elles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soient délivrées ou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non.</a:t>
            </a:r>
          </a:p>
          <a:p>
            <a:pPr>
              <a:buClr>
                <a:srgbClr val="E04E13"/>
              </a:buClr>
            </a:pP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fr-FR" sz="11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contrat de sous-traitance :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L’officine dispose d’un contrat de  sous-traitance en conformité en avec les bonnes pratiques de préparation</a:t>
            </a:r>
          </a:p>
        </p:txBody>
      </p:sp>
      <p:sp>
        <p:nvSpPr>
          <p:cNvPr id="34" name="Espace réservé du contenu 2">
            <a:extLst>
              <a:ext uri="{FF2B5EF4-FFF2-40B4-BE49-F238E27FC236}">
                <a16:creationId xmlns:a16="http://schemas.microsoft.com/office/drawing/2014/main" id="{46B25CAB-7192-AF1E-13F4-A611BCD7822F}"/>
              </a:ext>
            </a:extLst>
          </p:cNvPr>
          <p:cNvSpPr txBox="1">
            <a:spLocks/>
          </p:cNvSpPr>
          <p:nvPr/>
        </p:nvSpPr>
        <p:spPr>
          <a:xfrm>
            <a:off x="739498" y="2410741"/>
            <a:ext cx="5338820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2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zo Sans" panose="020B0603030503020204" pitchFamily="34" charset="77"/>
                <a:ea typeface="+mn-ea"/>
                <a:cs typeface="+mn-cs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Commentaires pour un bon usage</a:t>
            </a:r>
          </a:p>
        </p:txBody>
      </p: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CB50C5BE-5A43-3A9B-802B-F0E7E1AE52BE}"/>
              </a:ext>
            </a:extLst>
          </p:cNvPr>
          <p:cNvGrpSpPr/>
          <p:nvPr/>
        </p:nvGrpSpPr>
        <p:grpSpPr>
          <a:xfrm>
            <a:off x="364586" y="2361026"/>
            <a:ext cx="290053" cy="292100"/>
            <a:chOff x="225503" y="2443266"/>
            <a:chExt cx="290053" cy="292100"/>
          </a:xfrm>
        </p:grpSpPr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9A13B3F2-8B2F-850A-0F91-A4397DCC2339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0337E093-04CD-718E-D42D-DD2BBE51B3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ZoneTexte 37">
            <a:extLst>
              <a:ext uri="{FF2B5EF4-FFF2-40B4-BE49-F238E27FC236}">
                <a16:creationId xmlns:a16="http://schemas.microsoft.com/office/drawing/2014/main" id="{B8DCBB26-EA07-D54D-B863-EF86E3191154}"/>
              </a:ext>
            </a:extLst>
          </p:cNvPr>
          <p:cNvSpPr txBox="1"/>
          <p:nvPr/>
        </p:nvSpPr>
        <p:spPr>
          <a:xfrm>
            <a:off x="669435" y="8546058"/>
            <a:ext cx="4798677" cy="988086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txBody>
          <a:bodyPr wrap="square" lIns="180000" tIns="108000" anchor="ctr">
            <a:noAutofit/>
          </a:bodyPr>
          <a:lstStyle/>
          <a:p>
            <a:r>
              <a:rPr lang="fr-FR" sz="11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Références :</a:t>
            </a:r>
          </a:p>
          <a:p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Bonnes Pratiques de Préparation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 (texte opposable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Préparations magistrales et officinales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– ameli.fr</a:t>
            </a:r>
          </a:p>
          <a:p>
            <a:r>
              <a:rPr lang="fr-FR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Article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R163-1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du code de la Sécurité sociale relatif à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la prises en charge des préparations magistrales et officinales par l'assurance maladie</a:t>
            </a:r>
          </a:p>
        </p:txBody>
      </p:sp>
      <p:sp>
        <p:nvSpPr>
          <p:cNvPr id="17" name="Espace réservé du pied de page 29">
            <a:extLst>
              <a:ext uri="{FF2B5EF4-FFF2-40B4-BE49-F238E27FC236}">
                <a16:creationId xmlns:a16="http://schemas.microsoft.com/office/drawing/2014/main" id="{FF8D56A9-1F9F-A282-962F-6F93F3E15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2" y="9979818"/>
            <a:ext cx="2626237" cy="409702"/>
          </a:xfrm>
        </p:spPr>
        <p:txBody>
          <a:bodyPr/>
          <a:lstStyle/>
          <a:p>
            <a:r>
              <a:rPr lang="en-US" dirty="0" smtClean="0"/>
              <a:t>Sous-theme : </a:t>
            </a:r>
          </a:p>
          <a:p>
            <a:r>
              <a:rPr lang="fr-FR" b="0" dirty="0"/>
              <a:t>2.3 Préparations à destination du public et des autres officines</a:t>
            </a:r>
            <a:endParaRPr lang="en-US" b="0" dirty="0"/>
          </a:p>
        </p:txBody>
      </p:sp>
      <p:sp>
        <p:nvSpPr>
          <p:cNvPr id="18" name="Espace réservé du pied de page 29">
            <a:extLst>
              <a:ext uri="{FF2B5EF4-FFF2-40B4-BE49-F238E27FC236}">
                <a16:creationId xmlns:a16="http://schemas.microsoft.com/office/drawing/2014/main" id="{BE030CEE-6C13-C51D-2645-257BC7F107FE}"/>
              </a:ext>
            </a:extLst>
          </p:cNvPr>
          <p:cNvSpPr txBox="1">
            <a:spLocks/>
          </p:cNvSpPr>
          <p:nvPr/>
        </p:nvSpPr>
        <p:spPr>
          <a:xfrm>
            <a:off x="3380099" y="9979818"/>
            <a:ext cx="3158072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14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Préparations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pharmaceutiques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68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">
      <a:dk1>
        <a:srgbClr val="000000"/>
      </a:dk1>
      <a:lt1>
        <a:srgbClr val="FFFFFF"/>
      </a:lt1>
      <a:dk2>
        <a:srgbClr val="239B38"/>
      </a:dk2>
      <a:lt2>
        <a:srgbClr val="D25D30"/>
      </a:lt2>
      <a:accent1>
        <a:srgbClr val="248BA3"/>
      </a:accent1>
      <a:accent2>
        <a:srgbClr val="832A4E"/>
      </a:accent2>
      <a:accent3>
        <a:srgbClr val="376159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957</TotalTime>
  <Words>708</Words>
  <Application>Microsoft Office PowerPoint</Application>
  <PresentationFormat>Personnalisé</PresentationFormat>
  <Paragraphs>82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Aptos</vt:lpstr>
      <vt:lpstr>Arial</vt:lpstr>
      <vt:lpstr>Azo Sans</vt:lpstr>
      <vt:lpstr>Courier New</vt:lpstr>
      <vt:lpstr>Police système</vt:lpstr>
      <vt:lpstr>Wingdings</vt:lpstr>
      <vt:lpstr>Thème Office</vt:lpstr>
      <vt:lpstr>check-list</vt:lpstr>
      <vt:lpstr>check-list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check-list</dc:title>
  <dc:creator>Sébastien QUESSON</dc:creator>
  <cp:lastModifiedBy>Cécile LUGAND</cp:lastModifiedBy>
  <cp:revision>163</cp:revision>
  <dcterms:created xsi:type="dcterms:W3CDTF">2025-12-16T10:16:15Z</dcterms:created>
  <dcterms:modified xsi:type="dcterms:W3CDTF">2026-05-05T09:45:14Z</dcterms:modified>
</cp:coreProperties>
</file>