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BA4"/>
    <a:srgbClr val="AADFEC"/>
    <a:srgbClr val="4AB5C4"/>
    <a:srgbClr val="595959"/>
    <a:srgbClr val="9BBA2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53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34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350" y="2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03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EFB7AE87-EEA3-47A3-B6FB-E7A2D93D02DA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ACB68C7-DD51-4CD1-AB4B-E7A406CCF085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486832-06E9-4BE5-A734-2A5E3255F341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itre 1">
            <a:extLst>
              <a:ext uri="{FF2B5EF4-FFF2-40B4-BE49-F238E27FC236}">
                <a16:creationId xmlns:a16="http://schemas.microsoft.com/office/drawing/2014/main" id="{C92B6BBC-16E4-4103-BBEB-8E36EA7CD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A0569B05-50B6-4A5B-9110-3606073481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4632193-7CC7-E74D-B51E-FC5E01D18503}"/>
              </a:ext>
            </a:extLst>
          </p:cNvPr>
          <p:cNvSpPr/>
          <p:nvPr userDrawn="1"/>
        </p:nvSpPr>
        <p:spPr>
          <a:xfrm>
            <a:off x="1859797" y="9618110"/>
            <a:ext cx="498379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 panose="020B0403020202020204" pitchFamily="34" charset="0"/>
              </a:rPr>
              <a:t>	</a:t>
            </a:r>
            <a:r>
              <a:rPr lang="fr-FR" sz="1100" dirty="0">
                <a:solidFill>
                  <a:schemeClr val="bg1"/>
                </a:solidFill>
                <a:latin typeface="Helvetica Light" panose="020B0403020202020204" pitchFamily="34" charset="0"/>
              </a:rPr>
              <a:t>Référentiel Qualité // Version 1.01 - Octobre 2019</a:t>
            </a:r>
            <a:endParaRPr lang="fr-FR" sz="1400" dirty="0">
              <a:solidFill>
                <a:schemeClr val="bg1"/>
              </a:solidFill>
            </a:endParaRP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1412D033-9BF5-4C40-92A7-E0468A06B3C6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8440CE-386C-4EEE-A049-F9E3D51076AF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FEAAA49A-D357-4254-8C7F-F5525A4AF0EC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17" name="Flèche : pentagone 16">
            <a:extLst>
              <a:ext uri="{FF2B5EF4-FFF2-40B4-BE49-F238E27FC236}">
                <a16:creationId xmlns:a16="http://schemas.microsoft.com/office/drawing/2014/main" id="{61DB7967-7039-4D8A-950D-530C4B86D296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E269412-5A34-4BA6-9708-740069D1EBFC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DCFCAC-0DA9-47A3-BD18-AC21CEB7E923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0" name="Image 19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36A9848-1633-4472-813D-77B47B34BB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9173901"/>
            <a:ext cx="359277" cy="46933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95FF65F-4CE9-4554-9D0D-5B1D1CB8EF2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oneTexte 24">
            <a:extLst>
              <a:ext uri="{FF2B5EF4-FFF2-40B4-BE49-F238E27FC236}">
                <a16:creationId xmlns:a16="http://schemas.microsoft.com/office/drawing/2014/main" id="{BBB8D533-1234-482D-A0C0-D70C5021E9A3}"/>
              </a:ext>
            </a:extLst>
          </p:cNvPr>
          <p:cNvSpPr txBox="1"/>
          <p:nvPr userDrawn="1"/>
        </p:nvSpPr>
        <p:spPr>
          <a:xfrm>
            <a:off x="206734" y="1322567"/>
            <a:ext cx="4140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La check-list : principes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06734" y="1802046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9CD6CCD-1B59-40D5-B245-DED706BAF93B}"/>
              </a:ext>
            </a:extLst>
          </p:cNvPr>
          <p:cNvSpPr txBox="1"/>
          <p:nvPr userDrawn="1"/>
        </p:nvSpPr>
        <p:spPr>
          <a:xfrm>
            <a:off x="224149" y="1850336"/>
            <a:ext cx="63913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Une check-list est un document permettant de repérer les étapes nécessaires d’une activité ou d’un ensemble d’activité tout en s’assurant de la bonne réalisation de celles-ci. La check-list est un outil facilement utilisable rempli par les collaborateurs de l’officine au cours de leur activité.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145455DC-1F31-4526-917F-E34384701CE7}"/>
              </a:ext>
            </a:extLst>
          </p:cNvPr>
          <p:cNvSpPr txBox="1"/>
          <p:nvPr userDrawn="1"/>
        </p:nvSpPr>
        <p:spPr>
          <a:xfrm>
            <a:off x="197551" y="2594374"/>
            <a:ext cx="582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258BA4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13F910A8-8297-498D-96E3-2E1D7231AEFC}"/>
              </a:ext>
            </a:extLst>
          </p:cNvPr>
          <p:cNvCxnSpPr>
            <a:cxnSpLocks/>
          </p:cNvCxnSpPr>
          <p:nvPr userDrawn="1"/>
        </p:nvCxnSpPr>
        <p:spPr>
          <a:xfrm>
            <a:off x="197551" y="307385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texte 3">
            <a:extLst>
              <a:ext uri="{FF2B5EF4-FFF2-40B4-BE49-F238E27FC236}">
                <a16:creationId xmlns:a16="http://schemas.microsoft.com/office/drawing/2014/main" id="{99D817E0-179E-4C5D-819F-663C1CA974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2987164"/>
          </a:xfrm>
          <a:noFill/>
        </p:spPr>
        <p:txBody>
          <a:bodyPr wrap="square" rtlCol="0">
            <a:noAutofit/>
          </a:bodyPr>
          <a:lstStyle>
            <a:lvl1pPr>
              <a:defRPr lang="fr-FR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1800" smtClean="0">
                <a:solidFill>
                  <a:schemeClr val="tx1"/>
                </a:solidFill>
              </a:defRPr>
            </a:lvl3pPr>
            <a:lvl4pPr>
              <a:defRPr lang="fr-FR" sz="1800" smtClean="0">
                <a:solidFill>
                  <a:schemeClr val="tx1"/>
                </a:solidFill>
              </a:defRPr>
            </a:lvl4pPr>
            <a:lvl5pPr>
              <a:defRPr lang="fr-FR" sz="1800">
                <a:solidFill>
                  <a:schemeClr val="tx1"/>
                </a:solidFill>
              </a:defRPr>
            </a:lvl5pPr>
          </a:lstStyle>
          <a:p>
            <a:pPr lvl="0" defTabSz="457200"/>
            <a:r>
              <a:rPr lang="fr-FR" dirty="0"/>
              <a:t>Cliquez pour modifier les styles du texte du masque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042369B-C833-426D-9EA2-5DC8A0EB1DD0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62971C9-5699-47FF-B052-08FDD214526B}"/>
              </a:ext>
            </a:extLst>
          </p:cNvPr>
          <p:cNvSpPr txBox="1"/>
          <p:nvPr userDrawn="1"/>
        </p:nvSpPr>
        <p:spPr>
          <a:xfrm>
            <a:off x="2082333" y="12344"/>
            <a:ext cx="47756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Check-list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455FA-46BE-454D-817C-22BB906C0304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Titre 1">
            <a:extLst>
              <a:ext uri="{FF2B5EF4-FFF2-40B4-BE49-F238E27FC236}">
                <a16:creationId xmlns:a16="http://schemas.microsoft.com/office/drawing/2014/main" id="{841C0AC4-83FB-465E-A714-46FB4BDC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BB4C388F-3937-4422-A3B4-49491BFE30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80308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1CA1AC6-975E-4E1F-90AD-75F728D004D4}"/>
              </a:ext>
            </a:extLst>
          </p:cNvPr>
          <p:cNvSpPr/>
          <p:nvPr userDrawn="1"/>
        </p:nvSpPr>
        <p:spPr>
          <a:xfrm>
            <a:off x="1859797" y="9618110"/>
            <a:ext cx="498379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 panose="020B0403020202020204" pitchFamily="34" charset="0"/>
              </a:rPr>
              <a:t>	</a:t>
            </a:r>
            <a:r>
              <a:rPr lang="fr-FR" sz="1100" dirty="0">
                <a:solidFill>
                  <a:schemeClr val="bg1"/>
                </a:solidFill>
                <a:latin typeface="Helvetica Light" panose="020B0403020202020204" pitchFamily="34" charset="0"/>
              </a:rPr>
              <a:t>Référentiel Qualité // Version 1.01 - Octobre 2019</a:t>
            </a:r>
            <a:endParaRPr lang="fr-FR" sz="1400" dirty="0">
              <a:solidFill>
                <a:schemeClr val="bg1"/>
              </a:solidFill>
            </a:endParaRP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353C939F-295E-4EBC-ACC9-59DB3FF567B2}"/>
              </a:ext>
            </a:extLst>
          </p:cNvPr>
          <p:cNvGrpSpPr/>
          <p:nvPr userDrawn="1"/>
        </p:nvGrpSpPr>
        <p:grpSpPr>
          <a:xfrm>
            <a:off x="0" y="9239784"/>
            <a:ext cx="6858000" cy="666216"/>
            <a:chOff x="0" y="9239784"/>
            <a:chExt cx="6858000" cy="66621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C3B0942-5665-43D7-B8EE-C124A8A59F14}"/>
                </a:ext>
              </a:extLst>
            </p:cNvPr>
            <p:cNvSpPr/>
            <p:nvPr userDrawn="1"/>
          </p:nvSpPr>
          <p:spPr>
            <a:xfrm>
              <a:off x="0" y="9390490"/>
              <a:ext cx="6858000" cy="5155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id="{EB7CB623-56B2-4ADA-A579-B15D0BCA350E}"/>
                </a:ext>
              </a:extLst>
            </p:cNvPr>
            <p:cNvSpPr/>
            <p:nvPr userDrawn="1"/>
          </p:nvSpPr>
          <p:spPr>
            <a:xfrm>
              <a:off x="3878505" y="9239784"/>
              <a:ext cx="2771905" cy="30141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fr-FR" sz="1200" dirty="0">
                  <a:solidFill>
                    <a:srgbClr val="595959"/>
                  </a:solidFill>
                </a:rPr>
                <a:t>Pharmacie :</a:t>
              </a:r>
            </a:p>
          </p:txBody>
        </p:sp>
      </p:grpSp>
      <p:sp>
        <p:nvSpPr>
          <p:cNvPr id="28" name="Flèche : pentagone 27">
            <a:extLst>
              <a:ext uri="{FF2B5EF4-FFF2-40B4-BE49-F238E27FC236}">
                <a16:creationId xmlns:a16="http://schemas.microsoft.com/office/drawing/2014/main" id="{B9F2914C-3C07-43A6-8831-D31802B55267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C9B007-749E-4A5E-A550-3AEBB82CF11B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7058E0-7BD4-426C-BE81-C788FEB45449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2.01 – Novembre 2019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33" name="Image 3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34BA349B-964F-4283-BB58-2543DE6564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9173901"/>
            <a:ext cx="359277" cy="469335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6FDC85F1-C3DF-4872-A78D-1A8697B388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24394" y="52812"/>
            <a:ext cx="504281" cy="64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19/12/2019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re 159">
            <a:extLst>
              <a:ext uri="{FF2B5EF4-FFF2-40B4-BE49-F238E27FC236}">
                <a16:creationId xmlns:a16="http://schemas.microsoft.com/office/drawing/2014/main" id="{005D72E8-3BE6-4F3B-AFC3-57C7D442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" y="766353"/>
            <a:ext cx="6747793" cy="511117"/>
          </a:xfrm>
        </p:spPr>
        <p:txBody>
          <a:bodyPr>
            <a:noAutofit/>
          </a:bodyPr>
          <a:lstStyle/>
          <a:p>
            <a:pPr algn="r"/>
            <a:r>
              <a:rPr lang="fr-FR" sz="1400" dirty="0"/>
              <a:t>C04. aménagement, équipement &amp; rangement du local confidentialité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1C43D1-810C-B54A-A51E-FE44170A16EE}"/>
              </a:ext>
            </a:extLst>
          </p:cNvPr>
          <p:cNvSpPr/>
          <p:nvPr/>
        </p:nvSpPr>
        <p:spPr>
          <a:xfrm>
            <a:off x="402955" y="1497584"/>
            <a:ext cx="5951349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fr-FR" sz="1400" dirty="0">
                <a:solidFill>
                  <a:srgbClr val="258BA4"/>
                </a:solidFill>
                <a:latin typeface="Helvetica Ligh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rPr>
              <a:t>La liste suivante rappelle les principaux éléments à respecter afin que l’officine dispose d’un espace de confidentialité adapté.</a:t>
            </a:r>
          </a:p>
          <a:p>
            <a:pPr lvl="0">
              <a:spcBef>
                <a:spcPts val="600"/>
              </a:spcBef>
            </a:pPr>
            <a:endParaRPr lang="fr-FR" sz="1600" dirty="0">
              <a:solidFill>
                <a:schemeClr val="accent2"/>
              </a:solidFill>
              <a:latin typeface="Helvetica Light" panose="020B04030202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spcBef>
                <a:spcPts val="600"/>
              </a:spcBef>
            </a:pPr>
            <a:r>
              <a:rPr lang="fr-FR" sz="2000" dirty="0">
                <a:solidFill>
                  <a:srgbClr val="258BA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Aménagement / Matériels : </a:t>
            </a:r>
          </a:p>
          <a:p>
            <a:pPr lvl="0"/>
            <a:endParaRPr lang="fr-FR" sz="1100" dirty="0"/>
          </a:p>
          <a:p>
            <a:pPr lvl="0"/>
            <a:r>
              <a:rPr lang="fr-FR" sz="1100" b="1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Toutes activités :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Espace clos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Isolation visuelle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Isolation phonique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Accessible directement depuis l’espace clients (sans passage par le back office)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Clairement identifié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Disposant du mobilier adapté (une table ou un bureau, des chaises et /ou un fauteuil)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Accessible aux personnes à mobilité réduite</a:t>
            </a:r>
          </a:p>
          <a:p>
            <a:endParaRPr lang="fr-FR" sz="1100" dirty="0">
              <a:solidFill>
                <a:prstClr val="black"/>
              </a:solidFill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b="1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Entretiens patients (Bilan de Médication, Education thérapeutique patients, Accompagnement pharmaceutique du patient…) 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Présence d’un poste informatique permettant de consulter les informations du patient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Supports nécessaires à la conduite des entretiens </a:t>
            </a:r>
          </a:p>
          <a:p>
            <a:endParaRPr lang="fr-FR" sz="1100" b="1" dirty="0">
              <a:solidFill>
                <a:prstClr val="black"/>
              </a:solidFill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1100" b="1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Dépistage, TROD, vaccination… 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Matériels adéquats aux différentes activités proposées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Conteneurs de collectes pour les déchets d’activités de soins à risque infectieux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Point d'eau ou solutions </a:t>
            </a:r>
            <a:r>
              <a:rPr lang="fr-FR" sz="1100" dirty="0" err="1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hydro-alcooliques</a:t>
            </a: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pour le lavage des mains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100" dirty="0">
                <a:solidFill>
                  <a:prstClr val="black"/>
                </a:solidFill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Trousse de première urgence</a:t>
            </a:r>
          </a:p>
          <a:p>
            <a:endParaRPr lang="fr-FR" sz="1100" dirty="0">
              <a:solidFill>
                <a:prstClr val="black"/>
              </a:solidFill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fr-FR" sz="1100" dirty="0">
              <a:solidFill>
                <a:prstClr val="black"/>
              </a:solidFill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fr-FR" sz="2000" dirty="0">
                <a:solidFill>
                  <a:srgbClr val="258BA4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Entretien / Rangement :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endParaRPr lang="fr-FR" sz="1100" dirty="0">
              <a:latin typeface="Helvetica Light" panose="020B0403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100" dirty="0"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Nettoyage, décontamination et rangement systématique du matériel après chaque utilisation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100" dirty="0"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Pas de stockage de médicaments, ni de documents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100" dirty="0"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Espace nettoyé &amp; décontaminé régulièrement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q"/>
            </a:pPr>
            <a:r>
              <a:rPr lang="fr-FR" sz="1100" dirty="0">
                <a:latin typeface="Helvetica Light" panose="020B0403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Matériel calibré et désinfecté (tensiomètre, appareil de contrôle de la glycémie…)</a:t>
            </a:r>
          </a:p>
          <a:p>
            <a:pPr>
              <a:spcAft>
                <a:spcPts val="0"/>
              </a:spcAft>
            </a:pPr>
            <a:endParaRPr lang="fr-FR" sz="11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A211E20-0FC8-A347-ABC8-C45212A258F1}"/>
              </a:ext>
            </a:extLst>
          </p:cNvPr>
          <p:cNvSpPr txBox="1"/>
          <p:nvPr/>
        </p:nvSpPr>
        <p:spPr>
          <a:xfrm>
            <a:off x="-2139696" y="37856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8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39370A-4126-4674-A806-CD692E0182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4149" y="3155852"/>
            <a:ext cx="6391336" cy="3153508"/>
          </a:xfrm>
        </p:spPr>
        <p:txBody>
          <a:bodyPr/>
          <a:lstStyle/>
          <a:p>
            <a:pPr>
              <a:spcAft>
                <a:spcPts val="600"/>
              </a:spcAft>
              <a:buClr>
                <a:srgbClr val="4AB5C4"/>
              </a:buClr>
            </a:pPr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Les enjeux :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4AB5C4"/>
              </a:buClr>
            </a:pPr>
            <a:r>
              <a:rPr lang="fr-FR" dirty="0">
                <a:latin typeface="+mj-lt"/>
                <a:ea typeface="Helvetica Neue" panose="02000503000000020004" pitchFamily="2" charset="0"/>
              </a:rPr>
              <a:t>L’espace confidentialité constitue un </a:t>
            </a:r>
            <a:r>
              <a:rPr lang="fr-FR" b="1" dirty="0">
                <a:latin typeface="+mj-lt"/>
                <a:ea typeface="Helvetica Neue" panose="02000503000000020004" pitchFamily="2" charset="0"/>
              </a:rPr>
              <a:t>enjeu d’avenir pour l’officine</a:t>
            </a:r>
            <a:r>
              <a:rPr lang="fr-FR" dirty="0">
                <a:latin typeface="+mj-lt"/>
                <a:ea typeface="Helvetica Neue" panose="02000503000000020004" pitchFamily="2" charset="0"/>
              </a:rPr>
              <a:t>. Les nouvelles missions confiées aux pharmaciens nécessitent l’accès à un espace adapté pour leur mise en œuvre.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4AB5C4"/>
              </a:buClr>
            </a:pPr>
            <a:r>
              <a:rPr lang="fr-FR" dirty="0"/>
              <a:t>Cet espace doit garantir les meilleures conditions pour prodiguer un soin, un contrôle et/ou un dépistage. Il nécessite calme et confidentialité. Il doit respecter les règles de protection, d’hygiène et d’élimination des déchets en vigueur.</a:t>
            </a:r>
            <a:endParaRPr lang="fr-FR" b="1" dirty="0">
              <a:latin typeface="Helvetica Neue" panose="02000503000000020004" pitchFamily="2" charset="0"/>
              <a:ea typeface="Helvetica Neue" panose="02000503000000020004" pitchFamily="2" charset="0"/>
            </a:endParaRPr>
          </a:p>
          <a:p>
            <a:pPr>
              <a:buClr>
                <a:srgbClr val="4AB5C4"/>
              </a:buClr>
            </a:pPr>
            <a:r>
              <a:rPr lang="fr-FR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Information et visibilité vers la patientèle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L’espace confidentialité reflète l’évolution du rôle du pharmacien dans la relation avec sa patientèle. </a:t>
            </a:r>
            <a:r>
              <a:rPr lang="fr-FR" b="1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La mise en valeur de cet espace permet aux patients d’identifier la possibilité d’une prise en charge différente de celle proposée habituellement au comptoir.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Il est judicieux de </a:t>
            </a:r>
            <a:r>
              <a:rPr lang="fr-FR" b="1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donner à l’espace confidentialité un aspect attrayant et confortable</a:t>
            </a:r>
            <a:r>
              <a:rPr lang="fr-FR" dirty="0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 (décoration, éclairage…) afin de mettre à l’aise le patient.</a:t>
            </a:r>
          </a:p>
          <a:p>
            <a:pPr>
              <a:buClr>
                <a:srgbClr val="4AB5C4"/>
              </a:buClr>
            </a:pPr>
            <a:endParaRPr lang="fr-FR" dirty="0">
              <a:latin typeface="+mj-lt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Clr>
                <a:srgbClr val="4AB5C4"/>
              </a:buClr>
            </a:pPr>
            <a:endParaRPr lang="fr-FR" dirty="0">
              <a:latin typeface="+mj-lt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434DCDF-702D-465F-A606-99252FD6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3" y="788495"/>
            <a:ext cx="6843587" cy="480131"/>
          </a:xfrm>
        </p:spPr>
        <p:txBody>
          <a:bodyPr/>
          <a:lstStyle/>
          <a:p>
            <a:pPr algn="r"/>
            <a:r>
              <a:rPr lang="fr-FR" sz="1400" dirty="0"/>
              <a:t>C04. aménagement, équipement &amp; rangement du local confidentialité</a:t>
            </a:r>
            <a:endParaRPr lang="fr-FR" sz="1200" dirty="0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C8D32874-29EE-47CE-A51D-45A6BC96CEFC}"/>
              </a:ext>
            </a:extLst>
          </p:cNvPr>
          <p:cNvSpPr txBox="1">
            <a:spLocks/>
          </p:cNvSpPr>
          <p:nvPr/>
        </p:nvSpPr>
        <p:spPr>
          <a:xfrm>
            <a:off x="0" y="5830733"/>
            <a:ext cx="3147701" cy="13034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Références : </a:t>
            </a:r>
          </a:p>
          <a:p>
            <a:r>
              <a:rPr lang="fr-FR" dirty="0"/>
              <a:t>Recommandations pour l’aménagement des locaux de l’officine (ONP)</a:t>
            </a:r>
          </a:p>
          <a:p>
            <a:r>
              <a:rPr lang="fr-FR" dirty="0"/>
              <a:t>Recommandations pour l'Accessibilité des Locaux (Ministère des Affaires Sociales)</a:t>
            </a:r>
          </a:p>
        </p:txBody>
      </p:sp>
    </p:spTree>
    <p:extLst>
      <p:ext uri="{BB962C8B-B14F-4D97-AF65-F5344CB8AC3E}">
        <p14:creationId xmlns:p14="http://schemas.microsoft.com/office/powerpoint/2010/main" val="6075503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- TH3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258BA4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</TotalTime>
  <Words>378</Words>
  <Application>Microsoft Office PowerPoint</Application>
  <PresentationFormat>Format A4 (210 x 297 mm)</PresentationFormat>
  <Paragraphs>43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C04. aménagement, équipement &amp; rangement du local confidentialité</vt:lpstr>
      <vt:lpstr>C04. aménagement, équipement &amp; rangement du local confidentialité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Schellenberg Frédéric</cp:lastModifiedBy>
  <cp:revision>100</cp:revision>
  <dcterms:created xsi:type="dcterms:W3CDTF">2019-09-09T06:31:24Z</dcterms:created>
  <dcterms:modified xsi:type="dcterms:W3CDTF">2019-12-19T19:34:49Z</dcterms:modified>
</cp:coreProperties>
</file>