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Lst>
  <p:notesMasterIdLst>
    <p:notesMasterId r:id="rId4"/>
  </p:notesMasterIdLst>
  <p:sldIdLst>
    <p:sldId id="259" r:id="rId2"/>
    <p:sldId id="260" r:id="rId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6" userDrawn="1">
          <p15:clr>
            <a:srgbClr val="A4A3A4"/>
          </p15:clr>
        </p15:guide>
        <p15:guide id="2" pos="238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écile LUGAND" initials="CL" lastIdx="2" clrIdx="0">
    <p:extLst>
      <p:ext uri="{19B8F6BF-5375-455C-9EA6-DF929625EA0E}">
        <p15:presenceInfo xmlns:p15="http://schemas.microsoft.com/office/powerpoint/2012/main" userId="Cécile LUGAN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24"/>
    <p:restoredTop sz="94575"/>
  </p:normalViewPr>
  <p:slideViewPr>
    <p:cSldViewPr snapToGrid="0">
      <p:cViewPr>
        <p:scale>
          <a:sx n="125" d="100"/>
          <a:sy n="125" d="100"/>
        </p:scale>
        <p:origin x="2508" y="-3678"/>
      </p:cViewPr>
      <p:guideLst>
        <p:guide orient="horz" pos="706"/>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F89E7D-7BD7-2140-936A-F37B5FC833D0}" type="datetimeFigureOut">
              <a:rPr lang="fr-FR" smtClean="0"/>
              <a:t>23/07/2026</a:t>
            </a:fld>
            <a:endParaRPr lang="fr-FR"/>
          </a:p>
        </p:txBody>
      </p:sp>
      <p:sp>
        <p:nvSpPr>
          <p:cNvPr id="4" name="Espace réservé de l'image des diapositives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543146-8646-4440-8AE6-AAF59580FB8D}" type="slidenum">
              <a:rPr lang="fr-FR" smtClean="0"/>
              <a:t>‹N°›</a:t>
            </a:fld>
            <a:endParaRPr lang="fr-FR"/>
          </a:p>
        </p:txBody>
      </p:sp>
    </p:spTree>
    <p:extLst>
      <p:ext uri="{BB962C8B-B14F-4D97-AF65-F5344CB8AC3E}">
        <p14:creationId xmlns:p14="http://schemas.microsoft.com/office/powerpoint/2010/main" val="347611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4586" y="468000"/>
            <a:ext cx="5929058" cy="499917"/>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fr-FR" dirty="0"/>
              <a:t>MÉMO</a:t>
            </a:r>
            <a:endParaRPr lang="en-US" dirty="0"/>
          </a:p>
        </p:txBody>
      </p:sp>
      <p:sp>
        <p:nvSpPr>
          <p:cNvPr id="3" name="Content Placeholder 2"/>
          <p:cNvSpPr>
            <a:spLocks noGrp="1"/>
          </p:cNvSpPr>
          <p:nvPr>
            <p:ph idx="1"/>
          </p:nvPr>
        </p:nvSpPr>
        <p:spPr>
          <a:xfrm>
            <a:off x="756619" y="2627705"/>
            <a:ext cx="6046437" cy="1787956"/>
          </a:xfrm>
          <a:prstGeom prst="rect">
            <a:avLst/>
          </a:prstGeom>
        </p:spPr>
        <p:txBody>
          <a:bodyPr lIns="0" tIns="0" rIns="0" bIns="0">
            <a:noAutofit/>
          </a:bodyPr>
          <a:lstStyle>
            <a:lvl1pPr>
              <a:buFontTx/>
              <a:buNone/>
              <a:defRPr sz="2400" b="0" i="0">
                <a:solidFill>
                  <a:schemeClr val="accent1"/>
                </a:solidFill>
                <a:latin typeface="Arial" panose="020B0604020202020204" pitchFamily="34" charset="0"/>
                <a:cs typeface="Arial" panose="020B0604020202020204" pitchFamily="34" charset="0"/>
              </a:defRPr>
            </a:lvl1pPr>
            <a:lvl2pPr marL="151200" indent="-152984" algn="ctr">
              <a:lnSpc>
                <a:spcPts val="1320"/>
              </a:lnSpc>
              <a:spcBef>
                <a:spcPts val="0"/>
              </a:spcBef>
              <a:buClr>
                <a:schemeClr val="accent2"/>
              </a:buClr>
              <a:buFontTx/>
              <a:buNone/>
              <a:defRPr sz="1100" b="1" i="0">
                <a:solidFill>
                  <a:schemeClr val="accent2"/>
                </a:solidFill>
                <a:latin typeface="Arial" panose="020B0604020202020204" pitchFamily="34" charset="0"/>
                <a:cs typeface="Arial" panose="020B0604020202020204" pitchFamily="34" charset="0"/>
              </a:defRPr>
            </a:lvl2pPr>
            <a:lvl3pPr marL="288000" indent="-97200">
              <a:lnSpc>
                <a:spcPts val="1320"/>
              </a:lnSpc>
              <a:spcBef>
                <a:spcPts val="0"/>
              </a:spcBef>
              <a:buFont typeface="Arial" panose="020B0604020202020204" pitchFamily="34" charset="0"/>
              <a:buChar char="•"/>
              <a:defRPr sz="1100" b="0" i="0">
                <a:latin typeface="Arial" panose="020B0604020202020204" pitchFamily="34" charset="0"/>
                <a:cs typeface="Arial" panose="020B0604020202020204" pitchFamily="34" charset="0"/>
              </a:defRPr>
            </a:lvl3pPr>
            <a:lvl4pPr marL="180000">
              <a:lnSpc>
                <a:spcPts val="1320"/>
              </a:lnSpc>
              <a:spcBef>
                <a:spcPts val="0"/>
              </a:spcBef>
              <a:buFontTx/>
              <a:buNone/>
              <a:defRPr sz="1100" b="0" i="0">
                <a:latin typeface="Arial" panose="020B0604020202020204" pitchFamily="34" charset="0"/>
                <a:cs typeface="Arial" panose="020B0604020202020204" pitchFamily="34" charset="0"/>
              </a:defRPr>
            </a:lvl4pPr>
            <a:lvl5pPr>
              <a:buFontTx/>
              <a:buNone/>
              <a:defRPr sz="1100">
                <a:latin typeface="Azo Sans" panose="020B0603030503020204" pitchFamily="34" charset="77"/>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Date Placeholder 3"/>
          <p:cNvSpPr>
            <a:spLocks noGrp="1"/>
          </p:cNvSpPr>
          <p:nvPr>
            <p:ph type="dt" sz="half" idx="10"/>
          </p:nvPr>
        </p:nvSpPr>
        <p:spPr/>
        <p:txBody>
          <a:bodyPr/>
          <a:lstStyle>
            <a:lvl1pPr>
              <a:defRPr>
                <a:solidFill>
                  <a:schemeClr val="accent1"/>
                </a:solidFill>
              </a:defRPr>
            </a:lvl1pPr>
          </a:lstStyle>
          <a:p>
            <a:r>
              <a:rPr lang="fr-FR"/>
              <a:t>Version 2.2 / Mois année </a:t>
            </a:r>
            <a:endParaRPr lang="en-US" dirty="0"/>
          </a:p>
        </p:txBody>
      </p:sp>
      <p:sp>
        <p:nvSpPr>
          <p:cNvPr id="5" name="Footer Placeholder 4"/>
          <p:cNvSpPr>
            <a:spLocks noGrp="1"/>
          </p:cNvSpPr>
          <p:nvPr>
            <p:ph type="ftr" sz="quarter" idx="11"/>
          </p:nvPr>
        </p:nvSpPr>
        <p:spPr>
          <a:xfrm>
            <a:off x="665603" y="9979818"/>
            <a:ext cx="2131036" cy="409702"/>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‹N°›</a:t>
            </a:fld>
            <a:r>
              <a:rPr lang="en-US" dirty="0"/>
              <a:t>/2</a:t>
            </a:r>
            <a:endParaRPr lang="en-US" dirty="0">
              <a:latin typeface="Arial" panose="020B0604020202020204" pitchFamily="34" charset="0"/>
              <a:cs typeface="Arial" panose="020B0604020202020204" pitchFamily="34" charset="0"/>
            </a:endParaRPr>
          </a:p>
        </p:txBody>
      </p:sp>
      <p:sp>
        <p:nvSpPr>
          <p:cNvPr id="8" name="Espace réservé du texte 7">
            <a:extLst>
              <a:ext uri="{FF2B5EF4-FFF2-40B4-BE49-F238E27FC236}">
                <a16:creationId xmlns:a16="http://schemas.microsoft.com/office/drawing/2014/main" id="{7FB36146-7DD3-D62B-56A5-D59463281CD5}"/>
              </a:ext>
            </a:extLst>
          </p:cNvPr>
          <p:cNvSpPr>
            <a:spLocks noGrp="1"/>
          </p:cNvSpPr>
          <p:nvPr>
            <p:ph type="body" sz="quarter" idx="13" hasCustomPrompt="1"/>
          </p:nvPr>
        </p:nvSpPr>
        <p:spPr>
          <a:xfrm>
            <a:off x="365126" y="938026"/>
            <a:ext cx="4878388" cy="720000"/>
          </a:xfrm>
          <a:prstGeom prst="rect">
            <a:avLst/>
          </a:prstGeom>
          <a:ln w="3175">
            <a:solidFill>
              <a:schemeClr val="accent1"/>
            </a:solidFill>
          </a:ln>
        </p:spPr>
        <p:txBody>
          <a:bodyPr lIns="72000" tIns="0" rIns="0" bIns="0" anchor="ctr">
            <a:noAutofit/>
          </a:bodyPr>
          <a:lstStyle>
            <a:lvl1pPr>
              <a:buFontTx/>
              <a:buNone/>
              <a:defRPr sz="1600" b="0">
                <a:solidFill>
                  <a:schemeClr val="accent1"/>
                </a:solidFill>
                <a:latin typeface="Arial" panose="020B0604020202020204" pitchFamily="34" charset="0"/>
                <a:cs typeface="Arial" panose="020B0604020202020204" pitchFamily="34" charset="0"/>
              </a:defRPr>
            </a:lvl1pPr>
            <a:lvl2pPr>
              <a:buFontTx/>
              <a:buNone/>
              <a:defRPr>
                <a:latin typeface="Azo Sans" panose="020B0603030503020204" pitchFamily="34" charset="77"/>
              </a:defRPr>
            </a:lvl2pPr>
            <a:lvl3pPr>
              <a:buFontTx/>
              <a:buNone/>
              <a:defRPr>
                <a:latin typeface="Azo Sans" panose="020B0603030503020204" pitchFamily="34" charset="77"/>
              </a:defRPr>
            </a:lvl3pPr>
            <a:lvl4pPr>
              <a:buFontTx/>
              <a:buNone/>
              <a:defRPr>
                <a:latin typeface="Azo Sans" panose="020B0603030503020204" pitchFamily="34" charset="77"/>
              </a:defRPr>
            </a:lvl4pPr>
            <a:lvl5pPr>
              <a:buFontTx/>
              <a:buNone/>
              <a:defRPr>
                <a:latin typeface="Azo Sans" panose="020B0603030503020204" pitchFamily="34" charset="77"/>
              </a:defRPr>
            </a:lvl5pPr>
          </a:lstStyle>
          <a:p>
            <a:pPr lvl="0"/>
            <a:r>
              <a:rPr lang="fr-FR" dirty="0"/>
              <a:t>C09. Le Double contrôle, en pratique :</a:t>
            </a:r>
          </a:p>
        </p:txBody>
      </p:sp>
      <p:sp>
        <p:nvSpPr>
          <p:cNvPr id="10" name="Espace réservé du texte 9">
            <a:extLst>
              <a:ext uri="{FF2B5EF4-FFF2-40B4-BE49-F238E27FC236}">
                <a16:creationId xmlns:a16="http://schemas.microsoft.com/office/drawing/2014/main" id="{0148CBA0-6226-CE1E-2226-4E116497AEE6}"/>
              </a:ext>
            </a:extLst>
          </p:cNvPr>
          <p:cNvSpPr>
            <a:spLocks noGrp="1"/>
          </p:cNvSpPr>
          <p:nvPr>
            <p:ph type="body" sz="quarter" idx="14" hasCustomPrompt="1"/>
          </p:nvPr>
        </p:nvSpPr>
        <p:spPr>
          <a:xfrm>
            <a:off x="5243513" y="938026"/>
            <a:ext cx="1980000" cy="720000"/>
          </a:xfrm>
          <a:prstGeom prst="rect">
            <a:avLst/>
          </a:prstGeom>
          <a:ln w="3175">
            <a:solidFill>
              <a:schemeClr val="accent1"/>
            </a:solidFill>
          </a:ln>
        </p:spPr>
        <p:txBody>
          <a:bodyPr tIns="72000" rIns="0" bIns="0">
            <a:noAutofit/>
          </a:bodyPr>
          <a:lstStyle>
            <a:lvl1pPr>
              <a:buFontTx/>
              <a:buNone/>
              <a:defRPr sz="700">
                <a:solidFill>
                  <a:schemeClr val="accent1"/>
                </a:solidFill>
                <a:latin typeface="Arial" panose="020B0604020202020204" pitchFamily="34" charset="0"/>
                <a:cs typeface="Arial" panose="020B0604020202020204" pitchFamily="34" charset="0"/>
              </a:defRPr>
            </a:lvl1pPr>
            <a:lvl2pPr>
              <a:buFontTx/>
              <a:buNone/>
              <a:defRPr sz="800">
                <a:solidFill>
                  <a:schemeClr val="accent2"/>
                </a:solidFill>
                <a:latin typeface="Azo Sans" panose="020B0603030503020204" pitchFamily="34" charset="77"/>
              </a:defRPr>
            </a:lvl2pPr>
            <a:lvl3pPr>
              <a:buFontTx/>
              <a:buNone/>
              <a:defRPr sz="800">
                <a:solidFill>
                  <a:schemeClr val="accent2"/>
                </a:solidFill>
                <a:latin typeface="Azo Sans" panose="020B0603030503020204" pitchFamily="34" charset="77"/>
              </a:defRPr>
            </a:lvl3pPr>
            <a:lvl4pPr>
              <a:buFontTx/>
              <a:buNone/>
              <a:defRPr sz="800">
                <a:solidFill>
                  <a:schemeClr val="accent2"/>
                </a:solidFill>
                <a:latin typeface="Azo Sans" panose="020B0603030503020204" pitchFamily="34" charset="77"/>
              </a:defRPr>
            </a:lvl4pPr>
            <a:lvl5pPr>
              <a:buFontTx/>
              <a:buNone/>
              <a:defRPr sz="800">
                <a:solidFill>
                  <a:schemeClr val="accent2"/>
                </a:solidFill>
                <a:latin typeface="Azo Sans" panose="020B0603030503020204" pitchFamily="34" charset="77"/>
              </a:defRPr>
            </a:lvl5pPr>
          </a:lstStyle>
          <a:p>
            <a:pPr lvl="0"/>
            <a:r>
              <a:rPr lang="fr-FR" dirty="0"/>
              <a:t>Pharmacie :</a:t>
            </a:r>
          </a:p>
        </p:txBody>
      </p:sp>
      <p:sp>
        <p:nvSpPr>
          <p:cNvPr id="11" name="Espace réservé du texte 9">
            <a:extLst>
              <a:ext uri="{FF2B5EF4-FFF2-40B4-BE49-F238E27FC236}">
                <a16:creationId xmlns:a16="http://schemas.microsoft.com/office/drawing/2014/main" id="{AC9BA212-F7B9-DE76-EF9B-39E211483347}"/>
              </a:ext>
            </a:extLst>
          </p:cNvPr>
          <p:cNvSpPr>
            <a:spLocks noGrp="1"/>
          </p:cNvSpPr>
          <p:nvPr>
            <p:ph type="body" sz="quarter" idx="15" hasCustomPrompt="1"/>
          </p:nvPr>
        </p:nvSpPr>
        <p:spPr>
          <a:xfrm>
            <a:off x="5243513" y="1675672"/>
            <a:ext cx="1980000" cy="188847"/>
          </a:xfrm>
          <a:prstGeom prst="rect">
            <a:avLst/>
          </a:prstGeom>
          <a:ln w="3175">
            <a:noFill/>
          </a:ln>
        </p:spPr>
        <p:txBody>
          <a:bodyPr tIns="36000" rIns="0" bIns="0">
            <a:noAutofit/>
          </a:bodyPr>
          <a:lstStyle>
            <a:lvl1pPr>
              <a:buFontTx/>
              <a:buNone/>
              <a:defRPr sz="700" i="1">
                <a:solidFill>
                  <a:schemeClr val="accent1"/>
                </a:solidFill>
                <a:latin typeface="Arial" panose="020B0604020202020204" pitchFamily="34" charset="0"/>
                <a:cs typeface="Arial" panose="020B0604020202020204" pitchFamily="34" charset="0"/>
              </a:defRPr>
            </a:lvl1pPr>
            <a:lvl2pPr>
              <a:buFontTx/>
              <a:buNone/>
              <a:defRPr sz="800">
                <a:solidFill>
                  <a:schemeClr val="accent2"/>
                </a:solidFill>
                <a:latin typeface="Azo Sans" panose="020B0603030503020204" pitchFamily="34" charset="77"/>
              </a:defRPr>
            </a:lvl2pPr>
            <a:lvl3pPr>
              <a:buFontTx/>
              <a:buNone/>
              <a:defRPr sz="800">
                <a:solidFill>
                  <a:schemeClr val="accent2"/>
                </a:solidFill>
                <a:latin typeface="Azo Sans" panose="020B0603030503020204" pitchFamily="34" charset="77"/>
              </a:defRPr>
            </a:lvl3pPr>
            <a:lvl4pPr>
              <a:buFontTx/>
              <a:buNone/>
              <a:defRPr sz="800">
                <a:solidFill>
                  <a:schemeClr val="accent2"/>
                </a:solidFill>
                <a:latin typeface="Azo Sans" panose="020B0603030503020204" pitchFamily="34" charset="77"/>
              </a:defRPr>
            </a:lvl4pPr>
            <a:lvl5pPr>
              <a:buFontTx/>
              <a:buNone/>
              <a:defRPr sz="800">
                <a:solidFill>
                  <a:schemeClr val="accent2"/>
                </a:solidFill>
                <a:latin typeface="Azo Sans" panose="020B0603030503020204" pitchFamily="34" charset="77"/>
              </a:defRPr>
            </a:lvl5pPr>
          </a:lstStyle>
          <a:p>
            <a:pPr lvl="0"/>
            <a:r>
              <a:rPr lang="fr-FR" dirty="0"/>
              <a:t>Personnaliser l’en-tête</a:t>
            </a:r>
          </a:p>
        </p:txBody>
      </p:sp>
      <p:sp>
        <p:nvSpPr>
          <p:cNvPr id="12" name="Footer Placeholder 4">
            <a:extLst>
              <a:ext uri="{FF2B5EF4-FFF2-40B4-BE49-F238E27FC236}">
                <a16:creationId xmlns:a16="http://schemas.microsoft.com/office/drawing/2014/main" id="{14855720-B7EE-7E2C-4646-76E2F9F892AF}"/>
              </a:ext>
            </a:extLst>
          </p:cNvPr>
          <p:cNvSpPr txBox="1">
            <a:spLocks/>
          </p:cNvSpPr>
          <p:nvPr userDrawn="1"/>
        </p:nvSpPr>
        <p:spPr>
          <a:xfrm>
            <a:off x="3005042" y="9979818"/>
            <a:ext cx="2131036"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25809183"/>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4586" y="468000"/>
            <a:ext cx="3091850" cy="499917"/>
          </a:xfrm>
          <a:prstGeom prst="rect">
            <a:avLst/>
          </a:prstGeom>
        </p:spPr>
        <p:txBody>
          <a:bodyPr vert="horz" lIns="0" tIns="0" rIns="0" bIns="0" rtlCol="0" anchor="ctr">
            <a:noAutofit/>
          </a:bodyPr>
          <a:lstStyle/>
          <a:p>
            <a:r>
              <a:rPr lang="fr-FR" dirty="0"/>
              <a:t>MÉMO</a:t>
            </a:r>
            <a:endParaRPr lang="en-US" dirty="0"/>
          </a:p>
        </p:txBody>
      </p:sp>
      <p:sp>
        <p:nvSpPr>
          <p:cNvPr id="4" name="Date Placeholder 3"/>
          <p:cNvSpPr>
            <a:spLocks noGrp="1"/>
          </p:cNvSpPr>
          <p:nvPr>
            <p:ph type="dt" sz="half" idx="2"/>
          </p:nvPr>
        </p:nvSpPr>
        <p:spPr>
          <a:xfrm>
            <a:off x="662824" y="10401255"/>
            <a:ext cx="1700927" cy="161841"/>
          </a:xfrm>
          <a:prstGeom prst="rect">
            <a:avLst/>
          </a:prstGeom>
        </p:spPr>
        <p:txBody>
          <a:bodyPr vert="horz" lIns="0" tIns="36000" rIns="0" bIns="0" rtlCol="0" anchor="t"/>
          <a:lstStyle>
            <a:lvl1pPr algn="l">
              <a:defRPr sz="700">
                <a:solidFill>
                  <a:schemeClr val="accent1"/>
                </a:solidFill>
                <a:latin typeface="Arial" panose="020B0604020202020204" pitchFamily="34" charset="0"/>
                <a:cs typeface="Arial" panose="020B0604020202020204" pitchFamily="34" charset="0"/>
              </a:defRPr>
            </a:lvl1pPr>
          </a:lstStyle>
          <a:p>
            <a:r>
              <a:rPr lang="fr-FR" dirty="0"/>
              <a:t>Version 2.2 / Mois année </a:t>
            </a:r>
            <a:endParaRPr lang="en-US" dirty="0"/>
          </a:p>
        </p:txBody>
      </p:sp>
      <p:sp>
        <p:nvSpPr>
          <p:cNvPr id="5" name="Footer Placeholder 4"/>
          <p:cNvSpPr>
            <a:spLocks noGrp="1"/>
          </p:cNvSpPr>
          <p:nvPr>
            <p:ph type="ftr" sz="quarter" idx="3"/>
          </p:nvPr>
        </p:nvSpPr>
        <p:spPr>
          <a:xfrm>
            <a:off x="665603" y="9979818"/>
            <a:ext cx="2131036" cy="409702"/>
          </a:xfrm>
          <a:prstGeom prst="rect">
            <a:avLst/>
          </a:prstGeom>
        </p:spPr>
        <p:txBody>
          <a:bodyPr vert="horz" lIns="0" tIns="46800" rIns="0" bIns="0" rtlCol="0" anchor="t"/>
          <a:lstStyle>
            <a:lvl1pPr algn="l">
              <a:defRPr sz="700" b="1" i="0">
                <a:solidFill>
                  <a:schemeClr val="tx1"/>
                </a:solidFill>
                <a:latin typeface="Arial" panose="020B0604020202020204" pitchFamily="34" charset="0"/>
                <a:cs typeface="Arial" panose="020B0604020202020204" pitchFamily="34" charset="0"/>
              </a:defRPr>
            </a:lvl1pPr>
          </a:lstStyle>
          <a:p>
            <a:endParaRPr lang="en-US" b="1"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4"/>
          </p:nvPr>
        </p:nvSpPr>
        <p:spPr>
          <a:xfrm>
            <a:off x="6626431" y="10395457"/>
            <a:ext cx="587829" cy="177501"/>
          </a:xfrm>
          <a:prstGeom prst="rect">
            <a:avLst/>
          </a:prstGeom>
        </p:spPr>
        <p:txBody>
          <a:bodyPr vert="horz" lIns="0" tIns="36000" rIns="0" bIns="0" rtlCol="0" anchor="t"/>
          <a:lstStyle>
            <a:lvl1pPr algn="r">
              <a:defRPr sz="700" b="1" i="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‹N°›</a:t>
            </a:fld>
            <a:r>
              <a:rPr lang="en-US" dirty="0"/>
              <a:t>/2</a:t>
            </a:r>
            <a:endParaRPr lang="en-US" dirty="0">
              <a:latin typeface="Arial" panose="020B0604020202020204" pitchFamily="34" charset="0"/>
              <a:cs typeface="Arial" panose="020B0604020202020204" pitchFamily="34" charset="0"/>
            </a:endParaRPr>
          </a:p>
        </p:txBody>
      </p:sp>
      <p:pic>
        <p:nvPicPr>
          <p:cNvPr id="10" name="Image 9">
            <a:extLst>
              <a:ext uri="{FF2B5EF4-FFF2-40B4-BE49-F238E27FC236}">
                <a16:creationId xmlns:a16="http://schemas.microsoft.com/office/drawing/2014/main" id="{0A061ADE-C662-5848-4D24-73ABEE516F00}"/>
              </a:ext>
            </a:extLst>
          </p:cNvPr>
          <p:cNvPicPr>
            <a:picLocks noChangeAspect="1"/>
          </p:cNvPicPr>
          <p:nvPr userDrawn="1"/>
        </p:nvPicPr>
        <p:blipFill>
          <a:blip r:embed="rId3"/>
          <a:stretch>
            <a:fillRect/>
          </a:stretch>
        </p:blipFill>
        <p:spPr>
          <a:xfrm>
            <a:off x="6189483" y="423493"/>
            <a:ext cx="1066800" cy="457200"/>
          </a:xfrm>
          <a:prstGeom prst="rect">
            <a:avLst/>
          </a:prstGeom>
        </p:spPr>
      </p:pic>
      <p:cxnSp>
        <p:nvCxnSpPr>
          <p:cNvPr id="12" name="Connecteur droit 11">
            <a:extLst>
              <a:ext uri="{FF2B5EF4-FFF2-40B4-BE49-F238E27FC236}">
                <a16:creationId xmlns:a16="http://schemas.microsoft.com/office/drawing/2014/main" id="{A6D05801-FC9C-BDA2-75CB-72ADB9C6AA5A}"/>
              </a:ext>
            </a:extLst>
          </p:cNvPr>
          <p:cNvCxnSpPr>
            <a:cxnSpLocks/>
          </p:cNvCxnSpPr>
          <p:nvPr userDrawn="1"/>
        </p:nvCxnSpPr>
        <p:spPr>
          <a:xfrm>
            <a:off x="650948" y="9979821"/>
            <a:ext cx="6563312" cy="0"/>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Connecteur droit 20">
            <a:extLst>
              <a:ext uri="{FF2B5EF4-FFF2-40B4-BE49-F238E27FC236}">
                <a16:creationId xmlns:a16="http://schemas.microsoft.com/office/drawing/2014/main" id="{6E0DDFF9-EDA2-C9E9-CFDD-E556AFD2A828}"/>
              </a:ext>
            </a:extLst>
          </p:cNvPr>
          <p:cNvCxnSpPr>
            <a:cxnSpLocks/>
          </p:cNvCxnSpPr>
          <p:nvPr userDrawn="1"/>
        </p:nvCxnSpPr>
        <p:spPr>
          <a:xfrm>
            <a:off x="650948" y="10389519"/>
            <a:ext cx="6563312" cy="0"/>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3" name="Connecteur droit 22">
            <a:extLst>
              <a:ext uri="{FF2B5EF4-FFF2-40B4-BE49-F238E27FC236}">
                <a16:creationId xmlns:a16="http://schemas.microsoft.com/office/drawing/2014/main" id="{8FBEEB2C-90AF-7E0A-956E-AA06CC259101}"/>
              </a:ext>
            </a:extLst>
          </p:cNvPr>
          <p:cNvCxnSpPr>
            <a:cxnSpLocks/>
          </p:cNvCxnSpPr>
          <p:nvPr userDrawn="1"/>
        </p:nvCxnSpPr>
        <p:spPr>
          <a:xfrm>
            <a:off x="3101439" y="10048398"/>
            <a:ext cx="0" cy="287088"/>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27" name="Espace réservé du texte 26">
            <a:extLst>
              <a:ext uri="{FF2B5EF4-FFF2-40B4-BE49-F238E27FC236}">
                <a16:creationId xmlns:a16="http://schemas.microsoft.com/office/drawing/2014/main" id="{593E12C0-24B4-C04C-A10A-F9BFD7F6BC96}"/>
              </a:ext>
            </a:extLst>
          </p:cNvPr>
          <p:cNvSpPr>
            <a:spLocks noGrp="1"/>
          </p:cNvSpPr>
          <p:nvPr>
            <p:ph type="body" idx="1"/>
          </p:nvPr>
        </p:nvSpPr>
        <p:spPr>
          <a:xfrm>
            <a:off x="2811294" y="9983386"/>
            <a:ext cx="2722851" cy="406131"/>
          </a:xfrm>
          <a:prstGeom prst="rect">
            <a:avLst/>
          </a:prstGeom>
        </p:spPr>
        <p:txBody>
          <a:bodyPr vert="horz" lIns="72000" tIns="46800" rIns="0" bIns="0" rtlCol="0">
            <a:noAutofit/>
          </a:body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102396325"/>
      </p:ext>
    </p:extLst>
  </p:cSld>
  <p:clrMap bg1="lt1" tx1="dk1" bg2="lt2" tx2="dk2" accent1="accent1" accent2="accent2" accent3="accent3" accent4="accent4" accent5="accent5" accent6="accent6" hlink="hlink" folHlink="folHlink"/>
  <p:sldLayoutIdLst>
    <p:sldLayoutId id="2147483665" r:id="rId1"/>
  </p:sldLayoutIdLst>
  <p:hf hdr="0"/>
  <p:txStyles>
    <p:titleStyle>
      <a:lvl1pPr algn="l" defTabSz="755934" rtl="0" eaLnBrk="1" latinLnBrk="0" hangingPunct="1">
        <a:lnSpc>
          <a:spcPct val="90000"/>
        </a:lnSpc>
        <a:spcBef>
          <a:spcPct val="0"/>
        </a:spcBef>
        <a:buNone/>
        <a:defRPr sz="4000" b="1" i="0" kern="1200" cap="all" baseline="0">
          <a:solidFill>
            <a:schemeClr val="accent1"/>
          </a:solidFill>
          <a:latin typeface="Arial" panose="020B0604020202020204" pitchFamily="34" charset="0"/>
          <a:ea typeface="+mj-ea"/>
          <a:cs typeface="Arial" panose="020B0604020202020204" pitchFamily="34" charset="0"/>
        </a:defRPr>
      </a:lvl1pPr>
    </p:titleStyle>
    <p:bodyStyle>
      <a:lvl1pPr marL="0" indent="0" algn="l" defTabSz="755934" rtl="0" eaLnBrk="1" latinLnBrk="0" hangingPunct="1">
        <a:lnSpc>
          <a:spcPct val="90000"/>
        </a:lnSpc>
        <a:spcBef>
          <a:spcPts val="0"/>
        </a:spcBef>
        <a:spcAft>
          <a:spcPts val="300"/>
        </a:spcAft>
        <a:buFontTx/>
        <a:buNone/>
        <a:defRPr sz="700" b="1" kern="1200">
          <a:solidFill>
            <a:schemeClr val="tx1"/>
          </a:solidFill>
          <a:latin typeface="Arial" panose="020B0604020202020204" pitchFamily="34" charset="0"/>
          <a:ea typeface="+mn-ea"/>
          <a:cs typeface="Arial" panose="020B0604020202020204" pitchFamily="34" charset="0"/>
        </a:defRPr>
      </a:lvl1pPr>
      <a:lvl2pPr marL="0" indent="0" algn="l" defTabSz="755934" rtl="0" eaLnBrk="1" latinLnBrk="0" hangingPunct="1">
        <a:lnSpc>
          <a:spcPct val="90000"/>
        </a:lnSpc>
        <a:spcBef>
          <a:spcPts val="0"/>
        </a:spcBef>
        <a:buFontTx/>
        <a:buNone/>
        <a:defRPr sz="700" b="0" i="0" kern="1200">
          <a:solidFill>
            <a:schemeClr val="tx1"/>
          </a:solidFill>
          <a:latin typeface="Arial" panose="020B0604020202020204" pitchFamily="34" charset="0"/>
          <a:ea typeface="+mn-ea"/>
          <a:cs typeface="Arial" panose="020B0604020202020204" pitchFamily="34" charset="0"/>
        </a:defRPr>
      </a:lvl2pPr>
      <a:lvl3pPr marL="755934"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3pPr>
      <a:lvl4pPr marL="1133901"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4pPr>
      <a:lvl5pPr marL="1511869"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5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svg"/></Relationships>
</file>

<file path=ppt/slides/_rels/slide2.xml.rels><?xml version="1.0" encoding="UTF-8" standalone="yes"?>
<Relationships xmlns="http://schemas.openxmlformats.org/package/2006/relationships"><Relationship Id="rId7"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2A6561-608E-EFA5-6E3F-28BF3FD6F58C}"/>
              </a:ext>
            </a:extLst>
          </p:cNvPr>
          <p:cNvSpPr>
            <a:spLocks noGrp="1"/>
          </p:cNvSpPr>
          <p:nvPr>
            <p:ph type="title"/>
          </p:nvPr>
        </p:nvSpPr>
        <p:spPr>
          <a:xfrm>
            <a:off x="360000" y="396000"/>
            <a:ext cx="5929058" cy="499917"/>
          </a:xfrm>
        </p:spPr>
        <p:txBody>
          <a:bodyPr/>
          <a:lstStyle/>
          <a:p>
            <a:r>
              <a:rPr lang="fr-FR" dirty="0" smtClean="0"/>
              <a:t>CHECK-LIST</a:t>
            </a:r>
            <a:endParaRPr lang="fr-FR" dirty="0"/>
          </a:p>
        </p:txBody>
      </p:sp>
      <p:sp>
        <p:nvSpPr>
          <p:cNvPr id="3" name="Espace réservé du contenu 2">
            <a:extLst>
              <a:ext uri="{FF2B5EF4-FFF2-40B4-BE49-F238E27FC236}">
                <a16:creationId xmlns:a16="http://schemas.microsoft.com/office/drawing/2014/main" id="{6B22F8DC-FE66-F0E9-108A-5CE9C2F7E4EB}"/>
              </a:ext>
            </a:extLst>
          </p:cNvPr>
          <p:cNvSpPr>
            <a:spLocks noGrp="1"/>
          </p:cNvSpPr>
          <p:nvPr>
            <p:ph idx="1"/>
          </p:nvPr>
        </p:nvSpPr>
        <p:spPr>
          <a:xfrm>
            <a:off x="726738" y="2525816"/>
            <a:ext cx="5562320" cy="399096"/>
          </a:xfrm>
        </p:spPr>
        <p:txBody>
          <a:bodyPr/>
          <a:lstStyle/>
          <a:p>
            <a:r>
              <a:rPr lang="fr-FR" dirty="0" smtClean="0"/>
              <a:t>Aménagement </a:t>
            </a:r>
            <a:r>
              <a:rPr lang="fr-FR" dirty="0"/>
              <a:t>/ matériels </a:t>
            </a:r>
            <a:r>
              <a:rPr lang="fr-FR" dirty="0" smtClean="0"/>
              <a:t>:</a:t>
            </a:r>
            <a:endParaRPr lang="fr-FR" dirty="0"/>
          </a:p>
        </p:txBody>
      </p:sp>
      <p:sp>
        <p:nvSpPr>
          <p:cNvPr id="4" name="Espace réservé du numéro de diapositive 3">
            <a:extLst>
              <a:ext uri="{FF2B5EF4-FFF2-40B4-BE49-F238E27FC236}">
                <a16:creationId xmlns:a16="http://schemas.microsoft.com/office/drawing/2014/main" id="{5C19CDE4-F5E8-F1BB-443D-044C5A04F6C2}"/>
              </a:ext>
            </a:extLst>
          </p:cNvPr>
          <p:cNvSpPr>
            <a:spLocks noGrp="1"/>
          </p:cNvSpPr>
          <p:nvPr>
            <p:ph type="sldNum" sz="quarter" idx="12"/>
          </p:nvPr>
        </p:nvSpPr>
        <p:spPr/>
        <p:txBody>
          <a:bodyPr/>
          <a:lstStyle/>
          <a:p>
            <a:fld id="{48F63A3B-78C7-47BE-AE5E-E10140E04643}" type="slidenum">
              <a:rPr lang="en-US" smtClean="0"/>
              <a:pPr/>
              <a:t>1</a:t>
            </a:fld>
            <a:r>
              <a:rPr lang="en-US" dirty="0"/>
              <a:t>/2</a:t>
            </a:r>
          </a:p>
        </p:txBody>
      </p:sp>
      <p:sp>
        <p:nvSpPr>
          <p:cNvPr id="5" name="Espace réservé du texte 4">
            <a:extLst>
              <a:ext uri="{FF2B5EF4-FFF2-40B4-BE49-F238E27FC236}">
                <a16:creationId xmlns:a16="http://schemas.microsoft.com/office/drawing/2014/main" id="{F476FF2F-64DC-76CB-7A2D-98B44E0F163B}"/>
              </a:ext>
            </a:extLst>
          </p:cNvPr>
          <p:cNvSpPr>
            <a:spLocks noGrp="1"/>
          </p:cNvSpPr>
          <p:nvPr>
            <p:ph type="body" sz="quarter" idx="13"/>
          </p:nvPr>
        </p:nvSpPr>
        <p:spPr/>
        <p:txBody>
          <a:bodyPr/>
          <a:lstStyle/>
          <a:p>
            <a:r>
              <a:rPr lang="fr-FR" b="1" dirty="0" smtClean="0"/>
              <a:t>C.04 </a:t>
            </a:r>
            <a:r>
              <a:rPr lang="fr-FR" dirty="0" smtClean="0"/>
              <a:t>Aménagement </a:t>
            </a:r>
            <a:r>
              <a:rPr lang="fr-FR" dirty="0"/>
              <a:t>&amp; rangement du local </a:t>
            </a:r>
            <a:r>
              <a:rPr lang="fr-FR" dirty="0" smtClean="0"/>
              <a:t>confidentialité</a:t>
            </a:r>
            <a:endParaRPr lang="fr-FR" dirty="0"/>
          </a:p>
        </p:txBody>
      </p:sp>
      <p:sp>
        <p:nvSpPr>
          <p:cNvPr id="6" name="Espace réservé du texte 5">
            <a:extLst>
              <a:ext uri="{FF2B5EF4-FFF2-40B4-BE49-F238E27FC236}">
                <a16:creationId xmlns:a16="http://schemas.microsoft.com/office/drawing/2014/main" id="{44EBF844-3015-7D8F-607C-C8D2D2B12022}"/>
              </a:ext>
            </a:extLst>
          </p:cNvPr>
          <p:cNvSpPr>
            <a:spLocks noGrp="1"/>
          </p:cNvSpPr>
          <p:nvPr>
            <p:ph type="body" sz="quarter" idx="14"/>
          </p:nvPr>
        </p:nvSpPr>
        <p:spPr/>
        <p:txBody>
          <a:bodyPr/>
          <a:lstStyle/>
          <a:p>
            <a:r>
              <a:rPr lang="fr-FR" dirty="0"/>
              <a:t>Pharmacie :</a:t>
            </a:r>
          </a:p>
        </p:txBody>
      </p:sp>
      <p:sp>
        <p:nvSpPr>
          <p:cNvPr id="7" name="Espace réservé du texte 6">
            <a:extLst>
              <a:ext uri="{FF2B5EF4-FFF2-40B4-BE49-F238E27FC236}">
                <a16:creationId xmlns:a16="http://schemas.microsoft.com/office/drawing/2014/main" id="{F602130F-85FB-5806-6A54-BC1EE03F7936}"/>
              </a:ext>
            </a:extLst>
          </p:cNvPr>
          <p:cNvSpPr>
            <a:spLocks noGrp="1"/>
          </p:cNvSpPr>
          <p:nvPr>
            <p:ph type="body" sz="quarter" idx="15"/>
          </p:nvPr>
        </p:nvSpPr>
        <p:spPr/>
        <p:txBody>
          <a:bodyPr/>
          <a:lstStyle/>
          <a:p>
            <a:r>
              <a:rPr lang="fr-FR" b="0" dirty="0"/>
              <a:t>Personnaliser l’en-tête</a:t>
            </a:r>
          </a:p>
        </p:txBody>
      </p:sp>
      <p:sp>
        <p:nvSpPr>
          <p:cNvPr id="29" name="Espace réservé de la date 28">
            <a:extLst>
              <a:ext uri="{FF2B5EF4-FFF2-40B4-BE49-F238E27FC236}">
                <a16:creationId xmlns:a16="http://schemas.microsoft.com/office/drawing/2014/main" id="{1984E629-75CB-E67F-64B3-41EB75180F3E}"/>
              </a:ext>
            </a:extLst>
          </p:cNvPr>
          <p:cNvSpPr>
            <a:spLocks noGrp="1"/>
          </p:cNvSpPr>
          <p:nvPr>
            <p:ph type="dt" sz="half" idx="10"/>
          </p:nvPr>
        </p:nvSpPr>
        <p:spPr/>
        <p:txBody>
          <a:bodyPr/>
          <a:lstStyle/>
          <a:p>
            <a:r>
              <a:rPr lang="fr-FR" dirty="0"/>
              <a:t>Version </a:t>
            </a:r>
            <a:r>
              <a:rPr lang="fr-FR" dirty="0" smtClean="0"/>
              <a:t>3.0</a:t>
            </a:r>
            <a:r>
              <a:rPr lang="fr-FR" dirty="0" smtClean="0">
                <a:solidFill>
                  <a:schemeClr val="tx1"/>
                </a:solidFill>
              </a:rPr>
              <a:t> </a:t>
            </a:r>
            <a:r>
              <a:rPr lang="fr-FR" dirty="0">
                <a:solidFill>
                  <a:schemeClr val="tx1"/>
                </a:solidFill>
              </a:rPr>
              <a:t>/</a:t>
            </a:r>
            <a:r>
              <a:rPr lang="fr-FR" dirty="0"/>
              <a:t> </a:t>
            </a:r>
            <a:r>
              <a:rPr lang="fr-FR" dirty="0" smtClean="0"/>
              <a:t>Juillet 2026</a:t>
            </a:r>
            <a:endParaRPr lang="en-US" dirty="0"/>
          </a:p>
        </p:txBody>
      </p:sp>
      <p:sp>
        <p:nvSpPr>
          <p:cNvPr id="30" name="Espace réservé du pied de page 29">
            <a:extLst>
              <a:ext uri="{FF2B5EF4-FFF2-40B4-BE49-F238E27FC236}">
                <a16:creationId xmlns:a16="http://schemas.microsoft.com/office/drawing/2014/main" id="{6D1954D0-F1E8-BC9A-14A1-A49C9365635C}"/>
              </a:ext>
            </a:extLst>
          </p:cNvPr>
          <p:cNvSpPr>
            <a:spLocks noGrp="1"/>
          </p:cNvSpPr>
          <p:nvPr>
            <p:ph type="ftr" sz="quarter" idx="11"/>
          </p:nvPr>
        </p:nvSpPr>
        <p:spPr>
          <a:xfrm>
            <a:off x="665603" y="9979818"/>
            <a:ext cx="2435737" cy="409702"/>
          </a:xfrm>
        </p:spPr>
        <p:txBody>
          <a:bodyPr/>
          <a:lstStyle/>
          <a:p>
            <a:r>
              <a:rPr lang="en-US" dirty="0" smtClean="0"/>
              <a:t>Sous-theme :</a:t>
            </a:r>
          </a:p>
          <a:p>
            <a:r>
              <a:rPr lang="fr-FR" dirty="0"/>
              <a:t>4.4 </a:t>
            </a:r>
            <a:r>
              <a:rPr lang="fr-FR" b="0" dirty="0"/>
              <a:t>Gestion des locaux, des équipements et des stocks</a:t>
            </a:r>
            <a:endParaRPr lang="en-US" dirty="0"/>
          </a:p>
        </p:txBody>
      </p:sp>
      <p:sp>
        <p:nvSpPr>
          <p:cNvPr id="47" name="Espace réservé du pied de page 29">
            <a:extLst>
              <a:ext uri="{FF2B5EF4-FFF2-40B4-BE49-F238E27FC236}">
                <a16:creationId xmlns:a16="http://schemas.microsoft.com/office/drawing/2014/main" id="{D3434E79-A65F-A99C-4B77-9B29037F4446}"/>
              </a:ext>
            </a:extLst>
          </p:cNvPr>
          <p:cNvSpPr txBox="1">
            <a:spLocks/>
          </p:cNvSpPr>
          <p:nvPr/>
        </p:nvSpPr>
        <p:spPr>
          <a:xfrm>
            <a:off x="3228851" y="9979818"/>
            <a:ext cx="3830468"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Principes : </a:t>
            </a:r>
          </a:p>
          <a:p>
            <a:r>
              <a:rPr lang="en-US" dirty="0" smtClean="0">
                <a:latin typeface="Arial" panose="020B0604020202020204" pitchFamily="34" charset="0"/>
                <a:cs typeface="Arial" panose="020B0604020202020204" pitchFamily="34" charset="0"/>
              </a:rPr>
              <a:t>Principe 35 : </a:t>
            </a:r>
            <a:r>
              <a:rPr lang="en-US" dirty="0" err="1" smtClean="0">
                <a:latin typeface="Arial" panose="020B0604020202020204" pitchFamily="34" charset="0"/>
                <a:cs typeface="Arial" panose="020B0604020202020204" pitchFamily="34" charset="0"/>
              </a:rPr>
              <a:t>Gestion</a:t>
            </a:r>
            <a:r>
              <a:rPr lang="en-US" dirty="0" smtClean="0">
                <a:latin typeface="Arial" panose="020B0604020202020204" pitchFamily="34" charset="0"/>
                <a:cs typeface="Arial" panose="020B0604020202020204" pitchFamily="34" charset="0"/>
              </a:rPr>
              <a:t> des </a:t>
            </a:r>
            <a:r>
              <a:rPr lang="en-US" dirty="0" err="1" smtClean="0">
                <a:latin typeface="Arial" panose="020B0604020202020204" pitchFamily="34" charset="0"/>
                <a:cs typeface="Arial" panose="020B0604020202020204" pitchFamily="34" charset="0"/>
              </a:rPr>
              <a:t>locaux</a:t>
            </a:r>
            <a:endParaRPr lang="en-US" dirty="0">
              <a:latin typeface="Arial" panose="020B0604020202020204" pitchFamily="34" charset="0"/>
              <a:cs typeface="Arial" panose="020B0604020202020204" pitchFamily="34" charset="0"/>
            </a:endParaRPr>
          </a:p>
        </p:txBody>
      </p:sp>
      <p:sp>
        <p:nvSpPr>
          <p:cNvPr id="48" name="Espace réservé du contenu 2">
            <a:extLst>
              <a:ext uri="{FF2B5EF4-FFF2-40B4-BE49-F238E27FC236}">
                <a16:creationId xmlns:a16="http://schemas.microsoft.com/office/drawing/2014/main" id="{ED0E3B48-A700-5838-DBEB-054168CDB5CB}"/>
              </a:ext>
            </a:extLst>
          </p:cNvPr>
          <p:cNvSpPr txBox="1">
            <a:spLocks/>
          </p:cNvSpPr>
          <p:nvPr/>
        </p:nvSpPr>
        <p:spPr>
          <a:xfrm>
            <a:off x="360000" y="1876595"/>
            <a:ext cx="6863513" cy="487871"/>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1100" b="0" i="0" kern="1200">
                <a:solidFill>
                  <a:schemeClr val="accent2"/>
                </a:solidFill>
                <a:latin typeface="Azo Sans Medium" panose="020B0603030503020204" pitchFamily="34" charset="77"/>
                <a:ea typeface="+mn-ea"/>
                <a:cs typeface="+mn-cs"/>
              </a:defRPr>
            </a:lvl1pPr>
            <a:lvl2pPr marL="151200" indent="-152984" algn="l" defTabSz="755934" rtl="0" eaLnBrk="1" latinLnBrk="0" hangingPunct="1">
              <a:lnSpc>
                <a:spcPts val="1320"/>
              </a:lnSpc>
              <a:spcBef>
                <a:spcPts val="0"/>
              </a:spcBef>
              <a:buClr>
                <a:schemeClr val="accent2"/>
              </a:buClr>
              <a:buFont typeface="Courier New" panose="02070309020205020404" pitchFamily="49" charset="0"/>
              <a:buChar char="o"/>
              <a:defRPr sz="1100" b="0" i="0" kern="1200">
                <a:solidFill>
                  <a:schemeClr val="tx1"/>
                </a:solidFill>
                <a:latin typeface="Azo Sans Light" panose="020B0403030503020204" pitchFamily="34" charset="77"/>
                <a:ea typeface="+mn-ea"/>
                <a:cs typeface="+mn-cs"/>
              </a:defRPr>
            </a:lvl2pPr>
            <a:lvl3pPr marL="180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zo Sans Light" panose="020B0403030503020204" pitchFamily="34" charset="77"/>
                <a:ea typeface="+mn-ea"/>
                <a:cs typeface="+mn-cs"/>
              </a:defRPr>
            </a:lvl3pPr>
            <a:lvl4pPr marL="0" indent="0" algn="l" defTabSz="755934" rtl="0" eaLnBrk="1" latinLnBrk="0" hangingPunct="1">
              <a:lnSpc>
                <a:spcPts val="1320"/>
              </a:lnSpc>
              <a:spcBef>
                <a:spcPts val="0"/>
              </a:spcBef>
              <a:buFontTx/>
              <a:buNone/>
              <a:defRPr sz="1100" b="0" i="0" kern="1200">
                <a:solidFill>
                  <a:schemeClr val="tx1"/>
                </a:solidFill>
                <a:latin typeface="Azo Sans Light" panose="020B0403030503020204" pitchFamily="34" charset="77"/>
                <a:ea typeface="+mn-ea"/>
                <a:cs typeface="+mn-cs"/>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3"/>
            <a:r>
              <a:rPr lang="fr-FR" sz="1200" dirty="0">
                <a:latin typeface="Arial" panose="020B0604020202020204" pitchFamily="34" charset="0"/>
                <a:cs typeface="Arial" panose="020B0604020202020204" pitchFamily="34" charset="0"/>
              </a:rPr>
              <a:t>La liste suivante rappelle les principaux éléments à respecter afin que l’officine dispose d’un espace de confidentialité adapté</a:t>
            </a:r>
          </a:p>
        </p:txBody>
      </p:sp>
      <p:grpSp>
        <p:nvGrpSpPr>
          <p:cNvPr id="66" name="Groupe 65">
            <a:extLst>
              <a:ext uri="{FF2B5EF4-FFF2-40B4-BE49-F238E27FC236}">
                <a16:creationId xmlns:a16="http://schemas.microsoft.com/office/drawing/2014/main" id="{9B992498-C5B4-B27E-FC66-A74B208603E1}"/>
              </a:ext>
            </a:extLst>
          </p:cNvPr>
          <p:cNvGrpSpPr/>
          <p:nvPr/>
        </p:nvGrpSpPr>
        <p:grpSpPr>
          <a:xfrm>
            <a:off x="351825" y="2476101"/>
            <a:ext cx="290053" cy="292100"/>
            <a:chOff x="225503" y="2443266"/>
            <a:chExt cx="290053" cy="292100"/>
          </a:xfrm>
        </p:grpSpPr>
        <p:cxnSp>
          <p:nvCxnSpPr>
            <p:cNvPr id="58" name="Connecteur droit 57">
              <a:extLst>
                <a:ext uri="{FF2B5EF4-FFF2-40B4-BE49-F238E27FC236}">
                  <a16:creationId xmlns:a16="http://schemas.microsoft.com/office/drawing/2014/main" id="{11A44A79-ABDA-C96B-FD50-500457ABEDE1}"/>
                </a:ext>
              </a:extLst>
            </p:cNvPr>
            <p:cNvCxnSpPr>
              <a:cxnSpLocks/>
            </p:cNvCxnSpPr>
            <p:nvPr/>
          </p:nvCxnSpPr>
          <p:spPr>
            <a:xfrm>
              <a:off x="225503" y="2443266"/>
              <a:ext cx="290053" cy="18549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2" name="Connecteur droit 61">
              <a:extLst>
                <a:ext uri="{FF2B5EF4-FFF2-40B4-BE49-F238E27FC236}">
                  <a16:creationId xmlns:a16="http://schemas.microsoft.com/office/drawing/2014/main" id="{CCEDE5B1-3562-A804-982A-9D36E507189E}"/>
                </a:ext>
              </a:extLst>
            </p:cNvPr>
            <p:cNvCxnSpPr>
              <a:cxnSpLocks/>
            </p:cNvCxnSpPr>
            <p:nvPr/>
          </p:nvCxnSpPr>
          <p:spPr>
            <a:xfrm flipV="1">
              <a:off x="350588" y="2629157"/>
              <a:ext cx="158386" cy="106209"/>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grpSp>
      <p:pic>
        <p:nvPicPr>
          <p:cNvPr id="8" name="Graphique 7">
            <a:extLst>
              <a:ext uri="{FF2B5EF4-FFF2-40B4-BE49-F238E27FC236}">
                <a16:creationId xmlns:a16="http://schemas.microsoft.com/office/drawing/2014/main" id="{59072EF2-A873-E90C-813B-91FCD58D7A12}"/>
              </a:ext>
            </a:extLst>
          </p:cNvPr>
          <p:cNvPicPr>
            <a:picLocks noChangeAspect="1"/>
          </p:cNvPicPr>
          <p:nvPr/>
        </p:nvPicPr>
        <p:blipFill>
          <a:blip r:embed="rId2">
            <a:extLst>
              <a:ext uri="{96DAC541-7B7A-43D3-8B79-37D633B846F1}">
                <asvg:svgBlip xmlns:asvg="http://schemas.microsoft.com/office/drawing/2016/SVG/main" xmlns="" r:embed="rId5"/>
              </a:ext>
            </a:extLst>
          </a:blip>
          <a:srcRect/>
          <a:stretch/>
        </p:blipFill>
        <p:spPr>
          <a:xfrm>
            <a:off x="183216" y="9954875"/>
            <a:ext cx="354876" cy="490067"/>
          </a:xfrm>
          <a:prstGeom prst="rect">
            <a:avLst/>
          </a:prstGeom>
        </p:spPr>
      </p:pic>
      <p:sp>
        <p:nvSpPr>
          <p:cNvPr id="39" name="Espace réservé du contenu 2">
            <a:extLst>
              <a:ext uri="{FF2B5EF4-FFF2-40B4-BE49-F238E27FC236}">
                <a16:creationId xmlns:a16="http://schemas.microsoft.com/office/drawing/2014/main" id="{6B22F8DC-FE66-F0E9-108A-5CE9C2F7E4EB}"/>
              </a:ext>
            </a:extLst>
          </p:cNvPr>
          <p:cNvSpPr txBox="1">
            <a:spLocks/>
          </p:cNvSpPr>
          <p:nvPr/>
        </p:nvSpPr>
        <p:spPr>
          <a:xfrm>
            <a:off x="362918" y="3465725"/>
            <a:ext cx="3403864" cy="1905736"/>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1"/>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200" b="1" dirty="0"/>
              <a:t>Toutes activités</a:t>
            </a:r>
          </a:p>
          <a:p>
            <a:pPr marL="285750" indent="-285750" algn="just">
              <a:buClr>
                <a:schemeClr val="accent1"/>
              </a:buClr>
              <a:buFont typeface="Wingdings" pitchFamily="2" charset="2"/>
              <a:buChar char="q"/>
            </a:pPr>
            <a:r>
              <a:rPr lang="fr-FR" sz="1200" dirty="0" smtClean="0">
                <a:solidFill>
                  <a:schemeClr val="tx1"/>
                </a:solidFill>
              </a:rPr>
              <a:t>Espace clos</a:t>
            </a:r>
          </a:p>
          <a:p>
            <a:pPr marL="285750" indent="-285750" algn="just">
              <a:buClr>
                <a:schemeClr val="accent1"/>
              </a:buClr>
              <a:buFont typeface="Wingdings" pitchFamily="2" charset="2"/>
              <a:buChar char="q"/>
            </a:pPr>
            <a:r>
              <a:rPr lang="fr-FR" sz="1200" dirty="0" smtClean="0">
                <a:solidFill>
                  <a:schemeClr val="tx1"/>
                </a:solidFill>
              </a:rPr>
              <a:t>Isolation visuelle</a:t>
            </a:r>
          </a:p>
          <a:p>
            <a:pPr marL="285750" indent="-285750" algn="just">
              <a:buClr>
                <a:schemeClr val="accent1"/>
              </a:buClr>
              <a:buFont typeface="Wingdings" pitchFamily="2" charset="2"/>
              <a:buChar char="q"/>
            </a:pPr>
            <a:r>
              <a:rPr lang="fr-FR" sz="1200" dirty="0" smtClean="0">
                <a:solidFill>
                  <a:schemeClr val="tx1"/>
                </a:solidFill>
              </a:rPr>
              <a:t>Isolation phonique (confidentialité)</a:t>
            </a:r>
          </a:p>
          <a:p>
            <a:pPr marL="285750" indent="-285750" algn="just">
              <a:buClr>
                <a:schemeClr val="accent1"/>
              </a:buClr>
              <a:buFont typeface="Wingdings" pitchFamily="2" charset="2"/>
              <a:buChar char="q"/>
            </a:pPr>
            <a:r>
              <a:rPr lang="fr-FR" sz="1200" dirty="0" smtClean="0">
                <a:solidFill>
                  <a:schemeClr val="tx1"/>
                </a:solidFill>
              </a:rPr>
              <a:t>Isolation thermique (chauffage / climatisation)</a:t>
            </a:r>
          </a:p>
          <a:p>
            <a:pPr marL="285750" indent="-285750" algn="just">
              <a:buClr>
                <a:schemeClr val="accent1"/>
              </a:buClr>
              <a:buFont typeface="Wingdings" pitchFamily="2" charset="2"/>
              <a:buChar char="q"/>
            </a:pPr>
            <a:r>
              <a:rPr lang="fr-FR" sz="1200" dirty="0" smtClean="0">
                <a:solidFill>
                  <a:schemeClr val="tx1"/>
                </a:solidFill>
              </a:rPr>
              <a:t>Accessible directement depuis l’espace clients (sans accès aux </a:t>
            </a:r>
            <a:r>
              <a:rPr lang="fr-FR" sz="1200" dirty="0" smtClean="0">
                <a:solidFill>
                  <a:schemeClr val="tx1"/>
                </a:solidFill>
              </a:rPr>
              <a:t>médicaments)</a:t>
            </a:r>
            <a:endParaRPr lang="fr-FR" sz="1200" dirty="0" smtClean="0">
              <a:solidFill>
                <a:schemeClr val="tx1"/>
              </a:solidFill>
            </a:endParaRPr>
          </a:p>
          <a:p>
            <a:pPr marL="285750" indent="-285750" algn="just">
              <a:buClr>
                <a:schemeClr val="accent1"/>
              </a:buClr>
              <a:buFont typeface="Wingdings" pitchFamily="2" charset="2"/>
              <a:buChar char="q"/>
            </a:pPr>
            <a:r>
              <a:rPr lang="fr-FR" sz="1200" dirty="0" smtClean="0">
                <a:solidFill>
                  <a:schemeClr val="tx1"/>
                </a:solidFill>
              </a:rPr>
              <a:t>Clairement identifié</a:t>
            </a:r>
          </a:p>
          <a:p>
            <a:pPr marL="285750" indent="-285750" algn="just">
              <a:buClr>
                <a:schemeClr val="accent1"/>
              </a:buClr>
              <a:buFont typeface="Wingdings" pitchFamily="2" charset="2"/>
              <a:buChar char="q"/>
            </a:pPr>
            <a:r>
              <a:rPr lang="fr-FR" sz="1200" dirty="0" smtClean="0">
                <a:solidFill>
                  <a:schemeClr val="tx1"/>
                </a:solidFill>
              </a:rPr>
              <a:t>Disposant du mobilier adapté (une table ou un bureau, des chaises et /ou un fauteuil)</a:t>
            </a:r>
          </a:p>
          <a:p>
            <a:pPr marL="285750" indent="-285750" algn="just">
              <a:buClr>
                <a:schemeClr val="accent1"/>
              </a:buClr>
              <a:buFont typeface="Wingdings" pitchFamily="2" charset="2"/>
              <a:buChar char="q"/>
            </a:pPr>
            <a:r>
              <a:rPr lang="fr-FR" sz="1200" dirty="0" smtClean="0">
                <a:solidFill>
                  <a:schemeClr val="tx1"/>
                </a:solidFill>
              </a:rPr>
              <a:t>Accessible aux personnes à mobilité réduite</a:t>
            </a:r>
          </a:p>
        </p:txBody>
      </p:sp>
      <p:grpSp>
        <p:nvGrpSpPr>
          <p:cNvPr id="40" name="Groupe 39">
            <a:extLst>
              <a:ext uri="{FF2B5EF4-FFF2-40B4-BE49-F238E27FC236}">
                <a16:creationId xmlns:a16="http://schemas.microsoft.com/office/drawing/2014/main" id="{0BC287A3-EBBD-0228-38D9-E6CAFA8F1FC8}"/>
              </a:ext>
            </a:extLst>
          </p:cNvPr>
          <p:cNvGrpSpPr/>
          <p:nvPr/>
        </p:nvGrpSpPr>
        <p:grpSpPr>
          <a:xfrm>
            <a:off x="362918" y="3135978"/>
            <a:ext cx="1140562" cy="211541"/>
            <a:chOff x="4820850" y="4231021"/>
            <a:chExt cx="1140562" cy="211541"/>
          </a:xfrm>
        </p:grpSpPr>
        <p:sp>
          <p:nvSpPr>
            <p:cNvPr id="41" name="Ellipse 40">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42" name="Ellipse 41">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1">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43" name="Forme libre 42">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44" name="Espace réservé du contenu 2">
            <a:extLst>
              <a:ext uri="{FF2B5EF4-FFF2-40B4-BE49-F238E27FC236}">
                <a16:creationId xmlns:a16="http://schemas.microsoft.com/office/drawing/2014/main" id="{99B637A2-4B20-94A9-1BC9-C0F1AA9A968E}"/>
              </a:ext>
            </a:extLst>
          </p:cNvPr>
          <p:cNvSpPr txBox="1">
            <a:spLocks/>
          </p:cNvSpPr>
          <p:nvPr/>
        </p:nvSpPr>
        <p:spPr>
          <a:xfrm>
            <a:off x="4134818" y="3465725"/>
            <a:ext cx="3088695" cy="1905736"/>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1100" b="0" i="0" kern="1200">
                <a:solidFill>
                  <a:schemeClr val="accent2"/>
                </a:solidFill>
                <a:latin typeface="Azo Sans Medium" panose="020B0603030503020204" pitchFamily="34" charset="77"/>
                <a:ea typeface="+mn-ea"/>
                <a:cs typeface="+mn-cs"/>
              </a:defRPr>
            </a:lvl1pPr>
            <a:lvl2pPr marL="151200" indent="-152984" algn="l" defTabSz="755934" rtl="0" eaLnBrk="1" latinLnBrk="0" hangingPunct="1">
              <a:lnSpc>
                <a:spcPts val="1320"/>
              </a:lnSpc>
              <a:spcBef>
                <a:spcPts val="0"/>
              </a:spcBef>
              <a:buClr>
                <a:schemeClr val="accent2"/>
              </a:buClr>
              <a:buFont typeface="Courier New" panose="02070309020205020404" pitchFamily="49" charset="0"/>
              <a:buChar char="o"/>
              <a:defRPr sz="1100" b="0" i="0" kern="1200">
                <a:solidFill>
                  <a:schemeClr val="tx1"/>
                </a:solidFill>
                <a:latin typeface="Azo Sans Light" panose="020B0403030503020204" pitchFamily="34" charset="77"/>
                <a:ea typeface="+mn-ea"/>
                <a:cs typeface="+mn-cs"/>
              </a:defRPr>
            </a:lvl2pPr>
            <a:lvl3pPr marL="180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zo Sans Light" panose="020B0403030503020204" pitchFamily="34" charset="77"/>
                <a:ea typeface="+mn-ea"/>
                <a:cs typeface="+mn-cs"/>
              </a:defRPr>
            </a:lvl3pPr>
            <a:lvl4pPr marL="0" indent="0" algn="l" defTabSz="755934" rtl="0" eaLnBrk="1" latinLnBrk="0" hangingPunct="1">
              <a:lnSpc>
                <a:spcPts val="1320"/>
              </a:lnSpc>
              <a:spcBef>
                <a:spcPts val="0"/>
              </a:spcBef>
              <a:buFontTx/>
              <a:buNone/>
              <a:defRPr sz="1100" b="0" i="0" kern="1200">
                <a:solidFill>
                  <a:schemeClr val="tx1"/>
                </a:solidFill>
                <a:latin typeface="Azo Sans Light" panose="020B0403030503020204" pitchFamily="34" charset="77"/>
                <a:ea typeface="+mn-ea"/>
                <a:cs typeface="+mn-cs"/>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200" b="1" dirty="0">
                <a:solidFill>
                  <a:schemeClr val="accent1"/>
                </a:solidFill>
                <a:latin typeface="Arial" panose="020B0604020202020204" pitchFamily="34" charset="0"/>
                <a:cs typeface="Arial" panose="020B0604020202020204" pitchFamily="34" charset="0"/>
              </a:rPr>
              <a:t>Entretiens patients (Bilan de Médication, Education thérapeutique patients, Accompagnement pharmaceutique du patient…) :</a:t>
            </a:r>
          </a:p>
          <a:p>
            <a:pPr marL="285750" indent="-285750" algn="just">
              <a:buClr>
                <a:schemeClr val="accent1"/>
              </a:buClr>
              <a:buFont typeface="Wingdings" pitchFamily="2" charset="2"/>
              <a:buChar char="q"/>
            </a:pPr>
            <a:r>
              <a:rPr lang="fr-FR" sz="1200" dirty="0">
                <a:solidFill>
                  <a:schemeClr val="tx1"/>
                </a:solidFill>
                <a:latin typeface="Arial" panose="020B0604020202020204" pitchFamily="34" charset="0"/>
                <a:cs typeface="Arial" panose="020B0604020202020204" pitchFamily="34" charset="0"/>
              </a:rPr>
              <a:t>Présence d’un poste informatique permettant de consulter les informations du patient</a:t>
            </a:r>
          </a:p>
          <a:p>
            <a:pPr marL="285750" indent="-285750" algn="just">
              <a:buClr>
                <a:schemeClr val="accent1"/>
              </a:buClr>
              <a:buFont typeface="Wingdings" pitchFamily="2" charset="2"/>
              <a:buChar char="q"/>
            </a:pPr>
            <a:r>
              <a:rPr lang="fr-FR" sz="1200" dirty="0">
                <a:solidFill>
                  <a:schemeClr val="tx1"/>
                </a:solidFill>
                <a:latin typeface="Arial" panose="020B0604020202020204" pitchFamily="34" charset="0"/>
                <a:cs typeface="Arial" panose="020B0604020202020204" pitchFamily="34" charset="0"/>
              </a:rPr>
              <a:t>Supports nécessaires à la conduite des entretiens </a:t>
            </a:r>
          </a:p>
        </p:txBody>
      </p:sp>
      <p:grpSp>
        <p:nvGrpSpPr>
          <p:cNvPr id="45" name="Groupe 44">
            <a:extLst>
              <a:ext uri="{FF2B5EF4-FFF2-40B4-BE49-F238E27FC236}">
                <a16:creationId xmlns:a16="http://schemas.microsoft.com/office/drawing/2014/main" id="{5F053373-CF51-07C3-2150-ECA2396467E3}"/>
              </a:ext>
            </a:extLst>
          </p:cNvPr>
          <p:cNvGrpSpPr/>
          <p:nvPr/>
        </p:nvGrpSpPr>
        <p:grpSpPr>
          <a:xfrm>
            <a:off x="4134818" y="3135978"/>
            <a:ext cx="1140562" cy="211541"/>
            <a:chOff x="4820850" y="4231021"/>
            <a:chExt cx="1140562" cy="211541"/>
          </a:xfrm>
        </p:grpSpPr>
        <p:sp>
          <p:nvSpPr>
            <p:cNvPr id="46" name="Ellipse 45">
              <a:extLst>
                <a:ext uri="{FF2B5EF4-FFF2-40B4-BE49-F238E27FC236}">
                  <a16:creationId xmlns:a16="http://schemas.microsoft.com/office/drawing/2014/main" id="{CE95D1B7-0AB0-0817-FF74-84CE885DAC88}"/>
                </a:ext>
              </a:extLst>
            </p:cNvPr>
            <p:cNvSpPr/>
            <p:nvPr/>
          </p:nvSpPr>
          <p:spPr>
            <a:xfrm>
              <a:off x="5371514" y="4392162"/>
              <a:ext cx="50400" cy="50400"/>
            </a:xfrm>
            <a:prstGeom prst="ellipse">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49" name="Ellipse 48">
              <a:extLst>
                <a:ext uri="{FF2B5EF4-FFF2-40B4-BE49-F238E27FC236}">
                  <a16:creationId xmlns:a16="http://schemas.microsoft.com/office/drawing/2014/main" id="{723A1A03-9628-50E9-C149-F47FD7A77B77}"/>
                </a:ext>
              </a:extLst>
            </p:cNvPr>
            <p:cNvSpPr/>
            <p:nvPr/>
          </p:nvSpPr>
          <p:spPr>
            <a:xfrm>
              <a:off x="5371514" y="4328662"/>
              <a:ext cx="50400" cy="50400"/>
            </a:xfrm>
            <a:prstGeom prst="ellipse">
              <a:avLst/>
            </a:prstGeom>
            <a:solidFill>
              <a:schemeClr val="accent1">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50" name="Forme libre 49">
              <a:extLst>
                <a:ext uri="{FF2B5EF4-FFF2-40B4-BE49-F238E27FC236}">
                  <a16:creationId xmlns:a16="http://schemas.microsoft.com/office/drawing/2014/main" id="{94C9F8D6-CD47-6F35-EA4B-D8772CC587E0}"/>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51" name="Espace réservé du contenu 2">
            <a:extLst>
              <a:ext uri="{FF2B5EF4-FFF2-40B4-BE49-F238E27FC236}">
                <a16:creationId xmlns:a16="http://schemas.microsoft.com/office/drawing/2014/main" id="{99B637A2-4B20-94A9-1BC9-C0F1AA9A968E}"/>
              </a:ext>
            </a:extLst>
          </p:cNvPr>
          <p:cNvSpPr txBox="1">
            <a:spLocks/>
          </p:cNvSpPr>
          <p:nvPr/>
        </p:nvSpPr>
        <p:spPr>
          <a:xfrm>
            <a:off x="351826" y="6100918"/>
            <a:ext cx="5748724" cy="1349608"/>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1100" b="0" i="0" kern="1200">
                <a:solidFill>
                  <a:schemeClr val="accent2"/>
                </a:solidFill>
                <a:latin typeface="Azo Sans Medium" panose="020B0603030503020204" pitchFamily="34" charset="77"/>
                <a:ea typeface="+mn-ea"/>
                <a:cs typeface="+mn-cs"/>
              </a:defRPr>
            </a:lvl1pPr>
            <a:lvl2pPr marL="151200" indent="-152984" algn="l" defTabSz="755934" rtl="0" eaLnBrk="1" latinLnBrk="0" hangingPunct="1">
              <a:lnSpc>
                <a:spcPts val="1320"/>
              </a:lnSpc>
              <a:spcBef>
                <a:spcPts val="0"/>
              </a:spcBef>
              <a:buClr>
                <a:schemeClr val="accent2"/>
              </a:buClr>
              <a:buFont typeface="Courier New" panose="02070309020205020404" pitchFamily="49" charset="0"/>
              <a:buChar char="o"/>
              <a:defRPr sz="1100" b="0" i="0" kern="1200">
                <a:solidFill>
                  <a:schemeClr val="tx1"/>
                </a:solidFill>
                <a:latin typeface="Azo Sans Light" panose="020B0403030503020204" pitchFamily="34" charset="77"/>
                <a:ea typeface="+mn-ea"/>
                <a:cs typeface="+mn-cs"/>
              </a:defRPr>
            </a:lvl2pPr>
            <a:lvl3pPr marL="180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zo Sans Light" panose="020B0403030503020204" pitchFamily="34" charset="77"/>
                <a:ea typeface="+mn-ea"/>
                <a:cs typeface="+mn-cs"/>
              </a:defRPr>
            </a:lvl3pPr>
            <a:lvl4pPr marL="0" indent="0" algn="l" defTabSz="755934" rtl="0" eaLnBrk="1" latinLnBrk="0" hangingPunct="1">
              <a:lnSpc>
                <a:spcPts val="1320"/>
              </a:lnSpc>
              <a:spcBef>
                <a:spcPts val="0"/>
              </a:spcBef>
              <a:buFontTx/>
              <a:buNone/>
              <a:defRPr sz="1100" b="0" i="0" kern="1200">
                <a:solidFill>
                  <a:schemeClr val="tx1"/>
                </a:solidFill>
                <a:latin typeface="Azo Sans Light" panose="020B0403030503020204" pitchFamily="34" charset="77"/>
                <a:ea typeface="+mn-ea"/>
                <a:cs typeface="+mn-cs"/>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200" b="1" dirty="0">
                <a:solidFill>
                  <a:schemeClr val="accent1"/>
                </a:solidFill>
                <a:latin typeface="Arial" panose="020B0604020202020204" pitchFamily="34" charset="0"/>
                <a:cs typeface="Arial" panose="020B0604020202020204" pitchFamily="34" charset="0"/>
              </a:rPr>
              <a:t>Dépistage, TROD, vaccination… :</a:t>
            </a:r>
          </a:p>
          <a:p>
            <a:pPr marL="285750" indent="-285750" algn="just">
              <a:buClr>
                <a:schemeClr val="accent1"/>
              </a:buClr>
              <a:buFont typeface="Wingdings" pitchFamily="2" charset="2"/>
              <a:buChar char="q"/>
            </a:pPr>
            <a:r>
              <a:rPr lang="fr-FR" sz="1200" dirty="0">
                <a:solidFill>
                  <a:schemeClr val="tx1"/>
                </a:solidFill>
                <a:latin typeface="Arial" panose="020B0604020202020204" pitchFamily="34" charset="0"/>
                <a:cs typeface="Arial" panose="020B0604020202020204" pitchFamily="34" charset="0"/>
              </a:rPr>
              <a:t>Matériels adéquats aux différentes activités proposées</a:t>
            </a:r>
          </a:p>
          <a:p>
            <a:pPr marL="285750" indent="-285750" algn="just">
              <a:buClr>
                <a:schemeClr val="accent1"/>
              </a:buClr>
              <a:buFont typeface="Wingdings" pitchFamily="2" charset="2"/>
              <a:buChar char="q"/>
            </a:pPr>
            <a:r>
              <a:rPr lang="fr-FR" sz="1200" dirty="0">
                <a:solidFill>
                  <a:schemeClr val="tx1"/>
                </a:solidFill>
                <a:latin typeface="Arial" panose="020B0604020202020204" pitchFamily="34" charset="0"/>
                <a:cs typeface="Arial" panose="020B0604020202020204" pitchFamily="34" charset="0"/>
              </a:rPr>
              <a:t>Conteneurs de collectes pour les déchets d’activités de soins à risque infectieux</a:t>
            </a:r>
          </a:p>
          <a:p>
            <a:pPr marL="285750" indent="-285750" algn="just">
              <a:buClr>
                <a:schemeClr val="accent1"/>
              </a:buClr>
              <a:buFont typeface="Wingdings" pitchFamily="2" charset="2"/>
              <a:buChar char="q"/>
            </a:pPr>
            <a:r>
              <a:rPr lang="fr-FR" sz="1200" dirty="0">
                <a:solidFill>
                  <a:schemeClr val="tx1"/>
                </a:solidFill>
                <a:latin typeface="Arial" panose="020B0604020202020204" pitchFamily="34" charset="0"/>
                <a:cs typeface="Arial" panose="020B0604020202020204" pitchFamily="34" charset="0"/>
              </a:rPr>
              <a:t>Point d'eau ou solutions hydro-alcooliques pour le lavage des mains</a:t>
            </a:r>
          </a:p>
          <a:p>
            <a:pPr marL="285750" indent="-285750" algn="just">
              <a:buClr>
                <a:schemeClr val="accent1"/>
              </a:buClr>
              <a:buFont typeface="Wingdings" pitchFamily="2" charset="2"/>
              <a:buChar char="q"/>
            </a:pPr>
            <a:r>
              <a:rPr lang="fr-FR" sz="1200" dirty="0">
                <a:solidFill>
                  <a:schemeClr val="tx1"/>
                </a:solidFill>
                <a:latin typeface="Arial" panose="020B0604020202020204" pitchFamily="34" charset="0"/>
                <a:cs typeface="Arial" panose="020B0604020202020204" pitchFamily="34" charset="0"/>
              </a:rPr>
              <a:t>Trousse de première </a:t>
            </a:r>
            <a:r>
              <a:rPr lang="fr-FR" sz="1200" dirty="0" smtClean="0">
                <a:solidFill>
                  <a:schemeClr val="tx1"/>
                </a:solidFill>
                <a:latin typeface="Arial" panose="020B0604020202020204" pitchFamily="34" charset="0"/>
                <a:cs typeface="Arial" panose="020B0604020202020204" pitchFamily="34" charset="0"/>
              </a:rPr>
              <a:t>urgence (</a:t>
            </a:r>
            <a:r>
              <a:rPr lang="fr-FR" sz="1200" dirty="0" err="1" smtClean="0">
                <a:solidFill>
                  <a:schemeClr val="tx1"/>
                </a:solidFill>
                <a:latin typeface="Arial" panose="020B0604020202020204" pitchFamily="34" charset="0"/>
                <a:cs typeface="Arial" panose="020B0604020202020204" pitchFamily="34" charset="0"/>
              </a:rPr>
              <a:t>cf</a:t>
            </a:r>
            <a:r>
              <a:rPr lang="fr-FR" sz="1200" dirty="0">
                <a:solidFill>
                  <a:schemeClr val="tx1"/>
                </a:solidFill>
                <a:latin typeface="Arial" panose="020B0604020202020204" pitchFamily="34" charset="0"/>
                <a:cs typeface="Arial" panose="020B0604020202020204" pitchFamily="34" charset="0"/>
              </a:rPr>
              <a:t> C.05 - Trousse de première </a:t>
            </a:r>
            <a:r>
              <a:rPr lang="fr-FR" sz="1200" dirty="0" smtClean="0">
                <a:solidFill>
                  <a:schemeClr val="tx1"/>
                </a:solidFill>
                <a:latin typeface="Arial" panose="020B0604020202020204" pitchFamily="34" charset="0"/>
                <a:cs typeface="Arial" panose="020B0604020202020204" pitchFamily="34" charset="0"/>
              </a:rPr>
              <a:t>urgence)</a:t>
            </a:r>
          </a:p>
          <a:p>
            <a:pPr marL="285750" indent="-285750" algn="just">
              <a:buClr>
                <a:schemeClr val="accent1"/>
              </a:buClr>
              <a:buFont typeface="Wingdings" pitchFamily="2" charset="2"/>
              <a:buChar char="q"/>
            </a:pPr>
            <a:r>
              <a:rPr lang="fr-FR" sz="1200" dirty="0">
                <a:solidFill>
                  <a:schemeClr val="tx1"/>
                </a:solidFill>
                <a:latin typeface="Arial" panose="020B0604020202020204" pitchFamily="34" charset="0"/>
                <a:cs typeface="Arial" panose="020B0604020202020204" pitchFamily="34" charset="0"/>
              </a:rPr>
              <a:t>Toilettes à proximité pour les TROD </a:t>
            </a:r>
            <a:r>
              <a:rPr lang="fr-FR" sz="1200" dirty="0">
                <a:solidFill>
                  <a:schemeClr val="tx1"/>
                </a:solidFill>
                <a:latin typeface="Arial" panose="020B0604020202020204" pitchFamily="34" charset="0"/>
                <a:cs typeface="Arial" panose="020B0604020202020204" pitchFamily="34" charset="0"/>
              </a:rPr>
              <a:t>cystites si possible</a:t>
            </a:r>
            <a:endParaRPr lang="fr-FR" sz="1200" dirty="0">
              <a:solidFill>
                <a:schemeClr val="tx1"/>
              </a:solidFill>
              <a:latin typeface="Arial" panose="020B0604020202020204" pitchFamily="34" charset="0"/>
              <a:cs typeface="Arial" panose="020B0604020202020204" pitchFamily="34" charset="0"/>
            </a:endParaRPr>
          </a:p>
        </p:txBody>
      </p:sp>
      <p:grpSp>
        <p:nvGrpSpPr>
          <p:cNvPr id="52" name="Groupe 51">
            <a:extLst>
              <a:ext uri="{FF2B5EF4-FFF2-40B4-BE49-F238E27FC236}">
                <a16:creationId xmlns:a16="http://schemas.microsoft.com/office/drawing/2014/main" id="{5F053373-CF51-07C3-2150-ECA2396467E3}"/>
              </a:ext>
            </a:extLst>
          </p:cNvPr>
          <p:cNvGrpSpPr/>
          <p:nvPr/>
        </p:nvGrpSpPr>
        <p:grpSpPr>
          <a:xfrm>
            <a:off x="350512" y="5771171"/>
            <a:ext cx="1178038" cy="288001"/>
            <a:chOff x="4820850" y="4231021"/>
            <a:chExt cx="1140562" cy="211541"/>
          </a:xfrm>
        </p:grpSpPr>
        <p:sp>
          <p:nvSpPr>
            <p:cNvPr id="53" name="Ellipse 52">
              <a:extLst>
                <a:ext uri="{FF2B5EF4-FFF2-40B4-BE49-F238E27FC236}">
                  <a16:creationId xmlns:a16="http://schemas.microsoft.com/office/drawing/2014/main" id="{CE95D1B7-0AB0-0817-FF74-84CE885DAC88}"/>
                </a:ext>
              </a:extLst>
            </p:cNvPr>
            <p:cNvSpPr/>
            <p:nvPr/>
          </p:nvSpPr>
          <p:spPr>
            <a:xfrm>
              <a:off x="5371514" y="4392162"/>
              <a:ext cx="50400" cy="50400"/>
            </a:xfrm>
            <a:prstGeom prst="ellipse">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56" name="Ellipse 55">
              <a:extLst>
                <a:ext uri="{FF2B5EF4-FFF2-40B4-BE49-F238E27FC236}">
                  <a16:creationId xmlns:a16="http://schemas.microsoft.com/office/drawing/2014/main" id="{723A1A03-9628-50E9-C149-F47FD7A77B77}"/>
                </a:ext>
              </a:extLst>
            </p:cNvPr>
            <p:cNvSpPr/>
            <p:nvPr/>
          </p:nvSpPr>
          <p:spPr>
            <a:xfrm>
              <a:off x="5371514" y="4328662"/>
              <a:ext cx="50400" cy="50400"/>
            </a:xfrm>
            <a:prstGeom prst="ellipse">
              <a:avLst/>
            </a:prstGeom>
            <a:solidFill>
              <a:schemeClr val="accent1">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57" name="Forme libre 56">
              <a:extLst>
                <a:ext uri="{FF2B5EF4-FFF2-40B4-BE49-F238E27FC236}">
                  <a16:creationId xmlns:a16="http://schemas.microsoft.com/office/drawing/2014/main" id="{94C9F8D6-CD47-6F35-EA4B-D8772CC587E0}"/>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59" name="Espace réservé du contenu 2">
            <a:extLst>
              <a:ext uri="{FF2B5EF4-FFF2-40B4-BE49-F238E27FC236}">
                <a16:creationId xmlns:a16="http://schemas.microsoft.com/office/drawing/2014/main" id="{6B22F8DC-FE66-F0E9-108A-5CE9C2F7E4EB}"/>
              </a:ext>
            </a:extLst>
          </p:cNvPr>
          <p:cNvSpPr txBox="1">
            <a:spLocks/>
          </p:cNvSpPr>
          <p:nvPr/>
        </p:nvSpPr>
        <p:spPr>
          <a:xfrm>
            <a:off x="744177" y="7681533"/>
            <a:ext cx="5562320" cy="399096"/>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1100" b="1" i="0" kern="1200">
                <a:solidFill>
                  <a:schemeClr val="accent1"/>
                </a:solidFill>
                <a:latin typeface="Arial" panose="020B0604020202020204" pitchFamily="34" charset="0"/>
                <a:ea typeface="+mn-ea"/>
                <a:cs typeface="Arial" panose="020B0604020202020204" pitchFamily="34" charset="0"/>
              </a:defRPr>
            </a:lvl1pPr>
            <a:lvl2pPr marL="151200" indent="-152984" algn="l" defTabSz="755934" rtl="0" eaLnBrk="1" latinLnBrk="0" hangingPunct="1">
              <a:lnSpc>
                <a:spcPts val="1320"/>
              </a:lnSpc>
              <a:spcBef>
                <a:spcPts val="0"/>
              </a:spcBef>
              <a:buClr>
                <a:schemeClr val="accent1"/>
              </a:buClr>
              <a:buFont typeface="Courier New" panose="02070309020205020404" pitchFamily="49" charset="0"/>
              <a:buChar char="o"/>
              <a:defRPr sz="1100" b="0" i="0" kern="1200">
                <a:solidFill>
                  <a:schemeClr val="tx1"/>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fr-FR" sz="2400" b="0" dirty="0" smtClean="0"/>
              <a:t>Entretien </a:t>
            </a:r>
            <a:r>
              <a:rPr lang="fr-FR" sz="2400" b="0" dirty="0"/>
              <a:t>/ Rangement </a:t>
            </a:r>
          </a:p>
        </p:txBody>
      </p:sp>
      <p:grpSp>
        <p:nvGrpSpPr>
          <p:cNvPr id="60" name="Groupe 59">
            <a:extLst>
              <a:ext uri="{FF2B5EF4-FFF2-40B4-BE49-F238E27FC236}">
                <a16:creationId xmlns:a16="http://schemas.microsoft.com/office/drawing/2014/main" id="{9B992498-C5B4-B27E-FC66-A74B208603E1}"/>
              </a:ext>
            </a:extLst>
          </p:cNvPr>
          <p:cNvGrpSpPr/>
          <p:nvPr/>
        </p:nvGrpSpPr>
        <p:grpSpPr>
          <a:xfrm>
            <a:off x="369264" y="7631818"/>
            <a:ext cx="290053" cy="292100"/>
            <a:chOff x="225503" y="2443266"/>
            <a:chExt cx="290053" cy="292100"/>
          </a:xfrm>
        </p:grpSpPr>
        <p:cxnSp>
          <p:nvCxnSpPr>
            <p:cNvPr id="61" name="Connecteur droit 60">
              <a:extLst>
                <a:ext uri="{FF2B5EF4-FFF2-40B4-BE49-F238E27FC236}">
                  <a16:creationId xmlns:a16="http://schemas.microsoft.com/office/drawing/2014/main" id="{11A44A79-ABDA-C96B-FD50-500457ABEDE1}"/>
                </a:ext>
              </a:extLst>
            </p:cNvPr>
            <p:cNvCxnSpPr>
              <a:cxnSpLocks/>
            </p:cNvCxnSpPr>
            <p:nvPr/>
          </p:nvCxnSpPr>
          <p:spPr>
            <a:xfrm>
              <a:off x="225503" y="2443266"/>
              <a:ext cx="290053" cy="18549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3" name="Connecteur droit 62">
              <a:extLst>
                <a:ext uri="{FF2B5EF4-FFF2-40B4-BE49-F238E27FC236}">
                  <a16:creationId xmlns:a16="http://schemas.microsoft.com/office/drawing/2014/main" id="{CCEDE5B1-3562-A804-982A-9D36E507189E}"/>
                </a:ext>
              </a:extLst>
            </p:cNvPr>
            <p:cNvCxnSpPr>
              <a:cxnSpLocks/>
            </p:cNvCxnSpPr>
            <p:nvPr/>
          </p:nvCxnSpPr>
          <p:spPr>
            <a:xfrm flipV="1">
              <a:off x="350588" y="2629157"/>
              <a:ext cx="158386" cy="106209"/>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64" name="Espace réservé du contenu 2">
            <a:extLst>
              <a:ext uri="{FF2B5EF4-FFF2-40B4-BE49-F238E27FC236}">
                <a16:creationId xmlns:a16="http://schemas.microsoft.com/office/drawing/2014/main" id="{99B637A2-4B20-94A9-1BC9-C0F1AA9A968E}"/>
              </a:ext>
            </a:extLst>
          </p:cNvPr>
          <p:cNvSpPr txBox="1">
            <a:spLocks/>
          </p:cNvSpPr>
          <p:nvPr/>
        </p:nvSpPr>
        <p:spPr>
          <a:xfrm>
            <a:off x="415742" y="8247531"/>
            <a:ext cx="6819954" cy="1365499"/>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1100" b="0" i="0" kern="1200">
                <a:solidFill>
                  <a:schemeClr val="accent2"/>
                </a:solidFill>
                <a:latin typeface="Azo Sans Medium" panose="020B0603030503020204" pitchFamily="34" charset="77"/>
                <a:ea typeface="+mn-ea"/>
                <a:cs typeface="+mn-cs"/>
              </a:defRPr>
            </a:lvl1pPr>
            <a:lvl2pPr marL="151200" indent="-152984" algn="l" defTabSz="755934" rtl="0" eaLnBrk="1" latinLnBrk="0" hangingPunct="1">
              <a:lnSpc>
                <a:spcPts val="1320"/>
              </a:lnSpc>
              <a:spcBef>
                <a:spcPts val="0"/>
              </a:spcBef>
              <a:buClr>
                <a:schemeClr val="accent2"/>
              </a:buClr>
              <a:buFont typeface="Courier New" panose="02070309020205020404" pitchFamily="49" charset="0"/>
              <a:buChar char="o"/>
              <a:defRPr sz="1100" b="0" i="0" kern="1200">
                <a:solidFill>
                  <a:schemeClr val="tx1"/>
                </a:solidFill>
                <a:latin typeface="Azo Sans Light" panose="020B0403030503020204" pitchFamily="34" charset="77"/>
                <a:ea typeface="+mn-ea"/>
                <a:cs typeface="+mn-cs"/>
              </a:defRPr>
            </a:lvl2pPr>
            <a:lvl3pPr marL="180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zo Sans Light" panose="020B0403030503020204" pitchFamily="34" charset="77"/>
                <a:ea typeface="+mn-ea"/>
                <a:cs typeface="+mn-cs"/>
              </a:defRPr>
            </a:lvl3pPr>
            <a:lvl4pPr marL="0" indent="0" algn="l" defTabSz="755934" rtl="0" eaLnBrk="1" latinLnBrk="0" hangingPunct="1">
              <a:lnSpc>
                <a:spcPts val="1320"/>
              </a:lnSpc>
              <a:spcBef>
                <a:spcPts val="0"/>
              </a:spcBef>
              <a:buFontTx/>
              <a:buNone/>
              <a:defRPr sz="1100" b="0" i="0" kern="1200">
                <a:solidFill>
                  <a:schemeClr val="tx1"/>
                </a:solidFill>
                <a:latin typeface="Azo Sans Light" panose="020B0403030503020204" pitchFamily="34" charset="77"/>
                <a:ea typeface="+mn-ea"/>
                <a:cs typeface="+mn-cs"/>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200" b="1" dirty="0">
                <a:solidFill>
                  <a:schemeClr val="accent1"/>
                </a:solidFill>
                <a:latin typeface="Arial" panose="020B0604020202020204" pitchFamily="34" charset="0"/>
                <a:cs typeface="Arial" panose="020B0604020202020204" pitchFamily="34" charset="0"/>
              </a:rPr>
              <a:t>Dépistage, TROD, vaccination… :</a:t>
            </a:r>
          </a:p>
          <a:p>
            <a:pPr marL="285750" indent="-285750" algn="just">
              <a:buClr>
                <a:schemeClr val="accent1"/>
              </a:buClr>
              <a:buFont typeface="Wingdings" pitchFamily="2" charset="2"/>
              <a:buChar char="q"/>
            </a:pPr>
            <a:r>
              <a:rPr lang="fr-FR" sz="1200" dirty="0" smtClean="0">
                <a:solidFill>
                  <a:schemeClr val="tx1"/>
                </a:solidFill>
                <a:latin typeface="Arial" panose="020B0604020202020204" pitchFamily="34" charset="0"/>
                <a:cs typeface="Arial" panose="020B0604020202020204" pitchFamily="34" charset="0"/>
              </a:rPr>
              <a:t>Nettoyage et </a:t>
            </a:r>
            <a:r>
              <a:rPr lang="fr-FR" sz="1200" dirty="0">
                <a:solidFill>
                  <a:schemeClr val="tx1"/>
                </a:solidFill>
                <a:latin typeface="Arial" panose="020B0604020202020204" pitchFamily="34" charset="0"/>
                <a:cs typeface="Arial" panose="020B0604020202020204" pitchFamily="34" charset="0"/>
              </a:rPr>
              <a:t>décontamination </a:t>
            </a:r>
            <a:r>
              <a:rPr lang="fr-FR" sz="1200" dirty="0" smtClean="0">
                <a:solidFill>
                  <a:schemeClr val="tx1"/>
                </a:solidFill>
                <a:latin typeface="Arial" panose="020B0604020202020204" pitchFamily="34" charset="0"/>
                <a:cs typeface="Arial" panose="020B0604020202020204" pitchFamily="34" charset="0"/>
              </a:rPr>
              <a:t>(traçabilité à prévoir), rangement </a:t>
            </a:r>
            <a:r>
              <a:rPr lang="fr-FR" sz="1200" dirty="0">
                <a:solidFill>
                  <a:schemeClr val="tx1"/>
                </a:solidFill>
                <a:latin typeface="Arial" panose="020B0604020202020204" pitchFamily="34" charset="0"/>
                <a:cs typeface="Arial" panose="020B0604020202020204" pitchFamily="34" charset="0"/>
              </a:rPr>
              <a:t>systématique du matériel après chaque utilisation</a:t>
            </a:r>
          </a:p>
          <a:p>
            <a:pPr marL="285750" indent="-285750" algn="just">
              <a:buClr>
                <a:schemeClr val="accent1"/>
              </a:buClr>
              <a:buFont typeface="Wingdings" pitchFamily="2" charset="2"/>
              <a:buChar char="q"/>
            </a:pPr>
            <a:r>
              <a:rPr lang="fr-FR" sz="1200" dirty="0">
                <a:solidFill>
                  <a:schemeClr val="tx1"/>
                </a:solidFill>
                <a:latin typeface="Arial" panose="020B0604020202020204" pitchFamily="34" charset="0"/>
                <a:cs typeface="Arial" panose="020B0604020202020204" pitchFamily="34" charset="0"/>
              </a:rPr>
              <a:t>Pas de stockage de médicaments, ni de </a:t>
            </a:r>
            <a:r>
              <a:rPr lang="fr-FR" sz="1200" dirty="0" smtClean="0">
                <a:solidFill>
                  <a:schemeClr val="tx1"/>
                </a:solidFill>
                <a:latin typeface="Arial" panose="020B0604020202020204" pitchFamily="34" charset="0"/>
                <a:cs typeface="Arial" panose="020B0604020202020204" pitchFamily="34" charset="0"/>
              </a:rPr>
              <a:t>documents</a:t>
            </a:r>
            <a:r>
              <a:rPr lang="fr-FR" sz="1200" dirty="0">
                <a:solidFill>
                  <a:schemeClr val="tx1"/>
                </a:solidFill>
                <a:latin typeface="Arial" panose="020B0604020202020204" pitchFamily="34" charset="0"/>
                <a:cs typeface="Arial" panose="020B0604020202020204" pitchFamily="34" charset="0"/>
              </a:rPr>
              <a:t> (en particulier ceux relatifs aux patients</a:t>
            </a:r>
            <a:r>
              <a:rPr lang="fr-FR" sz="1200" dirty="0" smtClean="0">
                <a:solidFill>
                  <a:schemeClr val="tx1"/>
                </a:solidFill>
                <a:latin typeface="Arial" panose="020B0604020202020204" pitchFamily="34" charset="0"/>
                <a:cs typeface="Arial" panose="020B0604020202020204" pitchFamily="34" charset="0"/>
              </a:rPr>
              <a:t>) (</a:t>
            </a:r>
            <a:r>
              <a:rPr lang="fr-FR" sz="1200" dirty="0" err="1" smtClean="0">
                <a:solidFill>
                  <a:schemeClr val="tx1"/>
                </a:solidFill>
                <a:latin typeface="Arial" panose="020B0604020202020204" pitchFamily="34" charset="0"/>
                <a:cs typeface="Arial" panose="020B0604020202020204" pitchFamily="34" charset="0"/>
              </a:rPr>
              <a:t>cf</a:t>
            </a:r>
            <a:r>
              <a:rPr lang="fr-FR" sz="1200" dirty="0">
                <a:solidFill>
                  <a:schemeClr val="tx1"/>
                </a:solidFill>
                <a:latin typeface="Arial" panose="020B0604020202020204" pitchFamily="34" charset="0"/>
                <a:cs typeface="Arial" panose="020B0604020202020204" pitchFamily="34" charset="0"/>
              </a:rPr>
              <a:t> M.31- Collecte et élimination des déchets générés par le </a:t>
            </a:r>
            <a:r>
              <a:rPr lang="fr-FR" sz="1200" dirty="0" smtClean="0">
                <a:solidFill>
                  <a:schemeClr val="tx1"/>
                </a:solidFill>
                <a:latin typeface="Arial" panose="020B0604020202020204" pitchFamily="34" charset="0"/>
                <a:cs typeface="Arial" panose="020B0604020202020204" pitchFamily="34" charset="0"/>
              </a:rPr>
              <a:t>patient)</a:t>
            </a:r>
            <a:endParaRPr lang="fr-FR" sz="1200" dirty="0">
              <a:solidFill>
                <a:schemeClr val="tx1"/>
              </a:solidFill>
              <a:latin typeface="Arial" panose="020B0604020202020204" pitchFamily="34" charset="0"/>
              <a:cs typeface="Arial" panose="020B0604020202020204" pitchFamily="34" charset="0"/>
            </a:endParaRPr>
          </a:p>
          <a:p>
            <a:pPr marL="285750" indent="-285750" algn="just">
              <a:buClr>
                <a:schemeClr val="accent1"/>
              </a:buClr>
              <a:buFont typeface="Wingdings" pitchFamily="2" charset="2"/>
              <a:buChar char="q"/>
            </a:pPr>
            <a:r>
              <a:rPr lang="fr-FR" sz="1200" dirty="0">
                <a:solidFill>
                  <a:schemeClr val="tx1"/>
                </a:solidFill>
                <a:latin typeface="Arial" panose="020B0604020202020204" pitchFamily="34" charset="0"/>
                <a:cs typeface="Arial" panose="020B0604020202020204" pitchFamily="34" charset="0"/>
              </a:rPr>
              <a:t>Espace nettoyé &amp; décontaminé régulièrement</a:t>
            </a:r>
          </a:p>
          <a:p>
            <a:pPr marL="285750" indent="-285750" algn="just">
              <a:buClr>
                <a:schemeClr val="accent1"/>
              </a:buClr>
              <a:buFont typeface="Wingdings" pitchFamily="2" charset="2"/>
              <a:buChar char="q"/>
            </a:pPr>
            <a:r>
              <a:rPr lang="fr-FR" sz="1200" dirty="0">
                <a:solidFill>
                  <a:schemeClr val="tx1"/>
                </a:solidFill>
                <a:latin typeface="Arial" panose="020B0604020202020204" pitchFamily="34" charset="0"/>
                <a:cs typeface="Arial" panose="020B0604020202020204" pitchFamily="34" charset="0"/>
              </a:rPr>
              <a:t>Matériel calibré et désinfecté (tensiomètre, appareil de contrôle de la glycémie</a:t>
            </a:r>
            <a:r>
              <a:rPr lang="fr-FR" sz="1200" dirty="0" smtClean="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413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B0EB0-AD3B-C866-2814-31C4B3C5E94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4DD5E1-9C80-E60B-7B3E-E00628A6D600}"/>
              </a:ext>
            </a:extLst>
          </p:cNvPr>
          <p:cNvSpPr>
            <a:spLocks noGrp="1"/>
          </p:cNvSpPr>
          <p:nvPr>
            <p:ph type="title"/>
          </p:nvPr>
        </p:nvSpPr>
        <p:spPr>
          <a:xfrm>
            <a:off x="360000" y="396000"/>
            <a:ext cx="5929058" cy="499917"/>
          </a:xfrm>
        </p:spPr>
        <p:txBody>
          <a:bodyPr/>
          <a:lstStyle/>
          <a:p>
            <a:r>
              <a:rPr lang="fr-FR" dirty="0"/>
              <a:t>CHECK-LIST</a:t>
            </a:r>
          </a:p>
        </p:txBody>
      </p:sp>
      <p:sp>
        <p:nvSpPr>
          <p:cNvPr id="3" name="Espace réservé du contenu 2">
            <a:extLst>
              <a:ext uri="{FF2B5EF4-FFF2-40B4-BE49-F238E27FC236}">
                <a16:creationId xmlns:a16="http://schemas.microsoft.com/office/drawing/2014/main" id="{3FB3266C-46B4-357A-E6AC-56945D108360}"/>
              </a:ext>
            </a:extLst>
          </p:cNvPr>
          <p:cNvSpPr>
            <a:spLocks noGrp="1"/>
          </p:cNvSpPr>
          <p:nvPr>
            <p:ph idx="1"/>
          </p:nvPr>
        </p:nvSpPr>
        <p:spPr>
          <a:xfrm>
            <a:off x="801007" y="2202059"/>
            <a:ext cx="5562320" cy="399096"/>
          </a:xfrm>
        </p:spPr>
        <p:txBody>
          <a:bodyPr/>
          <a:lstStyle/>
          <a:p>
            <a:r>
              <a:rPr lang="fr-FR" dirty="0" smtClean="0"/>
              <a:t>Commentaires pour un bon usage</a:t>
            </a:r>
            <a:endParaRPr lang="fr-FR" dirty="0"/>
          </a:p>
        </p:txBody>
      </p:sp>
      <p:sp>
        <p:nvSpPr>
          <p:cNvPr id="4" name="Espace réservé du numéro de diapositive 3">
            <a:extLst>
              <a:ext uri="{FF2B5EF4-FFF2-40B4-BE49-F238E27FC236}">
                <a16:creationId xmlns:a16="http://schemas.microsoft.com/office/drawing/2014/main" id="{7020B98D-C35E-1BE7-D3C3-CAE18BD1FEC5}"/>
              </a:ext>
            </a:extLst>
          </p:cNvPr>
          <p:cNvSpPr>
            <a:spLocks noGrp="1"/>
          </p:cNvSpPr>
          <p:nvPr>
            <p:ph type="sldNum" sz="quarter" idx="12"/>
          </p:nvPr>
        </p:nvSpPr>
        <p:spPr/>
        <p:txBody>
          <a:bodyPr/>
          <a:lstStyle/>
          <a:p>
            <a:fld id="{48F63A3B-78C7-47BE-AE5E-E10140E04643}" type="slidenum">
              <a:rPr lang="en-US" smtClean="0"/>
              <a:pPr/>
              <a:t>2</a:t>
            </a:fld>
            <a:r>
              <a:rPr lang="en-US" dirty="0"/>
              <a:t>/2</a:t>
            </a:r>
          </a:p>
        </p:txBody>
      </p:sp>
      <p:sp>
        <p:nvSpPr>
          <p:cNvPr id="5" name="Espace réservé du texte 4">
            <a:extLst>
              <a:ext uri="{FF2B5EF4-FFF2-40B4-BE49-F238E27FC236}">
                <a16:creationId xmlns:a16="http://schemas.microsoft.com/office/drawing/2014/main" id="{95A451F5-2E7A-61AC-2D5A-B14387588359}"/>
              </a:ext>
            </a:extLst>
          </p:cNvPr>
          <p:cNvSpPr>
            <a:spLocks noGrp="1"/>
          </p:cNvSpPr>
          <p:nvPr>
            <p:ph type="body" sz="quarter" idx="13"/>
          </p:nvPr>
        </p:nvSpPr>
        <p:spPr/>
        <p:txBody>
          <a:bodyPr/>
          <a:lstStyle/>
          <a:p>
            <a:r>
              <a:rPr lang="fr-FR" b="1" dirty="0"/>
              <a:t>C.04 </a:t>
            </a:r>
            <a:r>
              <a:rPr lang="fr-FR" dirty="0"/>
              <a:t>Aménagement &amp; rangement du local confidentialité</a:t>
            </a:r>
          </a:p>
        </p:txBody>
      </p:sp>
      <p:sp>
        <p:nvSpPr>
          <p:cNvPr id="6" name="Espace réservé du texte 5">
            <a:extLst>
              <a:ext uri="{FF2B5EF4-FFF2-40B4-BE49-F238E27FC236}">
                <a16:creationId xmlns:a16="http://schemas.microsoft.com/office/drawing/2014/main" id="{D76547D4-1EFE-2F55-F077-BB55E895FA36}"/>
              </a:ext>
            </a:extLst>
          </p:cNvPr>
          <p:cNvSpPr>
            <a:spLocks noGrp="1"/>
          </p:cNvSpPr>
          <p:nvPr>
            <p:ph type="body" sz="quarter" idx="14"/>
          </p:nvPr>
        </p:nvSpPr>
        <p:spPr/>
        <p:txBody>
          <a:bodyPr/>
          <a:lstStyle/>
          <a:p>
            <a:r>
              <a:rPr lang="fr-FR" dirty="0"/>
              <a:t>Pharmacie :</a:t>
            </a:r>
          </a:p>
        </p:txBody>
      </p:sp>
      <p:sp>
        <p:nvSpPr>
          <p:cNvPr id="7" name="Espace réservé du texte 6">
            <a:extLst>
              <a:ext uri="{FF2B5EF4-FFF2-40B4-BE49-F238E27FC236}">
                <a16:creationId xmlns:a16="http://schemas.microsoft.com/office/drawing/2014/main" id="{3F833AC8-DDE9-6665-AF9B-353D4B93F06D}"/>
              </a:ext>
            </a:extLst>
          </p:cNvPr>
          <p:cNvSpPr>
            <a:spLocks noGrp="1"/>
          </p:cNvSpPr>
          <p:nvPr>
            <p:ph type="body" sz="quarter" idx="15"/>
          </p:nvPr>
        </p:nvSpPr>
        <p:spPr/>
        <p:txBody>
          <a:bodyPr/>
          <a:lstStyle/>
          <a:p>
            <a:r>
              <a:rPr lang="fr-FR" b="0" dirty="0"/>
              <a:t>Personnaliser l’en-tête</a:t>
            </a:r>
          </a:p>
        </p:txBody>
      </p:sp>
      <p:sp>
        <p:nvSpPr>
          <p:cNvPr id="29" name="Espace réservé de la date 28">
            <a:extLst>
              <a:ext uri="{FF2B5EF4-FFF2-40B4-BE49-F238E27FC236}">
                <a16:creationId xmlns:a16="http://schemas.microsoft.com/office/drawing/2014/main" id="{0F868B09-AFAB-BA69-2090-C8045BD2052F}"/>
              </a:ext>
            </a:extLst>
          </p:cNvPr>
          <p:cNvSpPr>
            <a:spLocks noGrp="1"/>
          </p:cNvSpPr>
          <p:nvPr>
            <p:ph type="dt" sz="half" idx="10"/>
          </p:nvPr>
        </p:nvSpPr>
        <p:spPr/>
        <p:txBody>
          <a:bodyPr/>
          <a:lstStyle/>
          <a:p>
            <a:r>
              <a:rPr lang="fr-FR" dirty="0"/>
              <a:t>Version 3.0</a:t>
            </a:r>
            <a:r>
              <a:rPr lang="fr-FR" dirty="0">
                <a:solidFill>
                  <a:schemeClr val="tx1"/>
                </a:solidFill>
              </a:rPr>
              <a:t> /</a:t>
            </a:r>
            <a:r>
              <a:rPr lang="fr-FR" dirty="0"/>
              <a:t> Juillet 2026</a:t>
            </a:r>
            <a:endParaRPr lang="en-US" dirty="0"/>
          </a:p>
        </p:txBody>
      </p:sp>
      <p:grpSp>
        <p:nvGrpSpPr>
          <p:cNvPr id="66" name="Groupe 65">
            <a:extLst>
              <a:ext uri="{FF2B5EF4-FFF2-40B4-BE49-F238E27FC236}">
                <a16:creationId xmlns:a16="http://schemas.microsoft.com/office/drawing/2014/main" id="{AF082B2F-87DB-8F41-B712-A8FC5E381343}"/>
              </a:ext>
            </a:extLst>
          </p:cNvPr>
          <p:cNvGrpSpPr/>
          <p:nvPr/>
        </p:nvGrpSpPr>
        <p:grpSpPr>
          <a:xfrm>
            <a:off x="426094" y="2152344"/>
            <a:ext cx="290053" cy="292100"/>
            <a:chOff x="225503" y="2443266"/>
            <a:chExt cx="290053" cy="292100"/>
          </a:xfrm>
        </p:grpSpPr>
        <p:cxnSp>
          <p:nvCxnSpPr>
            <p:cNvPr id="58" name="Connecteur droit 57">
              <a:extLst>
                <a:ext uri="{FF2B5EF4-FFF2-40B4-BE49-F238E27FC236}">
                  <a16:creationId xmlns:a16="http://schemas.microsoft.com/office/drawing/2014/main" id="{2A2E392F-CB37-425E-2EBE-97FDE71A28FC}"/>
                </a:ext>
              </a:extLst>
            </p:cNvPr>
            <p:cNvCxnSpPr>
              <a:cxnSpLocks/>
            </p:cNvCxnSpPr>
            <p:nvPr/>
          </p:nvCxnSpPr>
          <p:spPr>
            <a:xfrm>
              <a:off x="225503" y="2443266"/>
              <a:ext cx="290053" cy="18549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2" name="Connecteur droit 61">
              <a:extLst>
                <a:ext uri="{FF2B5EF4-FFF2-40B4-BE49-F238E27FC236}">
                  <a16:creationId xmlns:a16="http://schemas.microsoft.com/office/drawing/2014/main" id="{7AAA3EDE-7264-3A9A-797A-F119D93CA8A8}"/>
                </a:ext>
              </a:extLst>
            </p:cNvPr>
            <p:cNvCxnSpPr>
              <a:cxnSpLocks/>
            </p:cNvCxnSpPr>
            <p:nvPr/>
          </p:nvCxnSpPr>
          <p:spPr>
            <a:xfrm flipV="1">
              <a:off x="350588" y="2629157"/>
              <a:ext cx="158386" cy="106209"/>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grpSp>
      <p:pic>
        <p:nvPicPr>
          <p:cNvPr id="8" name="Graphique 7">
            <a:extLst>
              <a:ext uri="{FF2B5EF4-FFF2-40B4-BE49-F238E27FC236}">
                <a16:creationId xmlns:a16="http://schemas.microsoft.com/office/drawing/2014/main" id="{C9C1A2D4-7932-844F-A8E2-7164AF2714E1}"/>
              </a:ext>
            </a:extLst>
          </p:cNvPr>
          <p:cNvPicPr>
            <a:picLocks noChangeAspect="1"/>
          </p:cNvPicPr>
          <p:nvPr/>
        </p:nvPicPr>
        <p:blipFill>
          <a:blip r:embed="rId2">
            <a:extLst>
              <a:ext uri="{96DAC541-7B7A-43D3-8B79-37D633B846F1}">
                <asvg:svgBlip xmlns:asvg="http://schemas.microsoft.com/office/drawing/2016/SVG/main" xmlns="" r:embed="rId7"/>
              </a:ext>
            </a:extLst>
          </a:blip>
          <a:srcRect/>
          <a:stretch/>
        </p:blipFill>
        <p:spPr>
          <a:xfrm>
            <a:off x="183216" y="9954875"/>
            <a:ext cx="354876" cy="490067"/>
          </a:xfrm>
          <a:prstGeom prst="rect">
            <a:avLst/>
          </a:prstGeom>
        </p:spPr>
      </p:pic>
      <p:sp>
        <p:nvSpPr>
          <p:cNvPr id="23" name="Espace réservé du texte 2">
            <a:extLst>
              <a:ext uri="{FF2B5EF4-FFF2-40B4-BE49-F238E27FC236}">
                <a16:creationId xmlns:a16="http://schemas.microsoft.com/office/drawing/2014/main" id="{C8D32874-29EE-47CE-A51D-45A6BC96CEFC}"/>
              </a:ext>
            </a:extLst>
          </p:cNvPr>
          <p:cNvSpPr txBox="1">
            <a:spLocks/>
          </p:cNvSpPr>
          <p:nvPr/>
        </p:nvSpPr>
        <p:spPr>
          <a:xfrm>
            <a:off x="2989199" y="8469833"/>
            <a:ext cx="4234314" cy="1303492"/>
          </a:xfrm>
          <a:prstGeom prst="rect">
            <a:avLst/>
          </a:prstGeom>
          <a:noFill/>
          <a:ln w="9525">
            <a:solidFill>
              <a:schemeClr val="accent1"/>
            </a:solidFill>
          </a:ln>
        </p:spPr>
        <p:txBody>
          <a:bodyPr wrap="square" lIns="180000" tIns="108000" anchor="ctr">
            <a:noAutofit/>
          </a:bodyPr>
          <a:lstStyle>
            <a:defPPr>
              <a:defRPr lang="en-US"/>
            </a:defPPr>
            <a:lvl1pPr>
              <a:defRPr sz="1100" b="1">
                <a:solidFill>
                  <a:schemeClr val="bg2"/>
                </a:solidFill>
                <a:latin typeface="Arial" panose="020B0604020202020204" pitchFamily="34" charset="0"/>
                <a:cs typeface="Arial" panose="020B0604020202020204" pitchFamily="34" charset="0"/>
              </a:defRPr>
            </a:lvl1pPr>
          </a:lstStyle>
          <a:p>
            <a:r>
              <a:rPr lang="fr-FR" sz="1400" dirty="0">
                <a:solidFill>
                  <a:schemeClr val="accent1"/>
                </a:solidFill>
              </a:rPr>
              <a:t>Références : </a:t>
            </a:r>
          </a:p>
          <a:p>
            <a:r>
              <a:rPr lang="fr-FR" sz="1200" b="0" dirty="0">
                <a:solidFill>
                  <a:schemeClr val="tx1"/>
                </a:solidFill>
              </a:rPr>
              <a:t>Recommandations pour l’aménagement des locaux de l’officine (ONP)</a:t>
            </a:r>
          </a:p>
          <a:p>
            <a:r>
              <a:rPr lang="fr-FR" sz="1200" b="0" dirty="0">
                <a:solidFill>
                  <a:schemeClr val="tx1"/>
                </a:solidFill>
              </a:rPr>
              <a:t>Recommandations pour l'Accessibilité des Locaux (Ministère des Affaires Sociales)</a:t>
            </a:r>
          </a:p>
        </p:txBody>
      </p:sp>
      <p:sp>
        <p:nvSpPr>
          <p:cNvPr id="24" name="Espace réservé du texte 3">
            <a:extLst>
              <a:ext uri="{FF2B5EF4-FFF2-40B4-BE49-F238E27FC236}">
                <a16:creationId xmlns:a16="http://schemas.microsoft.com/office/drawing/2014/main" id="{DA39370A-4126-4674-A806-CD692E018202}"/>
              </a:ext>
            </a:extLst>
          </p:cNvPr>
          <p:cNvSpPr txBox="1">
            <a:spLocks/>
          </p:cNvSpPr>
          <p:nvPr/>
        </p:nvSpPr>
        <p:spPr>
          <a:xfrm>
            <a:off x="426094" y="2746477"/>
            <a:ext cx="6391336" cy="5305702"/>
          </a:xfrm>
          <a:prstGeom prst="rect">
            <a:avLst/>
          </a:prstGeom>
        </p:spPr>
        <p:txBody>
          <a:bodyPr vert="horz" lIns="0" tIns="46800" rIns="0" bIns="0" rtlCol="0" anchor="t"/>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buClr>
                <a:srgbClr val="4AB5C4"/>
              </a:buClr>
            </a:pPr>
            <a:r>
              <a:rPr lang="fr-FR" sz="1200" dirty="0">
                <a:solidFill>
                  <a:schemeClr val="accent1"/>
                </a:solidFill>
              </a:rPr>
              <a:t>Les enjeux :</a:t>
            </a:r>
          </a:p>
          <a:p>
            <a:pPr>
              <a:spcAft>
                <a:spcPts val="600"/>
              </a:spcAft>
              <a:buClr>
                <a:srgbClr val="4AB5C4"/>
              </a:buClr>
            </a:pPr>
            <a:r>
              <a:rPr lang="fr-FR" sz="1200" b="0" dirty="0" smtClean="0"/>
              <a:t>La </a:t>
            </a:r>
            <a:r>
              <a:rPr lang="fr-FR" sz="1200" b="0" dirty="0"/>
              <a:t>confidentialité constitue un pilier essentiel dans la relation entre le pharmacien et le patient Optimiser l’aménagement de l’espace afin de renforcer la confidentialité et permettre au pharmacien de recevoir isolément les patients et d’assurer une meilleure prise en charge thérapeutique de </a:t>
            </a:r>
            <a:r>
              <a:rPr lang="fr-FR" sz="1200" b="0" dirty="0" smtClean="0"/>
              <a:t>ceux-ci.</a:t>
            </a:r>
            <a:endParaRPr lang="fr-FR" sz="1200" b="0" dirty="0"/>
          </a:p>
          <a:p>
            <a:pPr>
              <a:spcAft>
                <a:spcPts val="600"/>
              </a:spcAft>
              <a:buClr>
                <a:srgbClr val="4AB5C4"/>
              </a:buClr>
            </a:pPr>
            <a:r>
              <a:rPr lang="fr-FR" sz="1200" b="0" dirty="0"/>
              <a:t>Cet espace doit garantir les meilleures conditions pour prodiguer un soin, un contrôle et/ou un dépistage. Il nécessite calme et confidentialité. Il doit respecter les règles de protection, d’hygiène et d’élimination des déchets en vigueur</a:t>
            </a:r>
            <a:r>
              <a:rPr lang="fr-FR" sz="1200" b="0" dirty="0" smtClean="0"/>
              <a:t>.</a:t>
            </a:r>
          </a:p>
          <a:p>
            <a:pPr>
              <a:spcAft>
                <a:spcPts val="600"/>
              </a:spcAft>
              <a:buClr>
                <a:srgbClr val="4AB5C4"/>
              </a:buClr>
            </a:pPr>
            <a:r>
              <a:rPr lang="fr-FR" sz="1200" b="0" dirty="0"/>
              <a:t>Cet espace doit être distinct si possible d’un espace orthopédie ou plus spécialisé (appareillage prothèses mammaires externes, accompagnement diététique…) </a:t>
            </a:r>
            <a:endParaRPr lang="fr-FR" sz="1200" dirty="0" smtClean="0"/>
          </a:p>
          <a:p>
            <a:pPr>
              <a:buClr>
                <a:srgbClr val="4AB5C4"/>
              </a:buClr>
            </a:pPr>
            <a:endParaRPr lang="fr-FR" sz="1200" dirty="0">
              <a:solidFill>
                <a:schemeClr val="accent1"/>
              </a:solidFill>
            </a:endParaRPr>
          </a:p>
          <a:p>
            <a:pPr>
              <a:buClr>
                <a:srgbClr val="4AB5C4"/>
              </a:buClr>
            </a:pPr>
            <a:r>
              <a:rPr lang="fr-FR" sz="1200" dirty="0" smtClean="0">
                <a:solidFill>
                  <a:schemeClr val="accent1"/>
                </a:solidFill>
              </a:rPr>
              <a:t>Information </a:t>
            </a:r>
            <a:r>
              <a:rPr lang="fr-FR" sz="1200" dirty="0">
                <a:solidFill>
                  <a:schemeClr val="accent1"/>
                </a:solidFill>
              </a:rPr>
              <a:t>et visibilité vers la patientèle </a:t>
            </a:r>
            <a:r>
              <a:rPr lang="fr-FR" sz="1200" dirty="0" smtClean="0">
                <a:solidFill>
                  <a:schemeClr val="accent1"/>
                </a:solidFill>
              </a:rPr>
              <a:t>:</a:t>
            </a:r>
          </a:p>
          <a:p>
            <a:pPr>
              <a:buClr>
                <a:srgbClr val="4AB5C4"/>
              </a:buClr>
            </a:pPr>
            <a:endParaRPr lang="fr-FR" sz="800" dirty="0" smtClean="0">
              <a:solidFill>
                <a:schemeClr val="accent1"/>
              </a:solidFill>
            </a:endParaRPr>
          </a:p>
          <a:p>
            <a:pPr marL="171450" indent="-171450">
              <a:buClr>
                <a:srgbClr val="258BA4"/>
              </a:buClr>
              <a:buFont typeface="Courier New" panose="02070309020205020404" pitchFamily="49" charset="0"/>
              <a:buChar char="o"/>
            </a:pPr>
            <a:r>
              <a:rPr lang="fr-FR" sz="1200" b="0" dirty="0" smtClean="0"/>
              <a:t>L’espace </a:t>
            </a:r>
            <a:r>
              <a:rPr lang="fr-FR" sz="1200" b="0" dirty="0"/>
              <a:t>confidentialité reflète l’évolution du rôle du pharmacien dans la relation avec sa patientèle. La mise en valeur de cet espace permet aux patients d’identifier la possibilité d’une prise en charge différente de celle proposée habituellement au comptoir.</a:t>
            </a:r>
          </a:p>
          <a:p>
            <a:pPr marL="171450" indent="-171450">
              <a:buClr>
                <a:srgbClr val="258BA4"/>
              </a:buClr>
              <a:buFont typeface="Courier New" panose="02070309020205020404" pitchFamily="49" charset="0"/>
              <a:buChar char="o"/>
            </a:pPr>
            <a:r>
              <a:rPr lang="fr-FR" sz="1200" b="0" dirty="0"/>
              <a:t>Il est judicieux de donner à l’espace confidentialité un aspect attrayant et confortable (décoration, éclairage…) afin de mettre à l’aise le </a:t>
            </a:r>
            <a:r>
              <a:rPr lang="fr-FR" sz="1200" b="0" dirty="0" smtClean="0"/>
              <a:t>patient.</a:t>
            </a:r>
          </a:p>
          <a:p>
            <a:pPr marL="171450" indent="-171450">
              <a:buClr>
                <a:srgbClr val="258BA4"/>
              </a:buClr>
              <a:buFont typeface="Courier New" panose="02070309020205020404" pitchFamily="49" charset="0"/>
              <a:buChar char="o"/>
            </a:pPr>
            <a:endParaRPr lang="fr-FR" sz="1200" b="0" dirty="0"/>
          </a:p>
          <a:p>
            <a:pPr>
              <a:buClr>
                <a:srgbClr val="258BA4"/>
              </a:buClr>
            </a:pPr>
            <a:endParaRPr lang="fr-FR" sz="1200" b="0" dirty="0"/>
          </a:p>
        </p:txBody>
      </p:sp>
      <p:sp>
        <p:nvSpPr>
          <p:cNvPr id="17" name="Espace réservé du pied de page 29">
            <a:extLst>
              <a:ext uri="{FF2B5EF4-FFF2-40B4-BE49-F238E27FC236}">
                <a16:creationId xmlns:a16="http://schemas.microsoft.com/office/drawing/2014/main" id="{6D1954D0-F1E8-BC9A-14A1-A49C9365635C}"/>
              </a:ext>
            </a:extLst>
          </p:cNvPr>
          <p:cNvSpPr>
            <a:spLocks noGrp="1"/>
          </p:cNvSpPr>
          <p:nvPr>
            <p:ph type="ftr" sz="quarter" idx="11"/>
          </p:nvPr>
        </p:nvSpPr>
        <p:spPr>
          <a:xfrm>
            <a:off x="665603" y="9979818"/>
            <a:ext cx="2435737" cy="409702"/>
          </a:xfrm>
        </p:spPr>
        <p:txBody>
          <a:bodyPr/>
          <a:lstStyle/>
          <a:p>
            <a:r>
              <a:rPr lang="en-US" dirty="0" smtClean="0"/>
              <a:t>Sous-theme :</a:t>
            </a:r>
          </a:p>
          <a:p>
            <a:r>
              <a:rPr lang="fr-FR" dirty="0"/>
              <a:t>4.4 </a:t>
            </a:r>
            <a:r>
              <a:rPr lang="fr-FR" b="0" dirty="0"/>
              <a:t>Gestion des locaux, des équipements et des stocks</a:t>
            </a:r>
            <a:endParaRPr lang="en-US" dirty="0"/>
          </a:p>
        </p:txBody>
      </p:sp>
      <p:sp>
        <p:nvSpPr>
          <p:cNvPr id="18" name="Espace réservé du pied de page 29">
            <a:extLst>
              <a:ext uri="{FF2B5EF4-FFF2-40B4-BE49-F238E27FC236}">
                <a16:creationId xmlns:a16="http://schemas.microsoft.com/office/drawing/2014/main" id="{D3434E79-A65F-A99C-4B77-9B29037F4446}"/>
              </a:ext>
            </a:extLst>
          </p:cNvPr>
          <p:cNvSpPr txBox="1">
            <a:spLocks/>
          </p:cNvSpPr>
          <p:nvPr/>
        </p:nvSpPr>
        <p:spPr>
          <a:xfrm>
            <a:off x="3228851" y="9979818"/>
            <a:ext cx="3830468"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Principes : </a:t>
            </a:r>
          </a:p>
          <a:p>
            <a:r>
              <a:rPr lang="en-US" dirty="0" smtClean="0">
                <a:latin typeface="Arial" panose="020B0604020202020204" pitchFamily="34" charset="0"/>
                <a:cs typeface="Arial" panose="020B0604020202020204" pitchFamily="34" charset="0"/>
              </a:rPr>
              <a:t>Principe 35 : </a:t>
            </a:r>
            <a:r>
              <a:rPr lang="en-US" dirty="0" err="1" smtClean="0">
                <a:latin typeface="Arial" panose="020B0604020202020204" pitchFamily="34" charset="0"/>
                <a:cs typeface="Arial" panose="020B0604020202020204" pitchFamily="34" charset="0"/>
              </a:rPr>
              <a:t>Gestion</a:t>
            </a:r>
            <a:r>
              <a:rPr lang="en-US" dirty="0" smtClean="0">
                <a:latin typeface="Arial" panose="020B0604020202020204" pitchFamily="34" charset="0"/>
                <a:cs typeface="Arial" panose="020B0604020202020204" pitchFamily="34" charset="0"/>
              </a:rPr>
              <a:t> des </a:t>
            </a:r>
            <a:r>
              <a:rPr lang="en-US" dirty="0" err="1" smtClean="0">
                <a:latin typeface="Arial" panose="020B0604020202020204" pitchFamily="34" charset="0"/>
                <a:cs typeface="Arial" panose="020B0604020202020204" pitchFamily="34" charset="0"/>
              </a:rPr>
              <a:t>locaux</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2857944"/>
      </p:ext>
    </p:extLst>
  </p:cSld>
  <p:clrMapOvr>
    <a:masterClrMapping/>
  </p:clrMapOvr>
</p:sld>
</file>

<file path=ppt/theme/theme1.xml><?xml version="1.0" encoding="utf-8"?>
<a:theme xmlns:a="http://schemas.openxmlformats.org/drawingml/2006/main" name="Thème Office">
  <a:themeElements>
    <a:clrScheme name="CNOP">
      <a:dk1>
        <a:srgbClr val="000000"/>
      </a:dk1>
      <a:lt1>
        <a:srgbClr val="FFFFFF"/>
      </a:lt1>
      <a:dk2>
        <a:srgbClr val="239B38"/>
      </a:dk2>
      <a:lt2>
        <a:srgbClr val="D25D30"/>
      </a:lt2>
      <a:accent1>
        <a:srgbClr val="248BA3"/>
      </a:accent1>
      <a:accent2>
        <a:srgbClr val="832A4E"/>
      </a:accent2>
      <a:accent3>
        <a:srgbClr val="376159"/>
      </a:accent3>
      <a:accent4>
        <a:srgbClr val="FFFFFF"/>
      </a:accent4>
      <a:accent5>
        <a:srgbClr val="FFFFFF"/>
      </a:accent5>
      <a:accent6>
        <a:srgbClr val="FFFFFF"/>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744</TotalTime>
  <Words>530</Words>
  <Application>Microsoft Office PowerPoint</Application>
  <PresentationFormat>Personnalisé</PresentationFormat>
  <Paragraphs>59</Paragraphs>
  <Slides>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vt:i4>
      </vt:variant>
    </vt:vector>
  </HeadingPairs>
  <TitlesOfParts>
    <vt:vector size="8" baseType="lpstr">
      <vt:lpstr>Aptos</vt:lpstr>
      <vt:lpstr>Arial</vt:lpstr>
      <vt:lpstr>Azo Sans</vt:lpstr>
      <vt:lpstr>Courier New</vt:lpstr>
      <vt:lpstr>Wingdings</vt:lpstr>
      <vt:lpstr>Thème Office</vt:lpstr>
      <vt:lpstr>CHECK-LIST</vt:lpstr>
      <vt:lpstr>CHECK-LIST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CHECK-LIST</dc:title>
  <dc:creator>Sébastien QUESSON</dc:creator>
  <cp:lastModifiedBy>Cécile LUGAND</cp:lastModifiedBy>
  <cp:revision>143</cp:revision>
  <dcterms:created xsi:type="dcterms:W3CDTF">2025-12-16T10:16:15Z</dcterms:created>
  <dcterms:modified xsi:type="dcterms:W3CDTF">2026-07-23T07:52:35Z</dcterms:modified>
</cp:coreProperties>
</file>