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15A"/>
    <a:srgbClr val="4AB5C4"/>
    <a:srgbClr val="595959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3" autoAdjust="0"/>
    <p:restoredTop sz="94660"/>
  </p:normalViewPr>
  <p:slideViewPr>
    <p:cSldViewPr snapToGrid="0">
      <p:cViewPr>
        <p:scale>
          <a:sx n="95" d="100"/>
          <a:sy n="95" d="100"/>
        </p:scale>
        <p:origin x="345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AEECA0C-0460-446F-983B-DE0BF2034607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B7AE87-EEA3-47A3-B6FB-E7A2D93D02DA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CB68C7-DD51-4CD1-AB4B-E7A406CCF085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486832-06E9-4BE5-A734-2A5E3255F34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C92B6BBC-16E4-4103-BBEB-8E36EA7CDFE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01C59D7-4B3A-1846-B6DB-D4D40C6599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6B9476E-ED0F-084A-885E-91E64D7A182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16" name="Flèche : pentagone 15">
            <a:extLst>
              <a:ext uri="{FF2B5EF4-FFF2-40B4-BE49-F238E27FC236}">
                <a16:creationId xmlns:a16="http://schemas.microsoft.com/office/drawing/2014/main" id="{BEC33620-976B-A742-9A9D-C1334CA61167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550175-325B-6248-A23A-5FFEBFDCCF92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54E7BA-ABF7-3142-BE01-A3CDFC384107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2E5D0348-E656-BF46-B572-E80DE077F9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206734" y="1322567"/>
            <a:ext cx="4140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check-list : principes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06734" y="1802046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24149" y="1850336"/>
            <a:ext cx="63913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Une check-list est un document permettant de repérer les étapes nécessaires d’une activité ou d’un ensemble d’activités tout en s’assurant de la bonne réalisation de celles-ci. La check-list est un outil facilement utilisable rempli par les collaborateurs de l’officine au cours de leur activité.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7551" y="2594374"/>
            <a:ext cx="582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7551" y="307385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2987164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42369B-C833-426D-9EA2-5DC8A0EB1DD0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2971C9-5699-47FF-B052-08FDD214526B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455FA-46BE-454D-817C-22BB906C0304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841C0AC4-83FB-465E-A714-46FB4BDC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BB4C388F-3937-4422-A3B4-49491BFE30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9F6F40B-567C-B74E-B713-96F2C291470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3752417-013D-CD46-98A7-079CF4341F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21" name="Flèche : pentagone 15">
            <a:extLst>
              <a:ext uri="{FF2B5EF4-FFF2-40B4-BE49-F238E27FC236}">
                <a16:creationId xmlns:a16="http://schemas.microsoft.com/office/drawing/2014/main" id="{6510FA75-86CD-CA4A-8563-E24A1EE857BD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4DE715-DF9B-F74E-968C-5DEA4B64DA20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62EBD4-319C-3B43-9737-4FAC6BA08D63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4" name="Image 23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48F41989-51F4-2844-9628-7C34FFD81C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>
            <a:noAutofit/>
          </a:bodyPr>
          <a:lstStyle/>
          <a:p>
            <a:pPr algn="r"/>
            <a:r>
              <a:rPr lang="fr-FR" dirty="0"/>
              <a:t>C05. trousse de première urgence</a:t>
            </a:r>
            <a:endParaRPr lang="fr-FR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995068" y="1250557"/>
            <a:ext cx="486786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fr-FR" sz="1100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Liste non exhaustive des produits de la trousse destinée aux premiers soins réalisés à l’officine :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6F11461-814A-3349-807D-7D6265727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521447"/>
              </p:ext>
            </p:extLst>
          </p:nvPr>
        </p:nvGraphicFramePr>
        <p:xfrm>
          <a:off x="399080" y="1723025"/>
          <a:ext cx="6059838" cy="6233160"/>
        </p:xfrm>
        <a:graphic>
          <a:graphicData uri="http://schemas.openxmlformats.org/drawingml/2006/table">
            <a:tbl>
              <a:tblPr firstRow="1" firstCol="1" bandRow="1"/>
              <a:tblGrid>
                <a:gridCol w="3639576">
                  <a:extLst>
                    <a:ext uri="{9D8B030D-6E8A-4147-A177-3AD203B41FA5}">
                      <a16:colId xmlns:a16="http://schemas.microsoft.com/office/drawing/2014/main" val="4109890076"/>
                    </a:ext>
                  </a:extLst>
                </a:gridCol>
                <a:gridCol w="1210131">
                  <a:extLst>
                    <a:ext uri="{9D8B030D-6E8A-4147-A177-3AD203B41FA5}">
                      <a16:colId xmlns:a16="http://schemas.microsoft.com/office/drawing/2014/main" val="673319631"/>
                    </a:ext>
                  </a:extLst>
                </a:gridCol>
                <a:gridCol w="1210131">
                  <a:extLst>
                    <a:ext uri="{9D8B030D-6E8A-4147-A177-3AD203B41FA5}">
                      <a16:colId xmlns:a16="http://schemas.microsoft.com/office/drawing/2014/main" val="1144733360"/>
                    </a:ext>
                  </a:extLst>
                </a:gridCol>
              </a:tblGrid>
              <a:tr h="348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34615A"/>
                          </a:solidFill>
                          <a:effectLst/>
                          <a:latin typeface="Helvetica Neue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Liste des Produits</a:t>
                      </a:r>
                      <a:endParaRPr lang="fr-FR" sz="1200" dirty="0">
                        <a:solidFill>
                          <a:srgbClr val="34615A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18" marR="623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4615A"/>
                          </a:solidFill>
                          <a:effectLst/>
                          <a:latin typeface="Helvetica Neue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Dates de Péremption</a:t>
                      </a:r>
                      <a:endParaRPr lang="fr-FR" sz="1000" dirty="0">
                        <a:solidFill>
                          <a:srgbClr val="34615A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18" marR="623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4615A"/>
                          </a:solidFill>
                          <a:effectLst/>
                          <a:latin typeface="Helvetica Neue" panose="02000503000000020004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Disponible</a:t>
                      </a:r>
                    </a:p>
                  </a:txBody>
                  <a:tcPr marL="62318" marR="623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374140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Gants de protection à usage unique</a:t>
                      </a: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140644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Antiseptiques, sérum physiologique en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unidoses</a:t>
                      </a:r>
                      <a:endParaRPr lang="fr-FR" sz="11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000129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Compresses stériles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382905"/>
                  </a:ext>
                </a:extLst>
              </a:tr>
              <a:tr h="406647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Bandes de crêpe, bandes extensibles, bandes adhésives, sparadrap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223466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Pansements gras, crème contre les brûlures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992934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Pansements de différentes tailles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937989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Ouate hémostatique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443795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Suture adhésive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089035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Pommade à l'arnica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19160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Pince à échardes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79194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Ciseaux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02431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Thermomètre frontal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00840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Morceaux de sucre en emballage individuel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1467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Lien large non élastique pour garrot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80172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Anti allergique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486988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Adrénaline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181786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Salbutamol &amp; chambre d'inhalation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799729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Couverture de survie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475602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Tire Tique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524361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Pompe à Venin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209527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 algn="l" defTabSz="685800" rtl="0" eaLnBrk="1" fontAlgn="b" latinLnBrk="0" hangingPunct="1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cs typeface="Times New Roman" panose="02020603050405020304" pitchFamily="18" charset="0"/>
                        </a:rPr>
                        <a:t>Défibrillateur Automatique Externe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303609"/>
                  </a:ext>
                </a:extLst>
              </a:tr>
              <a:tr h="24689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600"/>
                        </a:spcAft>
                        <a:buFont typeface="Wingdings" pitchFamily="2" charset="2"/>
                        <a:buChar char=""/>
                        <a:tabLst>
                          <a:tab pos="457200" algn="l"/>
                        </a:tabLst>
                      </a:pPr>
                      <a:r>
                        <a:rPr lang="fr-FR" sz="1100">
                          <a:solidFill>
                            <a:srgbClr val="BFBFBF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Complément :</a:t>
                      </a:r>
                      <a:endParaRPr lang="fr-FR" sz="110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BFBFBF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296854"/>
                  </a:ext>
                </a:extLst>
              </a:tr>
            </a:tbl>
          </a:graphicData>
        </a:graphic>
      </p:graphicFrame>
      <p:grpSp>
        <p:nvGrpSpPr>
          <p:cNvPr id="10" name="Groupe 9">
            <a:extLst>
              <a:ext uri="{FF2B5EF4-FFF2-40B4-BE49-F238E27FC236}">
                <a16:creationId xmlns:a16="http://schemas.microsoft.com/office/drawing/2014/main" id="{CEE1774C-41EB-9245-87FD-AC293BF77BE2}"/>
              </a:ext>
            </a:extLst>
          </p:cNvPr>
          <p:cNvGrpSpPr/>
          <p:nvPr/>
        </p:nvGrpSpPr>
        <p:grpSpPr>
          <a:xfrm>
            <a:off x="308205" y="8049597"/>
            <a:ext cx="6241589" cy="923330"/>
            <a:chOff x="333211" y="8272896"/>
            <a:chExt cx="6241589" cy="92333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1D2C751-E47F-B847-8AA6-7E3C80519C55}"/>
                </a:ext>
              </a:extLst>
            </p:cNvPr>
            <p:cNvSpPr/>
            <p:nvPr/>
          </p:nvSpPr>
          <p:spPr>
            <a:xfrm>
              <a:off x="353377" y="8272896"/>
              <a:ext cx="1209658" cy="923330"/>
            </a:xfrm>
            <a:prstGeom prst="rect">
              <a:avLst/>
            </a:prstGeom>
            <a:solidFill>
              <a:srgbClr val="34615A"/>
            </a:solidFill>
            <a:ln>
              <a:solidFill>
                <a:srgbClr val="4AB5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8CE880D-A9A1-FD43-B598-071D93E3E0BC}"/>
                </a:ext>
              </a:extLst>
            </p:cNvPr>
            <p:cNvSpPr/>
            <p:nvPr/>
          </p:nvSpPr>
          <p:spPr>
            <a:xfrm>
              <a:off x="1563035" y="8272896"/>
              <a:ext cx="501176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tabLst>
                  <a:tab pos="270510" algn="l"/>
                </a:tabLst>
              </a:pPr>
              <a:r>
                <a:rPr lang="fr-FR" b="1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15</a:t>
              </a:r>
              <a:r>
                <a:rPr lang="fr-FR" sz="1600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</a:t>
              </a:r>
              <a:r>
                <a:rPr lang="fr-FR" sz="1600" b="1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SAMU</a:t>
              </a:r>
              <a:r>
                <a:rPr lang="fr-FR" sz="1600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(urgence médicale)</a:t>
              </a:r>
            </a:p>
            <a:p>
              <a:pPr fontAlgn="base">
                <a:tabLst>
                  <a:tab pos="270510" algn="l"/>
                </a:tabLst>
              </a:pPr>
              <a:r>
                <a:rPr lang="fr-FR" b="1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18 sapeurs-pompiers </a:t>
              </a:r>
              <a:r>
                <a:rPr lang="fr-FR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(secours, incendie) </a:t>
              </a:r>
            </a:p>
            <a:p>
              <a:pPr fontAlgn="base">
                <a:tabLst>
                  <a:tab pos="270510" algn="l"/>
                </a:tabLst>
              </a:pPr>
              <a:r>
                <a:rPr lang="fr-FR" b="1" dirty="0">
                  <a:solidFill>
                    <a:srgbClr val="34615A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Centre Antipoison de la Région : __________</a:t>
              </a:r>
            </a:p>
          </p:txBody>
        </p:sp>
        <p:pic>
          <p:nvPicPr>
            <p:cNvPr id="6" name="Graphique 5" descr="Combiné">
              <a:extLst>
                <a:ext uri="{FF2B5EF4-FFF2-40B4-BE49-F238E27FC236}">
                  <a16:creationId xmlns:a16="http://schemas.microsoft.com/office/drawing/2014/main" id="{F84C8A76-A51D-C049-86A3-38B127497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8892" y="8299568"/>
              <a:ext cx="638629" cy="638629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D4BF0B15-2A61-4241-8C73-CB4C6012E3FF}"/>
                </a:ext>
              </a:extLst>
            </p:cNvPr>
            <p:cNvSpPr txBox="1"/>
            <p:nvPr/>
          </p:nvSpPr>
          <p:spPr>
            <a:xfrm>
              <a:off x="333211" y="8919392"/>
              <a:ext cx="12298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>
                  <a:solidFill>
                    <a:schemeClr val="bg1"/>
                  </a:solidFill>
                </a:rPr>
                <a:t>Numéros d’Urgence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833A8F-6AF9-E64E-BDF2-016034AAF595}"/>
                </a:ext>
              </a:extLst>
            </p:cNvPr>
            <p:cNvSpPr/>
            <p:nvPr/>
          </p:nvSpPr>
          <p:spPr>
            <a:xfrm>
              <a:off x="353376" y="8272896"/>
              <a:ext cx="6221423" cy="923330"/>
            </a:xfrm>
            <a:prstGeom prst="rect">
              <a:avLst/>
            </a:prstGeom>
            <a:noFill/>
            <a:ln>
              <a:solidFill>
                <a:srgbClr val="3461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39370A-4126-4674-A806-CD692E0182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341632"/>
          </a:xfrm>
        </p:spPr>
        <p:txBody>
          <a:bodyPr/>
          <a:lstStyle/>
          <a:p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L’utilisation des numéros d’urgence :</a:t>
            </a:r>
            <a:b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434DCDF-702D-465F-A606-99252FD6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C05. trousse de première urgence</a:t>
            </a:r>
            <a:endParaRPr lang="fr-FR" sz="1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941B38-DA24-174F-8ACE-44A34E4B6BE8}"/>
              </a:ext>
            </a:extLst>
          </p:cNvPr>
          <p:cNvSpPr/>
          <p:nvPr/>
        </p:nvSpPr>
        <p:spPr>
          <a:xfrm>
            <a:off x="310322" y="3478102"/>
            <a:ext cx="3526735" cy="2400657"/>
          </a:xfrm>
          <a:prstGeom prst="rect">
            <a:avLst/>
          </a:prstGeom>
          <a:ln>
            <a:solidFill>
              <a:srgbClr val="34615A"/>
            </a:solidFill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Samu 15</a:t>
            </a:r>
            <a:b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J’appelle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15 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 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besoin médical urgent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malaise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coma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d’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hémorragie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douleur thoracique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(risque d’infarctus)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difficultés respiratoires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quand une personne ne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respire plus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quand vous vous trouvez en présence d'un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brûlé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d’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intoxication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cas de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choc anaphylactique 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etc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0242EB-471C-4D4E-928E-5DCE352B3C96}"/>
              </a:ext>
            </a:extLst>
          </p:cNvPr>
          <p:cNvSpPr/>
          <p:nvPr/>
        </p:nvSpPr>
        <p:spPr>
          <a:xfrm>
            <a:off x="3921070" y="3478102"/>
            <a:ext cx="2610403" cy="2410634"/>
          </a:xfrm>
          <a:prstGeom prst="rect">
            <a:avLst/>
          </a:prstGeom>
          <a:ln>
            <a:solidFill>
              <a:srgbClr val="34615A"/>
            </a:solidFill>
          </a:ln>
        </p:spPr>
        <p:txBody>
          <a:bodyPr wrap="square">
            <a:no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Sapeurs-pompiers 18</a:t>
            </a:r>
            <a:br>
              <a:rPr lang="fr-FR" dirty="0"/>
            </a:b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J’appelle 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18 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 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incendie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fuite de gaz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risque d’effondrement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ensevelissement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brûlure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électrocution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accident de la route</a:t>
            </a:r>
          </a:p>
          <a:p>
            <a:pPr marL="171450" indent="-171450">
              <a:buClr>
                <a:srgbClr val="34615A"/>
              </a:buClr>
              <a:buFont typeface="Police système"/>
              <a:buChar char="●"/>
            </a:pP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etc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738008F-1662-804E-B1CC-CBA684FABE67}"/>
              </a:ext>
            </a:extLst>
          </p:cNvPr>
          <p:cNvSpPr txBox="1">
            <a:spLocks/>
          </p:cNvSpPr>
          <p:nvPr/>
        </p:nvSpPr>
        <p:spPr>
          <a:xfrm>
            <a:off x="233331" y="6945063"/>
            <a:ext cx="6391336" cy="223138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100" kern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fr-FR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fr-FR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fr-FR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Appel d’urgence, conduite à tenir :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Se présenter correctement : nom, prénom, profession &amp; adresse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Donner le numéro d’appel (un numéro pour être rappelé)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La nature du problème est expliquée ainsi que les risques éventuels supplémentaires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L’état de gravité et le nombre de victimes sont donnés à l’interlocuteur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Les gestes déjà effectués sont expliqués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Les antécédents de la victime sont communiqués (si connus)</a:t>
            </a:r>
          </a:p>
          <a:p>
            <a:pPr marL="171450" lvl="0" indent="-171450">
              <a:buClr>
                <a:srgbClr val="34615A"/>
              </a:buClr>
              <a:buFont typeface="Police système"/>
              <a:buChar char="●"/>
            </a:pPr>
            <a:r>
              <a:rPr lang="fr-FR" dirty="0"/>
              <a:t>Les instructions sont récupérées et on attend l’ « autorisation de raccrocher »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0CD2C8-9C75-D942-86CC-8E6482A959D4}"/>
              </a:ext>
            </a:extLst>
          </p:cNvPr>
          <p:cNvSpPr/>
          <p:nvPr/>
        </p:nvSpPr>
        <p:spPr>
          <a:xfrm>
            <a:off x="310322" y="6031732"/>
            <a:ext cx="6221151" cy="430887"/>
          </a:xfrm>
          <a:prstGeom prst="rect">
            <a:avLst/>
          </a:prstGeom>
          <a:ln>
            <a:solidFill>
              <a:srgbClr val="34615A"/>
            </a:solidFill>
          </a:ln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Numéro d'urgence pour les personnes sourdes et malentendantes : 114</a:t>
            </a:r>
          </a:p>
          <a:p>
            <a:r>
              <a:rPr lang="fr-FR" sz="110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elvetica Ligh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(accessible par fax &amp; SMS)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DF7E1B-B155-4275-A5D9-B2D42E8BC7B4}"/>
              </a:ext>
            </a:extLst>
          </p:cNvPr>
          <p:cNvSpPr/>
          <p:nvPr/>
        </p:nvSpPr>
        <p:spPr>
          <a:xfrm>
            <a:off x="318424" y="6573036"/>
            <a:ext cx="6221151" cy="261610"/>
          </a:xfrm>
          <a:prstGeom prst="rect">
            <a:avLst/>
          </a:prstGeom>
          <a:ln>
            <a:solidFill>
              <a:srgbClr val="34615A"/>
            </a:solidFill>
          </a:ln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Numéro d'urgence dans l'ensemble de l'Union européenne: 112</a:t>
            </a:r>
          </a:p>
        </p:txBody>
      </p:sp>
    </p:spTree>
    <p:extLst>
      <p:ext uri="{BB962C8B-B14F-4D97-AF65-F5344CB8AC3E}">
        <p14:creationId xmlns:p14="http://schemas.microsoft.com/office/powerpoint/2010/main" val="6075503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</TotalTime>
  <Words>358</Words>
  <Application>Microsoft Macintosh PowerPoint</Application>
  <PresentationFormat>Format A4 (210 x 297 mm)</PresentationFormat>
  <Paragraphs>88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Police système</vt:lpstr>
      <vt:lpstr>Wingdings</vt:lpstr>
      <vt:lpstr>Thème Office</vt:lpstr>
      <vt:lpstr>C05. trousse de première urgence</vt:lpstr>
      <vt:lpstr>C05. trousse de première urgence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89</cp:revision>
  <dcterms:created xsi:type="dcterms:W3CDTF">2019-09-09T06:31:24Z</dcterms:created>
  <dcterms:modified xsi:type="dcterms:W3CDTF">2019-12-19T08:28:16Z</dcterms:modified>
</cp:coreProperties>
</file>