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4"/>
  </p:notesMasterIdLst>
  <p:sldIdLst>
    <p:sldId id="259" r:id="rId2"/>
    <p:sldId id="261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5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écile LUGAND" initials="CL" lastIdx="2" clrIdx="0">
    <p:extLst>
      <p:ext uri="{19B8F6BF-5375-455C-9EA6-DF929625EA0E}">
        <p15:presenceInfo xmlns:p15="http://schemas.microsoft.com/office/powerpoint/2012/main" userId="Cécile LUGA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626"/>
  </p:normalViewPr>
  <p:slideViewPr>
    <p:cSldViewPr snapToGrid="0">
      <p:cViewPr>
        <p:scale>
          <a:sx n="100" d="100"/>
          <a:sy n="100" d="100"/>
        </p:scale>
        <p:origin x="3006" y="-534"/>
      </p:cViewPr>
      <p:guideLst>
        <p:guide orient="horz" pos="555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4586" y="468000"/>
            <a:ext cx="5929058" cy="499917"/>
          </a:xfrm>
        </p:spPr>
        <p:txBody>
          <a:bodyPr/>
          <a:lstStyle>
            <a:lvl1pPr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Check-list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586" y="3076939"/>
            <a:ext cx="3415251" cy="17879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buFontTx/>
              <a:buNone/>
              <a:defRPr sz="1100" b="1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51200" indent="-152984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88000" indent="-97200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80000">
              <a:lnSpc>
                <a:spcPts val="1320"/>
              </a:lnSpc>
              <a:spcBef>
                <a:spcPts val="0"/>
              </a:spcBef>
              <a:buFontTx/>
              <a:buNone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Tx/>
              <a:buNone/>
              <a:defRPr sz="1100"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Version 2.2 / Mois année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603" y="9979818"/>
            <a:ext cx="2131036" cy="409702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FB36146-7DD3-D62B-56A5-D59463281C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5126" y="938026"/>
            <a:ext cx="4878388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lIns="72000" tIns="0" rIns="0" bIns="0" anchor="ctr">
            <a:noAutofit/>
          </a:bodyPr>
          <a:lstStyle>
            <a:lvl1pPr>
              <a:buFontTx/>
              <a:buNone/>
              <a:defRPr sz="16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>
                <a:latin typeface="Azo Sans" panose="020B0603030503020204" pitchFamily="34" charset="77"/>
              </a:defRPr>
            </a:lvl2pPr>
            <a:lvl3pPr>
              <a:buFontTx/>
              <a:buNone/>
              <a:defRPr>
                <a:latin typeface="Azo Sans" panose="020B0603030503020204" pitchFamily="34" charset="77"/>
              </a:defRPr>
            </a:lvl3pPr>
            <a:lvl4pPr>
              <a:buFontTx/>
              <a:buNone/>
              <a:defRPr>
                <a:latin typeface="Azo Sans" panose="020B0603030503020204" pitchFamily="34" charset="77"/>
              </a:defRPr>
            </a:lvl4pPr>
            <a:lvl5pPr>
              <a:buFontTx/>
              <a:buNone/>
              <a:defRPr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C09. Référencement d’un produit à l’</a:t>
            </a:r>
            <a:r>
              <a:rPr lang="fr-FR" dirty="0" err="1"/>
              <a:t>officne</a:t>
            </a:r>
            <a:endParaRPr lang="fr-FR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148CBA0-6226-CE1E-2226-4E116497AE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513" y="938026"/>
            <a:ext cx="1980000" cy="720000"/>
          </a:xfrm>
          <a:prstGeom prst="rect">
            <a:avLst/>
          </a:prstGeom>
          <a:ln w="3175">
            <a:solidFill>
              <a:schemeClr val="accent2"/>
            </a:solidFill>
          </a:ln>
        </p:spPr>
        <p:txBody>
          <a:bodyPr tIns="72000" rIns="0" bIns="0">
            <a:noAutofit/>
          </a:bodyPr>
          <a:lstStyle>
            <a:lvl1pPr>
              <a:buFontTx/>
              <a:buNone/>
              <a:defRPr sz="7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1" name="Espace réservé du texte 9">
            <a:extLst>
              <a:ext uri="{FF2B5EF4-FFF2-40B4-BE49-F238E27FC236}">
                <a16:creationId xmlns:a16="http://schemas.microsoft.com/office/drawing/2014/main" id="{AC9BA212-F7B9-DE76-EF9B-39E2114833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3513" y="1675672"/>
            <a:ext cx="1980000" cy="188847"/>
          </a:xfrm>
          <a:prstGeom prst="rect">
            <a:avLst/>
          </a:prstGeom>
          <a:ln w="3175">
            <a:noFill/>
          </a:ln>
        </p:spPr>
        <p:txBody>
          <a:bodyPr tIns="36000" rIns="0" bIns="0">
            <a:noAutofit/>
          </a:bodyPr>
          <a:lstStyle>
            <a:lvl1pPr>
              <a:buFontTx/>
              <a:buNone/>
              <a:defRPr sz="700" i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2pPr>
            <a:lvl3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3pPr>
            <a:lvl4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4pPr>
            <a:lvl5pPr>
              <a:buFontTx/>
              <a:buNone/>
              <a:defRPr sz="800">
                <a:solidFill>
                  <a:schemeClr val="accent2"/>
                </a:solidFill>
                <a:latin typeface="Azo Sans" panose="020B0603030503020204" pitchFamily="34" charset="77"/>
              </a:defRPr>
            </a:lvl5pPr>
          </a:lstStyle>
          <a:p>
            <a:pPr lvl="0"/>
            <a:r>
              <a:rPr lang="fr-FR" dirty="0"/>
              <a:t>Personnaliser l’en-tête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855720-B7EE-7E2C-4646-76E2F9F892AF}"/>
              </a:ext>
            </a:extLst>
          </p:cNvPr>
          <p:cNvSpPr txBox="1">
            <a:spLocks/>
          </p:cNvSpPr>
          <p:nvPr userDrawn="1"/>
        </p:nvSpPr>
        <p:spPr>
          <a:xfrm>
            <a:off x="3005042" y="9979818"/>
            <a:ext cx="2131036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09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7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4586" y="468000"/>
            <a:ext cx="3091850" cy="499917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r-FR" dirty="0"/>
              <a:t>Check-list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824" y="10401255"/>
            <a:ext cx="1700927" cy="16184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l">
              <a:defRPr sz="7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Version 2.2 / Mois année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5603" y="9979818"/>
            <a:ext cx="2131036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lvl1pPr algn="l">
              <a:defRPr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6431" y="10395457"/>
            <a:ext cx="587829" cy="177501"/>
          </a:xfrm>
          <a:prstGeom prst="rect">
            <a:avLst/>
          </a:prstGeom>
        </p:spPr>
        <p:txBody>
          <a:bodyPr vert="horz" lIns="0" tIns="36000" rIns="0" bIns="0" rtlCol="0" anchor="t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r>
              <a:rPr lang="en-US" dirty="0"/>
              <a:t>/3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A061ADE-C662-5848-4D24-73ABEE516F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89483" y="417487"/>
            <a:ext cx="1066800" cy="45720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6D05801-FC9C-BDA2-75CB-72ADB9C6AA5A}"/>
              </a:ext>
            </a:extLst>
          </p:cNvPr>
          <p:cNvCxnSpPr>
            <a:cxnSpLocks/>
          </p:cNvCxnSpPr>
          <p:nvPr userDrawn="1"/>
        </p:nvCxnSpPr>
        <p:spPr>
          <a:xfrm>
            <a:off x="650948" y="9979821"/>
            <a:ext cx="656331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E0DDFF9-EDA2-C9E9-CFDD-E556AFD2A828}"/>
              </a:ext>
            </a:extLst>
          </p:cNvPr>
          <p:cNvCxnSpPr>
            <a:cxnSpLocks/>
          </p:cNvCxnSpPr>
          <p:nvPr userDrawn="1"/>
        </p:nvCxnSpPr>
        <p:spPr>
          <a:xfrm>
            <a:off x="650948" y="10389519"/>
            <a:ext cx="656331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FBEEB2C-90AF-7E0A-956E-AA06CC259101}"/>
              </a:ext>
            </a:extLst>
          </p:cNvPr>
          <p:cNvCxnSpPr>
            <a:cxnSpLocks/>
          </p:cNvCxnSpPr>
          <p:nvPr userDrawn="1"/>
        </p:nvCxnSpPr>
        <p:spPr>
          <a:xfrm>
            <a:off x="3215640" y="10033158"/>
            <a:ext cx="0" cy="287088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593E12C0-24B4-C04C-A10A-F9BFD7F6B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9362" y="9983386"/>
            <a:ext cx="2234783" cy="406131"/>
          </a:xfrm>
          <a:prstGeom prst="rect">
            <a:avLst/>
          </a:prstGeom>
        </p:spPr>
        <p:txBody>
          <a:bodyPr vert="horz" lIns="72000" tIns="46800" rIns="0" bIns="0" rtlCol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02396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4000" b="1" i="0" kern="1200" cap="all" baseline="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55934" rtl="0" eaLnBrk="1" latinLnBrk="0" hangingPunct="1">
        <a:lnSpc>
          <a:spcPct val="90000"/>
        </a:lnSpc>
        <a:spcBef>
          <a:spcPts val="0"/>
        </a:spcBef>
        <a:spcAft>
          <a:spcPts val="300"/>
        </a:spcAft>
        <a:buFontTx/>
        <a:buNone/>
        <a:defRPr sz="7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755934" rtl="0" eaLnBrk="1" latinLnBrk="0" hangingPunct="1">
        <a:lnSpc>
          <a:spcPct val="90000"/>
        </a:lnSpc>
        <a:spcBef>
          <a:spcPts val="0"/>
        </a:spcBef>
        <a:buFontTx/>
        <a:buNone/>
        <a:defRPr sz="7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55934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3pPr>
      <a:lvl4pPr marL="1133901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4pPr>
      <a:lvl5pPr marL="1511869" indent="0" algn="l" defTabSz="755934" rtl="0" eaLnBrk="1" latinLnBrk="0" hangingPunct="1">
        <a:lnSpc>
          <a:spcPct val="90000"/>
        </a:lnSpc>
        <a:spcBef>
          <a:spcPts val="413"/>
        </a:spcBef>
        <a:buFontTx/>
        <a:buNone/>
        <a:defRPr sz="700" kern="1200">
          <a:solidFill>
            <a:schemeClr val="tx1"/>
          </a:solidFill>
          <a:latin typeface="Azo Sans" panose="020B0603030503020204" pitchFamily="34" charset="77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defibrillateurs.info/" TargetMode="External"/><Relationship Id="rId4" Type="http://schemas.openxmlformats.org/officeDocument/2006/relationships/hyperlink" Target="https://ansm.sante.fr/dossiers-thematiques/defibrillateurs-cardiaques-externe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6561-608E-EFA5-6E3F-28BF3FD6F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86" y="468000"/>
            <a:ext cx="5929058" cy="499917"/>
          </a:xfrm>
        </p:spPr>
        <p:txBody>
          <a:bodyPr/>
          <a:lstStyle/>
          <a:p>
            <a:r>
              <a:rPr lang="fr-FR" dirty="0"/>
              <a:t>check-list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19CDE4-F5E8-F1BB-443D-044C5A04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</a:t>
            </a:fld>
            <a:r>
              <a:rPr lang="en-US" dirty="0" smtClean="0"/>
              <a:t>/2</a:t>
            </a:r>
            <a:endParaRPr lang="en-US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76FF2F-64DC-76CB-7A2D-98B44E0F1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C.05 </a:t>
            </a:r>
            <a:r>
              <a:rPr lang="fr-FR" b="0" dirty="0"/>
              <a:t>Trousse de première urgence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4EBF844-3015-7D8F-607C-C8D2D2B120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43513" y="935611"/>
            <a:ext cx="1980000" cy="720000"/>
          </a:xfrm>
        </p:spPr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02130F-85FB-5806-6A54-BC1EE03F7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1984E629-75CB-E67F-64B3-41EB7518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</a:t>
            </a:r>
            <a:r>
              <a:rPr lang="fr-FR" dirty="0" smtClean="0"/>
              <a:t>3.0 </a:t>
            </a:r>
            <a:r>
              <a:rPr lang="fr-FR" dirty="0"/>
              <a:t>/ </a:t>
            </a:r>
            <a:r>
              <a:rPr lang="fr-FR" dirty="0" smtClean="0"/>
              <a:t>Juillet 2026</a:t>
            </a:r>
            <a:endParaRPr lang="en-US" dirty="0"/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602" y="9979818"/>
            <a:ext cx="2390017" cy="409702"/>
          </a:xfrm>
        </p:spPr>
        <p:txBody>
          <a:bodyPr/>
          <a:lstStyle/>
          <a:p>
            <a:r>
              <a:rPr lang="en-US" dirty="0" smtClean="0"/>
              <a:t>Sous-theme : </a:t>
            </a:r>
          </a:p>
          <a:p>
            <a:r>
              <a:rPr lang="fr-FR" dirty="0"/>
              <a:t>1.1 </a:t>
            </a:r>
            <a:r>
              <a:rPr lang="fr-FR" b="0" dirty="0"/>
              <a:t>Accueil et identification de l’usager du système de santé</a:t>
            </a:r>
            <a:endParaRPr lang="en-US" dirty="0"/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DCD27629-E795-ACB4-3E21-EAE224419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41220" y="9939635"/>
            <a:ext cx="408389" cy="490067"/>
          </a:xfrm>
          <a:prstGeom prst="rect">
            <a:avLst/>
          </a:prstGeom>
        </p:spPr>
      </p:pic>
      <p:sp>
        <p:nvSpPr>
          <p:cNvPr id="47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355964" y="9979817"/>
            <a:ext cx="3775098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situations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d’urgence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Espace réservé du contenu 2">
            <a:extLst>
              <a:ext uri="{FF2B5EF4-FFF2-40B4-BE49-F238E27FC236}">
                <a16:creationId xmlns:a16="http://schemas.microsoft.com/office/drawing/2014/main" id="{ED0E3B48-A700-5838-DBEB-054168CDB5CB}"/>
              </a:ext>
            </a:extLst>
          </p:cNvPr>
          <p:cNvSpPr txBox="1">
            <a:spLocks/>
          </p:cNvSpPr>
          <p:nvPr/>
        </p:nvSpPr>
        <p:spPr>
          <a:xfrm>
            <a:off x="262489" y="1926019"/>
            <a:ext cx="7138055" cy="27309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1100" b="0" i="0" kern="1200">
                <a:solidFill>
                  <a:schemeClr val="accent2"/>
                </a:solidFill>
                <a:latin typeface="Azo Sans Medium" panose="020B0603030503020204" pitchFamily="34" charset="77"/>
                <a:ea typeface="+mn-ea"/>
                <a:cs typeface="+mn-cs"/>
              </a:defRPr>
            </a:lvl1pPr>
            <a:lvl2pPr marL="151200" indent="-152984" algn="l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 typeface="Courier New" panose="02070309020205020404" pitchFamily="49" charset="0"/>
              <a:buChar char="o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0000" indent="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ts val="600"/>
              </a:spcBef>
            </a:pPr>
            <a:r>
              <a:rPr lang="fr-FR" sz="1200" b="1" cap="smal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Liste </a:t>
            </a:r>
            <a:r>
              <a:rPr lang="fr-FR" sz="1200" b="1" cap="small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non exhaustive des produits de la trousse destinée aux premiers soins réalisés à l’officine :</a:t>
            </a:r>
          </a:p>
        </p:txBody>
      </p:sp>
      <p:graphicFrame>
        <p:nvGraphicFramePr>
          <p:cNvPr id="49" name="Tableau 48">
            <a:extLst>
              <a:ext uri="{FF2B5EF4-FFF2-40B4-BE49-F238E27FC236}">
                <a16:creationId xmlns:a16="http://schemas.microsoft.com/office/drawing/2014/main" id="{E6F11461-814A-3349-807D-7D6265727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999800"/>
              </p:ext>
            </p:extLst>
          </p:nvPr>
        </p:nvGraphicFramePr>
        <p:xfrm>
          <a:off x="364586" y="2218089"/>
          <a:ext cx="6858928" cy="6842760"/>
        </p:xfrm>
        <a:graphic>
          <a:graphicData uri="http://schemas.openxmlformats.org/drawingml/2006/table">
            <a:tbl>
              <a:tblPr firstRow="1" firstCol="1" bandRow="1"/>
              <a:tblGrid>
                <a:gridCol w="4119514">
                  <a:extLst>
                    <a:ext uri="{9D8B030D-6E8A-4147-A177-3AD203B41FA5}">
                      <a16:colId xmlns:a16="http://schemas.microsoft.com/office/drawing/2014/main" val="4109890076"/>
                    </a:ext>
                  </a:extLst>
                </a:gridCol>
                <a:gridCol w="1369707">
                  <a:extLst>
                    <a:ext uri="{9D8B030D-6E8A-4147-A177-3AD203B41FA5}">
                      <a16:colId xmlns:a16="http://schemas.microsoft.com/office/drawing/2014/main" val="673319631"/>
                    </a:ext>
                  </a:extLst>
                </a:gridCol>
                <a:gridCol w="1369707">
                  <a:extLst>
                    <a:ext uri="{9D8B030D-6E8A-4147-A177-3AD203B41FA5}">
                      <a16:colId xmlns:a16="http://schemas.microsoft.com/office/drawing/2014/main" val="1144733360"/>
                    </a:ext>
                  </a:extLst>
                </a:gridCol>
              </a:tblGrid>
              <a:tr h="3485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Liste des Produits</a:t>
                      </a:r>
                    </a:p>
                  </a:txBody>
                  <a:tcPr marL="62318" marR="6231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Dates de Péremption</a:t>
                      </a:r>
                    </a:p>
                  </a:txBody>
                  <a:tcPr marL="62318" marR="6231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Disponible</a:t>
                      </a:r>
                    </a:p>
                  </a:txBody>
                  <a:tcPr marL="62318" marR="6231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3374140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Gants de protection à usage unique</a:t>
                      </a: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1140644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Antiseptiques</a:t>
                      </a:r>
                      <a:endParaRPr lang="fr-FR" sz="1100" strike="sng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8000129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  <a:defRPr/>
                      </a:pP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Sérum physiologique en </a:t>
                      </a:r>
                      <a:r>
                        <a:rPr lang="fr-FR" sz="110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unidoses</a:t>
                      </a:r>
                      <a:endParaRPr lang="fr-FR" sz="110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4612940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Compresses stériles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382905"/>
                  </a:ext>
                </a:extLst>
              </a:tr>
              <a:tr h="24646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Bandes de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crêpe</a:t>
                      </a:r>
                      <a:endParaRPr lang="fr-FR" sz="1100" strike="sngStrike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223466"/>
                  </a:ext>
                </a:extLst>
              </a:tr>
              <a:tr h="246463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  <a:defRPr/>
                      </a:pP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Bandes adhésives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2862330"/>
                  </a:ext>
                </a:extLst>
              </a:tr>
              <a:tr h="246463">
                <a:tc>
                  <a:txBody>
                    <a:bodyPr/>
                    <a:lstStyle/>
                    <a:p>
                      <a:pPr marL="342900" marR="0" lvl="0" indent="-34290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  <a:defRPr/>
                      </a:pP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Sparadrap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687656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Pansements gras, crème contre les brûlures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992934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Pansements de différentes tailles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937989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Ouate hémostatique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1443795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Suture adhésive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5089035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Pommade à l'arnica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0191601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Pince à échardes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6791941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Ciseaux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024311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Thermomètre frontal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900840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Morceaux de sucre en emballage individuel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14671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Lien large non élastique pour garrot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0801721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 allergique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486988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Adrénaline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181786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Salbutamol &amp; chambre d'inhalation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799729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Couverture de survie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1475602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Tire Tique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524361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Pompe à Venin</a:t>
                      </a: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0209527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 algn="l" defTabSz="685800" rtl="0" eaLnBrk="1" fontAlgn="b" latinLnBrk="0" hangingPunct="1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Electrodes du Défibrillateur </a:t>
                      </a:r>
                      <a:r>
                        <a:rPr lang="fr-FR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Automatique </a:t>
                      </a:r>
                      <a:r>
                        <a:rPr lang="fr-FR" sz="11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Externe* (DAE</a:t>
                      </a:r>
                      <a:r>
                        <a:rPr lang="fr-FR" sz="110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fr-FR" sz="11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303609"/>
                  </a:ext>
                </a:extLst>
              </a:tr>
              <a:tr h="24689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600"/>
                        </a:spcAft>
                        <a:buFont typeface="Wingdings" pitchFamily="2" charset="2"/>
                        <a:buChar char=""/>
                        <a:tabLst>
                          <a:tab pos="457200" algn="l"/>
                        </a:tabLst>
                      </a:pPr>
                      <a:r>
                        <a:rPr lang="fr-FR" sz="1100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Complément :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BFBFB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229685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64154" y="9385637"/>
            <a:ext cx="66593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*La présence d’un DAE à l’officine n’est pas obligatoire. Pour en savoir plus sur les DAE :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Dossier thématique DAE / ANSM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://ansm.sante.fr/dossiers-thematiques/defibrillateurs-cardiaques-externes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Géo’DAE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www.defibrillateurs.info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344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2A6561-608E-EFA5-6E3F-28BF3FD6F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86" y="468000"/>
            <a:ext cx="5929058" cy="499917"/>
          </a:xfrm>
        </p:spPr>
        <p:txBody>
          <a:bodyPr/>
          <a:lstStyle/>
          <a:p>
            <a:r>
              <a:rPr lang="fr-FR" dirty="0"/>
              <a:t>check-list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19CDE4-F5E8-F1BB-443D-044C5A04F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2/2</a:t>
            </a:r>
            <a:endParaRPr lang="en-US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76FF2F-64DC-76CB-7A2D-98B44E0F16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C.05 </a:t>
            </a:r>
            <a:r>
              <a:rPr lang="fr-FR" b="0" dirty="0"/>
              <a:t>Trousse de première urgence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4EBF844-3015-7D8F-607C-C8D2D2B120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43513" y="935611"/>
            <a:ext cx="1980000" cy="720000"/>
          </a:xfrm>
        </p:spPr>
        <p:txBody>
          <a:bodyPr/>
          <a:lstStyle/>
          <a:p>
            <a:r>
              <a:rPr lang="fr-FR" dirty="0"/>
              <a:t>Pharmacie :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602130F-85FB-5806-6A54-BC1EE03F79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b="0" dirty="0"/>
              <a:t>Personnaliser l’en-tête</a:t>
            </a:r>
          </a:p>
        </p:txBody>
      </p:sp>
      <p:sp>
        <p:nvSpPr>
          <p:cNvPr id="29" name="Espace réservé de la date 28">
            <a:extLst>
              <a:ext uri="{FF2B5EF4-FFF2-40B4-BE49-F238E27FC236}">
                <a16:creationId xmlns:a16="http://schemas.microsoft.com/office/drawing/2014/main" id="{1984E629-75CB-E67F-64B3-41EB75180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dirty="0"/>
              <a:t>Version </a:t>
            </a:r>
            <a:r>
              <a:rPr lang="fr-FR" dirty="0" smtClean="0"/>
              <a:t>3.0 </a:t>
            </a:r>
            <a:r>
              <a:rPr lang="fr-FR" dirty="0"/>
              <a:t>/ </a:t>
            </a:r>
            <a:r>
              <a:rPr lang="fr-FR" dirty="0" smtClean="0"/>
              <a:t>Juillet 2026</a:t>
            </a:r>
            <a:endParaRPr lang="en-US" dirty="0"/>
          </a:p>
        </p:txBody>
      </p:sp>
      <p:sp>
        <p:nvSpPr>
          <p:cNvPr id="30" name="Espace réservé du pied de page 29">
            <a:extLst>
              <a:ext uri="{FF2B5EF4-FFF2-40B4-BE49-F238E27FC236}">
                <a16:creationId xmlns:a16="http://schemas.microsoft.com/office/drawing/2014/main" id="{6D1954D0-F1E8-BC9A-14A1-A49C93656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5602" y="9979818"/>
            <a:ext cx="2390017" cy="409702"/>
          </a:xfrm>
        </p:spPr>
        <p:txBody>
          <a:bodyPr/>
          <a:lstStyle/>
          <a:p>
            <a:r>
              <a:rPr lang="en-US" dirty="0" smtClean="0"/>
              <a:t>Sous-theme : </a:t>
            </a:r>
          </a:p>
          <a:p>
            <a:r>
              <a:rPr lang="fr-FR" dirty="0"/>
              <a:t>1.1 </a:t>
            </a:r>
            <a:r>
              <a:rPr lang="fr-FR" b="0" dirty="0"/>
              <a:t>Accueil et identification de l’usager du système de santé</a:t>
            </a:r>
            <a:endParaRPr lang="en-US" dirty="0"/>
          </a:p>
        </p:txBody>
      </p:sp>
      <p:pic>
        <p:nvPicPr>
          <p:cNvPr id="41" name="Graphique 40">
            <a:extLst>
              <a:ext uri="{FF2B5EF4-FFF2-40B4-BE49-F238E27FC236}">
                <a16:creationId xmlns:a16="http://schemas.microsoft.com/office/drawing/2014/main" id="{DCD27629-E795-ACB4-3E21-EAE224419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41220" y="9939635"/>
            <a:ext cx="408389" cy="490067"/>
          </a:xfrm>
          <a:prstGeom prst="rect">
            <a:avLst/>
          </a:prstGeom>
        </p:spPr>
      </p:pic>
      <p:sp>
        <p:nvSpPr>
          <p:cNvPr id="47" name="Espace réservé du pied de page 29">
            <a:extLst>
              <a:ext uri="{FF2B5EF4-FFF2-40B4-BE49-F238E27FC236}">
                <a16:creationId xmlns:a16="http://schemas.microsoft.com/office/drawing/2014/main" id="{D3434E79-A65F-A99C-4B77-9B29037F4446}"/>
              </a:ext>
            </a:extLst>
          </p:cNvPr>
          <p:cNvSpPr txBox="1">
            <a:spLocks/>
          </p:cNvSpPr>
          <p:nvPr/>
        </p:nvSpPr>
        <p:spPr>
          <a:xfrm>
            <a:off x="3355964" y="9979817"/>
            <a:ext cx="3775098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Principe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2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situations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d’urgence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6B22F8DC-FE66-F0E9-108A-5CE9C2F7E4EB}"/>
              </a:ext>
            </a:extLst>
          </p:cNvPr>
          <p:cNvSpPr>
            <a:spLocks noGrp="1"/>
          </p:cNvSpPr>
          <p:nvPr/>
        </p:nvSpPr>
        <p:spPr>
          <a:xfrm>
            <a:off x="739499" y="2007369"/>
            <a:ext cx="5562320" cy="3990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75593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Tx/>
              <a:buNone/>
              <a:defRPr sz="2400" b="0" i="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51200" indent="-152984" algn="ctr" defTabSz="755934" rtl="0" eaLnBrk="1" latinLnBrk="0" hangingPunct="1">
              <a:lnSpc>
                <a:spcPts val="1320"/>
              </a:lnSpc>
              <a:spcBef>
                <a:spcPts val="0"/>
              </a:spcBef>
              <a:buClr>
                <a:schemeClr val="accent2"/>
              </a:buClr>
              <a:buFontTx/>
              <a:buNone/>
              <a:defRPr sz="1100" b="1" i="0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88000" indent="-9720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0000" indent="0" algn="l" defTabSz="755934" rtl="0" eaLnBrk="1" latinLnBrk="0" hangingPunct="1">
              <a:lnSpc>
                <a:spcPts val="1320"/>
              </a:lnSpc>
              <a:spcBef>
                <a:spcPts val="0"/>
              </a:spcBef>
              <a:buFontTx/>
              <a:buNone/>
              <a:defRPr sz="11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Tx/>
              <a:buNone/>
              <a:defRPr sz="11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Commentaires pour un bon usage</a:t>
            </a:r>
            <a:endParaRPr lang="fr-FR" dirty="0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B992498-C5B4-B27E-FC66-A74B208603E1}"/>
              </a:ext>
            </a:extLst>
          </p:cNvPr>
          <p:cNvGrpSpPr/>
          <p:nvPr/>
        </p:nvGrpSpPr>
        <p:grpSpPr>
          <a:xfrm>
            <a:off x="364586" y="1957654"/>
            <a:ext cx="290053" cy="292100"/>
            <a:chOff x="225503" y="2443266"/>
            <a:chExt cx="290053" cy="292100"/>
          </a:xfrm>
        </p:grpSpPr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11A44A79-ABDA-C96B-FD50-500457ABEDE1}"/>
                </a:ext>
              </a:extLst>
            </p:cNvPr>
            <p:cNvCxnSpPr>
              <a:cxnSpLocks/>
            </p:cNvCxnSpPr>
            <p:nvPr/>
          </p:nvCxnSpPr>
          <p:spPr>
            <a:xfrm>
              <a:off x="225503" y="2443266"/>
              <a:ext cx="290053" cy="18549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CCEDE5B1-3562-A804-982A-9D36E50718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588" y="2629157"/>
              <a:ext cx="158386" cy="106209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DA39370A-4126-4674-A806-CD692E018202}"/>
              </a:ext>
            </a:extLst>
          </p:cNvPr>
          <p:cNvSpPr txBox="1">
            <a:spLocks/>
          </p:cNvSpPr>
          <p:nvPr/>
        </p:nvSpPr>
        <p:spPr>
          <a:xfrm>
            <a:off x="528350" y="2806528"/>
            <a:ext cx="6391336" cy="34163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 smtClean="0">
                <a:solidFill>
                  <a:schemeClr val="accent2"/>
                </a:solidFill>
                <a:ea typeface="Helvetica Neue" panose="02000503000000020004" pitchFamily="2" charset="0"/>
              </a:rPr>
              <a:t>L’utilisation des numéros d’urgence :</a:t>
            </a:r>
            <a:br>
              <a:rPr lang="fr-FR" sz="1200" dirty="0" smtClean="0">
                <a:solidFill>
                  <a:schemeClr val="accent2"/>
                </a:solidFill>
                <a:ea typeface="Helvetica Neue" panose="02000503000000020004" pitchFamily="2" charset="0"/>
              </a:rPr>
            </a:br>
            <a:endParaRPr lang="fr-FR" sz="1200" dirty="0" smtClean="0">
              <a:solidFill>
                <a:schemeClr val="accent2"/>
              </a:solidFill>
            </a:endParaRPr>
          </a:p>
          <a:p>
            <a:endParaRPr lang="fr-FR" sz="1200" dirty="0" smtClean="0">
              <a:solidFill>
                <a:schemeClr val="accent2"/>
              </a:solidFill>
            </a:endParaRPr>
          </a:p>
          <a:p>
            <a:endParaRPr lang="fr-FR" sz="1200" dirty="0">
              <a:solidFill>
                <a:schemeClr val="accent2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941B38-DA24-174F-8ACE-44A34E4B6BE8}"/>
              </a:ext>
            </a:extLst>
          </p:cNvPr>
          <p:cNvSpPr/>
          <p:nvPr/>
        </p:nvSpPr>
        <p:spPr>
          <a:xfrm>
            <a:off x="529009" y="4231564"/>
            <a:ext cx="3838275" cy="229293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 15</a:t>
            </a: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J’appelle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15 </a:t>
            </a: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besoin médical urgent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malaise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de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coma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d’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hémorragie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douleur thoracique</a:t>
            </a: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(risque d’infarctus)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difficultés respiratoires</a:t>
            </a: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 une personne ne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respire plus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quand vous vous trouvez en présence d'un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brûlé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d’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intoxication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de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choc anaphylactique 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0242EB-471C-4D4E-928E-5DCE352B3C96}"/>
              </a:ext>
            </a:extLst>
          </p:cNvPr>
          <p:cNvSpPr/>
          <p:nvPr/>
        </p:nvSpPr>
        <p:spPr>
          <a:xfrm>
            <a:off x="4547809" y="4247316"/>
            <a:ext cx="2675704" cy="2277183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noAutofit/>
          </a:bodyPr>
          <a:lstStyle/>
          <a:p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Sapeurs-pompiers 18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J’appelle </a:t>
            </a:r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18 </a:t>
            </a: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incendie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fuite de gaz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risque d’effondrement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ensevelissement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Brûlures graves</a:t>
            </a:r>
            <a:endParaRPr lang="fr-F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électrocution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 de la route</a:t>
            </a:r>
          </a:p>
          <a:p>
            <a:pPr marL="17145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sz="1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fr-FR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0CD2C8-9C75-D942-86CC-8E6482A959D4}"/>
              </a:ext>
            </a:extLst>
          </p:cNvPr>
          <p:cNvSpPr/>
          <p:nvPr/>
        </p:nvSpPr>
        <p:spPr>
          <a:xfrm>
            <a:off x="529009" y="6628738"/>
            <a:ext cx="6685251" cy="430887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Numéro d'urgence pour les personnes sourdes et malentendantes : 114</a:t>
            </a:r>
          </a:p>
          <a:p>
            <a:r>
              <a:rPr lang="fr-FR" sz="1100" u="none" strike="noStrik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(accessible </a:t>
            </a:r>
            <a:r>
              <a:rPr lang="fr-FR" sz="1100" u="none" strike="noStrike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SMS</a:t>
            </a:r>
            <a:r>
              <a:rPr lang="fr-FR" sz="1100" u="none" strike="noStrike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, </a:t>
            </a:r>
            <a:r>
              <a:rPr lang="fr-FR" sz="1100" u="none" strike="noStrike" dirty="0" smtClean="0">
                <a:effectLst/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application, et site internet info.urgence114.fr )</a:t>
            </a:r>
            <a:endParaRPr lang="fr-FR" sz="1100" u="none" strike="noStrike" dirty="0">
              <a:effectLst/>
              <a:latin typeface="Arial" panose="020B0604020202020204" pitchFamily="34" charset="0"/>
              <a:ea typeface="Helvetica Neue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DF7E1B-B155-4275-A5D9-B2D42E8BC7B4}"/>
              </a:ext>
            </a:extLst>
          </p:cNvPr>
          <p:cNvSpPr/>
          <p:nvPr/>
        </p:nvSpPr>
        <p:spPr>
          <a:xfrm>
            <a:off x="529009" y="7144690"/>
            <a:ext cx="6673904" cy="261610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fr-F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Numéro d'urgence dans l'ensemble de l'Union européenne: 112</a:t>
            </a:r>
          </a:p>
        </p:txBody>
      </p:sp>
      <p:sp>
        <p:nvSpPr>
          <p:cNvPr id="23" name="Espace réservé du texte 3">
            <a:extLst>
              <a:ext uri="{FF2B5EF4-FFF2-40B4-BE49-F238E27FC236}">
                <a16:creationId xmlns:a16="http://schemas.microsoft.com/office/drawing/2014/main" id="{5738008F-1662-804E-B1CC-CBA684FABE67}"/>
              </a:ext>
            </a:extLst>
          </p:cNvPr>
          <p:cNvSpPr txBox="1">
            <a:spLocks/>
          </p:cNvSpPr>
          <p:nvPr/>
        </p:nvSpPr>
        <p:spPr>
          <a:xfrm>
            <a:off x="529009" y="7882207"/>
            <a:ext cx="6391336" cy="204314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fr-FR" sz="1100" kern="120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fr-F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fr-F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fr-FR" sz="18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lang="fr-FR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olidFill>
                  <a:schemeClr val="accent2"/>
                </a:solidFill>
                <a:latin typeface="Arial" panose="020B0604020202020204" pitchFamily="34" charset="0"/>
                <a:ea typeface="Helvetica Neue" panose="02000503000000020004" pitchFamily="2" charset="0"/>
                <a:cs typeface="Arial" panose="020B0604020202020204" pitchFamily="34" charset="0"/>
              </a:rPr>
              <a:t>Appel d’urgence, conduite à tenir :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Se présenter correctement : nom, prénom, profession &amp; adresse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Donner le numéro d’appel (un numéro pour être rappelé)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La nature du problème est expliquée ainsi que les risques éventuels supplémentaires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L’état de gravité et le nombre de victimes sont donnés à l’interlocuteur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gestes déjà effectués sont expliqués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antécédents de la victime sont communiqués (si connus)</a:t>
            </a:r>
          </a:p>
          <a:p>
            <a:pPr marL="171450" lvl="0" indent="-17145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Les instructions sont récupérées et on attend l’ « autorisation de raccrocher »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BC287A3-EBBD-0228-38D9-E6CAFA8F1FC8}"/>
              </a:ext>
            </a:extLst>
          </p:cNvPr>
          <p:cNvGrpSpPr/>
          <p:nvPr/>
        </p:nvGrpSpPr>
        <p:grpSpPr>
          <a:xfrm>
            <a:off x="509612" y="2547421"/>
            <a:ext cx="1140562" cy="211541"/>
            <a:chOff x="4820850" y="4231021"/>
            <a:chExt cx="1140562" cy="211541"/>
          </a:xfrm>
          <a:solidFill>
            <a:schemeClr val="accent2"/>
          </a:solidFill>
        </p:grpSpPr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D9F7976B-4464-F641-5CD2-F0F17114BEA1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86726D8B-6B02-78D7-7809-9A01E9EAF0B1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orme libre 26">
              <a:extLst>
                <a:ext uri="{FF2B5EF4-FFF2-40B4-BE49-F238E27FC236}">
                  <a16:creationId xmlns:a16="http://schemas.microsoft.com/office/drawing/2014/main" id="{481D8B6D-48B2-E93A-4E6C-B502871B36A1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0BC287A3-EBBD-0228-38D9-E6CAFA8F1FC8}"/>
              </a:ext>
            </a:extLst>
          </p:cNvPr>
          <p:cNvGrpSpPr/>
          <p:nvPr/>
        </p:nvGrpSpPr>
        <p:grpSpPr>
          <a:xfrm>
            <a:off x="551780" y="7616196"/>
            <a:ext cx="1140562" cy="211541"/>
            <a:chOff x="4820850" y="4231021"/>
            <a:chExt cx="1140562" cy="211541"/>
          </a:xfrm>
          <a:solidFill>
            <a:schemeClr val="accent2"/>
          </a:solidFill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D9F7976B-4464-F641-5CD2-F0F17114BEA1}"/>
                </a:ext>
              </a:extLst>
            </p:cNvPr>
            <p:cNvSpPr/>
            <p:nvPr/>
          </p:nvSpPr>
          <p:spPr>
            <a:xfrm>
              <a:off x="5371514" y="4392162"/>
              <a:ext cx="50400" cy="504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86726D8B-6B02-78D7-7809-9A01E9EAF0B1}"/>
                </a:ext>
              </a:extLst>
            </p:cNvPr>
            <p:cNvSpPr/>
            <p:nvPr/>
          </p:nvSpPr>
          <p:spPr>
            <a:xfrm>
              <a:off x="5371514" y="4328662"/>
              <a:ext cx="50400" cy="50400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481D8B6D-48B2-E93A-4E6C-B502871B36A1}"/>
                </a:ext>
              </a:extLst>
            </p:cNvPr>
            <p:cNvSpPr/>
            <p:nvPr/>
          </p:nvSpPr>
          <p:spPr>
            <a:xfrm>
              <a:off x="4820850" y="4231021"/>
              <a:ext cx="1140562" cy="56057"/>
            </a:xfrm>
            <a:custGeom>
              <a:avLst/>
              <a:gdLst>
                <a:gd name="csX0" fmla="*/ 0 w 1140562"/>
                <a:gd name="csY0" fmla="*/ 0 h 404053"/>
                <a:gd name="csX1" fmla="*/ 1140562 w 1140562"/>
                <a:gd name="csY1" fmla="*/ 0 h 404053"/>
                <a:gd name="csX2" fmla="*/ 1140562 w 1140562"/>
                <a:gd name="csY2" fmla="*/ 347996 h 404053"/>
                <a:gd name="csX3" fmla="*/ 611262 w 1140562"/>
                <a:gd name="csY3" fmla="*/ 347996 h 404053"/>
                <a:gd name="csX4" fmla="*/ 570300 w 1140562"/>
                <a:gd name="csY4" fmla="*/ 404053 h 404053"/>
                <a:gd name="csX5" fmla="*/ 529339 w 1140562"/>
                <a:gd name="csY5" fmla="*/ 347996 h 404053"/>
                <a:gd name="csX6" fmla="*/ 0 w 1140562"/>
                <a:gd name="csY6" fmla="*/ 347996 h 404053"/>
                <a:gd name="csX0" fmla="*/ 1140562 w 1232002"/>
                <a:gd name="csY0" fmla="*/ 0 h 404053"/>
                <a:gd name="csX1" fmla="*/ 1140562 w 1232002"/>
                <a:gd name="csY1" fmla="*/ 347996 h 404053"/>
                <a:gd name="csX2" fmla="*/ 611262 w 1232002"/>
                <a:gd name="csY2" fmla="*/ 347996 h 404053"/>
                <a:gd name="csX3" fmla="*/ 570300 w 1232002"/>
                <a:gd name="csY3" fmla="*/ 404053 h 404053"/>
                <a:gd name="csX4" fmla="*/ 529339 w 1232002"/>
                <a:gd name="csY4" fmla="*/ 347996 h 404053"/>
                <a:gd name="csX5" fmla="*/ 0 w 1232002"/>
                <a:gd name="csY5" fmla="*/ 347996 h 404053"/>
                <a:gd name="csX6" fmla="*/ 0 w 1232002"/>
                <a:gd name="csY6" fmla="*/ 0 h 404053"/>
                <a:gd name="csX7" fmla="*/ 1232002 w 1232002"/>
                <a:gd name="csY7" fmla="*/ 91440 h 404053"/>
                <a:gd name="csX0" fmla="*/ 1140562 w 1140562"/>
                <a:gd name="csY0" fmla="*/ 0 h 404053"/>
                <a:gd name="csX1" fmla="*/ 1140562 w 1140562"/>
                <a:gd name="csY1" fmla="*/ 347996 h 404053"/>
                <a:gd name="csX2" fmla="*/ 611262 w 1140562"/>
                <a:gd name="csY2" fmla="*/ 347996 h 404053"/>
                <a:gd name="csX3" fmla="*/ 570300 w 1140562"/>
                <a:gd name="csY3" fmla="*/ 404053 h 404053"/>
                <a:gd name="csX4" fmla="*/ 529339 w 1140562"/>
                <a:gd name="csY4" fmla="*/ 347996 h 404053"/>
                <a:gd name="csX5" fmla="*/ 0 w 1140562"/>
                <a:gd name="csY5" fmla="*/ 347996 h 404053"/>
                <a:gd name="csX6" fmla="*/ 0 w 1140562"/>
                <a:gd name="csY6" fmla="*/ 0 h 404053"/>
                <a:gd name="csX0" fmla="*/ 1140562 w 1140562"/>
                <a:gd name="csY0" fmla="*/ 347996 h 404053"/>
                <a:gd name="csX1" fmla="*/ 611262 w 1140562"/>
                <a:gd name="csY1" fmla="*/ 347996 h 404053"/>
                <a:gd name="csX2" fmla="*/ 570300 w 1140562"/>
                <a:gd name="csY2" fmla="*/ 404053 h 404053"/>
                <a:gd name="csX3" fmla="*/ 529339 w 1140562"/>
                <a:gd name="csY3" fmla="*/ 347996 h 404053"/>
                <a:gd name="csX4" fmla="*/ 0 w 1140562"/>
                <a:gd name="csY4" fmla="*/ 347996 h 404053"/>
                <a:gd name="csX5" fmla="*/ 0 w 1140562"/>
                <a:gd name="csY5" fmla="*/ 0 h 404053"/>
                <a:gd name="csX0" fmla="*/ 1140562 w 1140562"/>
                <a:gd name="csY0" fmla="*/ 0 h 56057"/>
                <a:gd name="csX1" fmla="*/ 611262 w 1140562"/>
                <a:gd name="csY1" fmla="*/ 0 h 56057"/>
                <a:gd name="csX2" fmla="*/ 570300 w 1140562"/>
                <a:gd name="csY2" fmla="*/ 56057 h 56057"/>
                <a:gd name="csX3" fmla="*/ 529339 w 1140562"/>
                <a:gd name="csY3" fmla="*/ 0 h 56057"/>
                <a:gd name="csX4" fmla="*/ 0 w 1140562"/>
                <a:gd name="csY4" fmla="*/ 0 h 560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140562" h="56057">
                  <a:moveTo>
                    <a:pt x="1140562" y="0"/>
                  </a:moveTo>
                  <a:lnTo>
                    <a:pt x="611262" y="0"/>
                  </a:lnTo>
                  <a:lnTo>
                    <a:pt x="570300" y="56057"/>
                  </a:lnTo>
                  <a:lnTo>
                    <a:pt x="529339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CEE1774C-41EB-9245-87FD-AC293BF77BE2}"/>
              </a:ext>
            </a:extLst>
          </p:cNvPr>
          <p:cNvGrpSpPr/>
          <p:nvPr/>
        </p:nvGrpSpPr>
        <p:grpSpPr>
          <a:xfrm>
            <a:off x="739499" y="3253173"/>
            <a:ext cx="6241591" cy="743784"/>
            <a:chOff x="333210" y="8272896"/>
            <a:chExt cx="6241591" cy="743784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1D2C751-E47F-B847-8AA6-7E3C80519C55}"/>
                </a:ext>
              </a:extLst>
            </p:cNvPr>
            <p:cNvSpPr/>
            <p:nvPr/>
          </p:nvSpPr>
          <p:spPr>
            <a:xfrm>
              <a:off x="353376" y="8272896"/>
              <a:ext cx="1229823" cy="743784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8CE880D-A9A1-FD43-B598-071D93E3E0BC}"/>
                </a:ext>
              </a:extLst>
            </p:cNvPr>
            <p:cNvSpPr/>
            <p:nvPr/>
          </p:nvSpPr>
          <p:spPr>
            <a:xfrm>
              <a:off x="1603365" y="8272896"/>
              <a:ext cx="4971436" cy="738664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pPr lvl="0" fontAlgn="base">
                <a:tabLst>
                  <a:tab pos="270510" algn="l"/>
                </a:tabLst>
              </a:pPr>
              <a:r>
                <a:rPr lang="fr-FR" sz="1400" b="1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15</a:t>
              </a:r>
              <a:r>
                <a:rPr lang="fr-FR" sz="1200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 </a:t>
              </a:r>
              <a:r>
                <a:rPr lang="fr-FR" sz="1200" b="1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SAMU</a:t>
              </a:r>
              <a:r>
                <a:rPr lang="fr-FR" sz="1200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 (urgence médicale)</a:t>
              </a:r>
            </a:p>
            <a:p>
              <a:pPr fontAlgn="base">
                <a:tabLst>
                  <a:tab pos="270510" algn="l"/>
                </a:tabLst>
              </a:pPr>
              <a:r>
                <a:rPr lang="fr-FR" sz="1400" b="1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18 sapeurs-pompiers </a:t>
              </a:r>
              <a:r>
                <a:rPr lang="fr-FR" sz="1400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(secours, incendie) </a:t>
              </a:r>
            </a:p>
            <a:p>
              <a:pPr fontAlgn="base">
                <a:tabLst>
                  <a:tab pos="270510" algn="l"/>
                </a:tabLst>
              </a:pPr>
              <a:r>
                <a:rPr lang="fr-FR" sz="1400" b="1" dirty="0">
                  <a:solidFill>
                    <a:schemeClr val="accent2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Centre Antipoison de la Région : __________</a:t>
              </a:r>
            </a:p>
          </p:txBody>
        </p:sp>
        <p:pic>
          <p:nvPicPr>
            <p:cNvPr id="37" name="Graphique 5" descr="Combiné">
              <a:extLst>
                <a:ext uri="{FF2B5EF4-FFF2-40B4-BE49-F238E27FC236}">
                  <a16:creationId xmlns:a16="http://schemas.microsoft.com/office/drawing/2014/main" id="{F84C8A76-A51D-C049-86A3-38B127497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5289" y="8329923"/>
              <a:ext cx="405666" cy="405666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D4BF0B15-2A61-4241-8C73-CB4C6012E3FF}"/>
                </a:ext>
              </a:extLst>
            </p:cNvPr>
            <p:cNvSpPr txBox="1"/>
            <p:nvPr/>
          </p:nvSpPr>
          <p:spPr>
            <a:xfrm>
              <a:off x="333210" y="8777930"/>
              <a:ext cx="1229824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9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Numéros d’Urgence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E833A8F-6AF9-E64E-BDF2-016034AAF595}"/>
                </a:ext>
              </a:extLst>
            </p:cNvPr>
            <p:cNvSpPr/>
            <p:nvPr/>
          </p:nvSpPr>
          <p:spPr>
            <a:xfrm>
              <a:off x="353376" y="8272896"/>
              <a:ext cx="6221423" cy="735866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015021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</TotalTime>
  <Words>479</Words>
  <Application>Microsoft Office PowerPoint</Application>
  <PresentationFormat>Personnalisé</PresentationFormat>
  <Paragraphs>112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Aptos</vt:lpstr>
      <vt:lpstr>Arial</vt:lpstr>
      <vt:lpstr>Azo Sans</vt:lpstr>
      <vt:lpstr>Calibri</vt:lpstr>
      <vt:lpstr>Courier New</vt:lpstr>
      <vt:lpstr>Helvetica Neue</vt:lpstr>
      <vt:lpstr>Times New Roman</vt:lpstr>
      <vt:lpstr>Wingdings</vt:lpstr>
      <vt:lpstr>Thème Office</vt:lpstr>
      <vt:lpstr>check-list</vt:lpstr>
      <vt:lpstr>check-list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check-list</dc:title>
  <dc:creator>Sébastien QUESSON</dc:creator>
  <cp:lastModifiedBy>Cécile LUGAND</cp:lastModifiedBy>
  <cp:revision>144</cp:revision>
  <dcterms:created xsi:type="dcterms:W3CDTF">2025-12-16T10:16:15Z</dcterms:created>
  <dcterms:modified xsi:type="dcterms:W3CDTF">2026-07-23T08:45:11Z</dcterms:modified>
</cp:coreProperties>
</file>