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6E2"/>
    <a:srgbClr val="34615A"/>
    <a:srgbClr val="4AB5C4"/>
    <a:srgbClr val="595959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0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356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AEECA0C-0460-446F-983B-DE0BF2034607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B7AE87-EEA3-47A3-B6FB-E7A2D93D02DA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CB68C7-DD51-4CD1-AB4B-E7A406CCF085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486832-06E9-4BE5-A734-2A5E3255F34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C92B6BBC-16E4-4103-BBEB-8E36EA7CDFE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A0569B05-50B6-4A5B-9110-3606073481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C7CBAA36-B867-5E43-A8E6-25B30C4904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D0632BE-005E-5849-B423-E9B0CFE1A2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C0B8B1C1-359A-3F4C-AFDE-4AC9E0083971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E168C9-105A-6941-8884-304DFA40ED96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EE4A39-B600-0A40-B250-FAEBF00E3456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0" name="Image 19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9D67643B-3019-BE45-8C71-3C8483E451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206734" y="1322567"/>
            <a:ext cx="4140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check-list : principes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06734" y="1802046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24149" y="1850336"/>
            <a:ext cx="63913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Une check-list est un document permettant de repérer les étapes nécessaires d’une activité ou d’un ensemble d’activité tout en s’assurant de la bonne réalisation de celles-ci. La check-list est un outil facilement utilisable rempli par les collaborateurs de l’officine au cours de leur activité.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7551" y="2594374"/>
            <a:ext cx="582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7551" y="307385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2987164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42369B-C833-426D-9EA2-5DC8A0EB1DD0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2971C9-5699-47FF-B052-08FDD214526B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455FA-46BE-454D-817C-22BB906C0304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841C0AC4-83FB-465E-A714-46FB4BDC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BB4C388F-3937-4422-A3B4-49491BFE30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9F6F40B-567C-B74E-B713-96F2C291470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365E10C-05DC-524D-B215-6F148001EC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AC7B911-1159-3245-856F-0486E9A9F4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  <p:sp>
        <p:nvSpPr>
          <p:cNvPr id="22" name="Flèche : pentagone 15">
            <a:extLst>
              <a:ext uri="{FF2B5EF4-FFF2-40B4-BE49-F238E27FC236}">
                <a16:creationId xmlns:a16="http://schemas.microsoft.com/office/drawing/2014/main" id="{31BA48B4-D348-ED4E-870D-091706585818}"/>
              </a:ext>
            </a:extLst>
          </p:cNvPr>
          <p:cNvSpPr/>
          <p:nvPr userDrawn="1"/>
        </p:nvSpPr>
        <p:spPr>
          <a:xfrm>
            <a:off x="0" y="9112514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8050940-C22F-BF4E-869B-9FFDD4E63DB6}"/>
              </a:ext>
            </a:extLst>
          </p:cNvPr>
          <p:cNvSpPr/>
          <p:nvPr userDrawn="1"/>
        </p:nvSpPr>
        <p:spPr>
          <a:xfrm>
            <a:off x="732118" y="9375248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D4B91B-3F99-7A4D-9DE8-665CD709117B}"/>
              </a:ext>
            </a:extLst>
          </p:cNvPr>
          <p:cNvSpPr/>
          <p:nvPr userDrawn="1"/>
        </p:nvSpPr>
        <p:spPr>
          <a:xfrm>
            <a:off x="732118" y="95434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8" name="Image 2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9808C1FB-9D26-7944-9729-F2114B311C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41087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>
            <a:noAutofit/>
          </a:bodyPr>
          <a:lstStyle/>
          <a:p>
            <a:pPr algn="r"/>
            <a:r>
              <a:rPr lang="fr-FR" sz="1600" dirty="0"/>
              <a:t>C13. Mise en Place d’un nouveau service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402955" y="1362948"/>
            <a:ext cx="5951349" cy="764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fr-FR" sz="1200" dirty="0">
                <a:solidFill>
                  <a:srgbClr val="34615A"/>
                </a:solidFill>
                <a:latin typeface="Helvetica Ligh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Les étapes qui suivent résument les points clés à mettre en œuvre dans le cadre d’un projet d’accompagnement du patient (par ex. : suivi des patients sous-AVK, sevrage tabagique, bilan partagé de médication, vaccination antigrippale…)</a:t>
            </a:r>
          </a:p>
          <a:p>
            <a:pPr lvl="0">
              <a:spcBef>
                <a:spcPts val="6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Pré-Projet :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Identification de la thématique d’accompagnement envisagée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Identification des enjeux de santé (quel intérêt pour les patients ?)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Repérage de la patientèle concernée (la pharmacie a-t-elle des patients concernés par la thématique ?  En quelle proportion ?)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Examen approfondi du cadre réglementaire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Prévisionnel des ressources à allouer (en temps, en qualification et en matériels)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Identification des sources de rémunération directes (paiement de la prestation par l’assurance maladie par exemple) et indirectes (ventes de produits par exemple)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000" dirty="0"/>
              <a:t>Recueil de la documentation existante (CESPHARM, AMELI, ANSM…)</a:t>
            </a:r>
          </a:p>
          <a:p>
            <a:pPr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Formation :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Analyse des obligations de formations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Plan de formation (Quels collaborateurs ? Quand ? En interne ou en externe ? En présentiel ou en e-learning ?) 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Sélection d’un organisme de formation répondant aux objectifs et aux obligations identifiés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Réalisation de la formation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Validation des connaissances acquises &amp; transmission synthétique aux autres membres de l’équipe</a:t>
            </a:r>
          </a:p>
          <a:p>
            <a:pPr>
              <a:spcBef>
                <a:spcPts val="1200"/>
              </a:spcBef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Organisation Fonctionnelle 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Définition des critères et des méthodes de recrutement des patients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Organisation temporelle (plages de rendez-vous, durée des entretiens, nombre de rendez-vous…)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Désignation des collaborateurs en charge de la démarche (répartition des tâches)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Méthodologie de l’accompagnement (par ex. définir les étapes du déroulé de l’entretien)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Méthodologie administrative (quelles sont les traces à conserver et les déclarations officielles à effectuer)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Information vers les professionnels de santé (Qui ? Quoi? Quand ? Comment?)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Création / utilisation des supports destinés à l’accompagnement des patients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000" dirty="0"/>
              <a:t>Réunion d’équipe pour sensibiliser l’ensemble des collaborateurs aux enjeux de la démarche, valider les modalités de recrutement des patients et présenter l’organisation pratique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Ressources Matérielles :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Espace de confidentialité disponible pour recevoir le patient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Présence des matériels et consommables nécessaires (en fonction des thématiques)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Présence des outils informatiques nécessaires</a:t>
            </a:r>
            <a:endParaRPr lang="fr-FR" sz="1050" dirty="0"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1600" dirty="0">
                <a:solidFill>
                  <a:srgbClr val="34615A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Information vers la patientèle :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Elaboration des contenus pour informer la patientèle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000" dirty="0"/>
              <a:t>Ciblage des canaux de communication (affiches, flyers, écrans, discours au comptoir…)</a:t>
            </a:r>
          </a:p>
          <a:p>
            <a:pPr>
              <a:spcAft>
                <a:spcPts val="0"/>
              </a:spcAft>
            </a:pP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39370A-4126-4674-A806-CD692E0182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3153508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4AB5C4"/>
              </a:buClr>
            </a:pPr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Analyse préalable de potentiel et de faisabilité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</a:rPr>
              <a:t>Avant de s’engager dans un projet d’accompagnement de sa patientèle sur une thématique donnée, il est fondamental que le titulaire s’interroge attentivement sur la pertinence de celle-ci. Plusieurs critères doivent être vérifiés en amont pour s’assurer de la validité du projet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Adhésion et réceptivité des patients 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Enjeux de santé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Disponibilité des ressources (humaines et matérielles)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Viabilité économique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Contraintes administratives </a:t>
            </a:r>
          </a:p>
          <a:p>
            <a:pPr>
              <a:buClr>
                <a:srgbClr val="4AB5C4"/>
              </a:buClr>
            </a:pPr>
            <a:endParaRPr lang="fr-FR" b="1" dirty="0">
              <a:latin typeface="Helvetica Neue" panose="02000503000000020004" pitchFamily="2" charset="0"/>
              <a:ea typeface="Helvetica Neue" panose="02000503000000020004" pitchFamily="2" charset="0"/>
            </a:endParaRPr>
          </a:p>
          <a:p>
            <a:pPr>
              <a:buClr>
                <a:srgbClr val="4AB5C4"/>
              </a:buClr>
            </a:pPr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Information vers la patientèle</a:t>
            </a:r>
          </a:p>
          <a:p>
            <a:pPr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Tout projet d’accompagnement doit impérativement être soutenu par de la communication au sein de l’officine. </a:t>
            </a:r>
          </a:p>
          <a:p>
            <a:pPr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Il est fondamental que les patients bénéficient d’une information claire et visible afin de maximiser le potentiel de recrutement. Le recours à des </a:t>
            </a:r>
            <a:r>
              <a:rPr lang="fr-FR" b="1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supports de présentation</a:t>
            </a: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 de la démarche d’accompagnement s’avère indispensable (brochures à remettre, affichage, communication sur les écrans…). </a:t>
            </a:r>
          </a:p>
          <a:p>
            <a:pPr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Les éléments clés de la communication vers les patients, le </a:t>
            </a:r>
            <a:r>
              <a:rPr lang="fr-FR" b="1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discours au comptoir</a:t>
            </a: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 doit être travaillé avec l’ensemble de l’équipe lors d’une réunion.</a:t>
            </a:r>
          </a:p>
          <a:p>
            <a:pPr>
              <a:buClr>
                <a:srgbClr val="4AB5C4"/>
              </a:buClr>
            </a:pPr>
            <a:endParaRPr lang="fr-FR" b="1" dirty="0">
              <a:latin typeface="Helvetica Neue" panose="02000503000000020004" pitchFamily="2" charset="0"/>
              <a:ea typeface="Helvetica Neue" panose="02000503000000020004" pitchFamily="2" charset="0"/>
            </a:endParaRPr>
          </a:p>
          <a:p>
            <a:pPr>
              <a:buClr>
                <a:srgbClr val="4AB5C4"/>
              </a:buClr>
            </a:pPr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Information vers les professionnels de santé</a:t>
            </a:r>
          </a:p>
          <a:p>
            <a:pPr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Dans un souci de transparence et afin d’optimiser la coopération interprofessionnelle, il est conseillé de </a:t>
            </a:r>
            <a:r>
              <a:rPr lang="fr-FR" b="1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systématiquement prévenir les autres acteurs de santé </a:t>
            </a: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en lien avec le patient de la démarche. Cette information a plusieurs finalités :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</a:rPr>
              <a:t>Développer la compréhension du rôle de l’officine dans la chaîne de santé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</a:rPr>
              <a:t>Identifier les possibilités de coopération</a:t>
            </a:r>
          </a:p>
          <a:p>
            <a:pPr marL="171450" indent="-171450">
              <a:spcBef>
                <a:spcPts val="0"/>
              </a:spcBef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</a:rPr>
              <a:t>Améliorer la continuité du suivi des patients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434DCDF-702D-465F-A606-99252FD6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85042"/>
            <a:ext cx="6636853" cy="313932"/>
          </a:xfrm>
        </p:spPr>
        <p:txBody>
          <a:bodyPr/>
          <a:lstStyle/>
          <a:p>
            <a:pPr algn="r"/>
            <a:r>
              <a:rPr lang="fr-FR" sz="1600" dirty="0"/>
              <a:t>C13. Mise en Place d’un nouveau service</a:t>
            </a:r>
            <a:endParaRPr lang="fr-FR" sz="14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AAE196BE-636C-7440-B466-7559D9F3460F}"/>
              </a:ext>
            </a:extLst>
          </p:cNvPr>
          <p:cNvSpPr txBox="1">
            <a:spLocks/>
          </p:cNvSpPr>
          <p:nvPr/>
        </p:nvSpPr>
        <p:spPr>
          <a:xfrm>
            <a:off x="0" y="8415365"/>
            <a:ext cx="6443675" cy="244682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Références : </a:t>
            </a:r>
            <a:r>
              <a:rPr lang="fr-FR" dirty="0"/>
              <a:t>Guide d’Accompagnement Pharmaceutique 2019 (AMELI)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75503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</TotalTime>
  <Words>626</Words>
  <Application>Microsoft Macintosh PowerPoint</Application>
  <PresentationFormat>Format A4 (210 x 297 mm)</PresentationFormat>
  <Paragraphs>53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C13. Mise en Place d’un nouveau service</vt:lpstr>
      <vt:lpstr>C13. Mise en Place d’un nouveau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89</cp:revision>
  <dcterms:created xsi:type="dcterms:W3CDTF">2019-09-09T06:31:24Z</dcterms:created>
  <dcterms:modified xsi:type="dcterms:W3CDTF">2019-12-19T08:35:36Z</dcterms:modified>
</cp:coreProperties>
</file>