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6E2"/>
    <a:srgbClr val="34615A"/>
    <a:srgbClr val="4AB5C4"/>
    <a:srgbClr val="595959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6" autoAdjust="0"/>
    <p:restoredTop sz="94660"/>
  </p:normalViewPr>
  <p:slideViewPr>
    <p:cSldViewPr snapToGrid="0">
      <p:cViewPr>
        <p:scale>
          <a:sx n="120" d="100"/>
          <a:sy n="120" d="100"/>
        </p:scale>
        <p:origin x="4040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356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AEECA0C-0460-446F-983B-DE0BF2034607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B7AE87-EEA3-47A3-B6FB-E7A2D93D02DA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CB68C7-DD51-4CD1-AB4B-E7A406CCF085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486832-06E9-4BE5-A734-2A5E3255F34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C92B6BBC-16E4-4103-BBEB-8E36EA7CDFE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A0569B05-50B6-4A5B-9110-3606073481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7807EE4-2197-0740-AA3A-048B5EB09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15" name="Flèche : pentagone 15">
            <a:extLst>
              <a:ext uri="{FF2B5EF4-FFF2-40B4-BE49-F238E27FC236}">
                <a16:creationId xmlns:a16="http://schemas.microsoft.com/office/drawing/2014/main" id="{EB7FC9C8-0DCF-584C-AAA8-D0A4D590DC49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2ABC4C-81E6-A045-A1FB-66CF7D0835F4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094A6F-8623-934C-BEF6-F4E7E5D48F6F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AE9AE6FF-9124-D144-8D95-AC6C0B1560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206734" y="1322567"/>
            <a:ext cx="4140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check-list : principes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06734" y="1802046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24149" y="1850336"/>
            <a:ext cx="63913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Une check-list est un document permettant de repérer les étapes nécessaires d’une activité ou d’un ensemble d’activité tout en s’assurant de la bonne réalisation de celles-ci. La check-list est un outil facilement utilisable rempli par les collaborateurs de l’officine au cours de leur activité.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7551" y="2594374"/>
            <a:ext cx="582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7551" y="307385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2987164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42369B-C833-426D-9EA2-5DC8A0EB1DD0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2971C9-5699-47FF-B052-08FDD214526B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455FA-46BE-454D-817C-22BB906C0304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841C0AC4-83FB-465E-A714-46FB4BDC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BB4C388F-3937-4422-A3B4-49491BFE30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9F6F40B-567C-B74E-B713-96F2C291470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A97BDE5-5235-3B4A-9185-E6F36DD6C7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21" name="Flèche : pentagone 15">
            <a:extLst>
              <a:ext uri="{FF2B5EF4-FFF2-40B4-BE49-F238E27FC236}">
                <a16:creationId xmlns:a16="http://schemas.microsoft.com/office/drawing/2014/main" id="{F9EB1D9B-DB7B-2047-8911-5725EC911249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EC6054-CDB0-7C4D-A0B9-B8AED032AFEF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7A94F8-521B-144D-B5D0-995ECFCF52D4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4" name="Image 23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4188E90B-FE35-B041-9454-2B70E09C99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>
            <a:noAutofit/>
          </a:bodyPr>
          <a:lstStyle/>
          <a:p>
            <a:pPr algn="r"/>
            <a:r>
              <a:rPr lang="fr-FR" sz="1400" dirty="0"/>
              <a:t>C30. Gestion de la Préparation des Doses à Administrer (PDA)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124174" y="1414336"/>
            <a:ext cx="6580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</a:pPr>
            <a:r>
              <a:rPr lang="fr-FR" sz="1200" dirty="0">
                <a:solidFill>
                  <a:srgbClr val="34615A"/>
                </a:solidFill>
                <a:latin typeface="Helvetica Ligh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La liste qui suit résume les principaux éléments nécessaires à la mise en œuvre de la préparation des doses à administrer à l’officine</a:t>
            </a:r>
          </a:p>
          <a:p>
            <a:pPr algn="ctr"/>
            <a:endParaRPr lang="fr-FR" sz="1000" dirty="0"/>
          </a:p>
          <a:p>
            <a:pPr algn="ctr"/>
            <a:endParaRPr lang="fr-FR" sz="1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A3F266-3FF3-5D4D-BE72-4C8CCA471F97}"/>
              </a:ext>
            </a:extLst>
          </p:cNvPr>
          <p:cNvSpPr/>
          <p:nvPr/>
        </p:nvSpPr>
        <p:spPr>
          <a:xfrm>
            <a:off x="3414587" y="2045386"/>
            <a:ext cx="3429000" cy="711340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Matériels :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fr-FR" sz="1000" dirty="0">
              <a:solidFill>
                <a:prstClr val="black"/>
              </a:solidFill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pilulier est conçu pour être en contact direct avec les formes galéniques non protégées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pilulier assure neutralité physico-chimique, résistance à la chaleur et à la lumière. 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Si les piluliers sont réutilisables ils sont systématiquement nettoyés et décontaminés à l’aide de produits adaptés.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L’officine dispose des documentations techniques concernant les piluliers qu’elle utilise.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L’opérateur dispose d’une tenue adaptée (gants, masque, charlotte…)</a:t>
            </a:r>
          </a:p>
          <a:p>
            <a:pPr lvl="0"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Méthodologie :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fr-FR" sz="1000" dirty="0">
              <a:solidFill>
                <a:prstClr val="black"/>
              </a:solidFill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Pour chaque traitement mis sous piluliers l’officine réalise en amont une dispensation conforme aux procédures en vigueur. 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opérations de conditionnement sont favorisées au détriment des opérations de déconditionnement/reconditionnement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opérations de déconditionnement non suivies immédiatement de reconditionnement ne sont pas autorisées.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respect des règles d’hygiène est effectif (nettoyage et décontamination des espaces, tenue)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médicaments non autorises ne sont pas reconditionnés en pilulier (</a:t>
            </a:r>
            <a:r>
              <a:rPr lang="fr-FR" sz="1000" dirty="0" err="1">
                <a:solidFill>
                  <a:prstClr val="black"/>
                </a:solidFill>
              </a:rPr>
              <a:t>c.f</a:t>
            </a:r>
            <a:r>
              <a:rPr lang="fr-FR" sz="1000" dirty="0">
                <a:solidFill>
                  <a:prstClr val="black"/>
                </a:solidFill>
              </a:rPr>
              <a:t>. verso).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La libération du pilulier est systématiquement réalisée par un pharmacien.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Une gestion des rompus est en place (</a:t>
            </a:r>
            <a:r>
              <a:rPr lang="fr-FR" sz="1000" dirty="0" err="1">
                <a:solidFill>
                  <a:prstClr val="black"/>
                </a:solidFill>
              </a:rPr>
              <a:t>c.f</a:t>
            </a:r>
            <a:r>
              <a:rPr lang="fr-FR" sz="1000" dirty="0">
                <a:solidFill>
                  <a:prstClr val="black"/>
                </a:solidFill>
              </a:rPr>
              <a:t>. verso).</a:t>
            </a:r>
          </a:p>
          <a:p>
            <a:pPr lvl="0"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Traçabilité :</a:t>
            </a:r>
          </a:p>
          <a:p>
            <a:pPr lvl="0">
              <a:spcBef>
                <a:spcPts val="600"/>
              </a:spcBef>
            </a:pPr>
            <a:r>
              <a:rPr lang="fr-FR" sz="1000" i="1" dirty="0">
                <a:solidFill>
                  <a:prstClr val="black"/>
                </a:solidFill>
              </a:rPr>
              <a:t>Sur chaque pilulier figurent  :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n° de traçabilité du pilulier. 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nom du patient.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détails du traitement.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La date de péremption.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conditions de prise &amp; quantités (posologie).</a:t>
            </a:r>
          </a:p>
          <a:p>
            <a:pPr marL="285750" indent="-285750">
              <a:spcAft>
                <a:spcPts val="2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L’Identification du pharmacien dispensateur.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9D6E18-743F-3A4A-BD05-A149DB142046}"/>
              </a:ext>
            </a:extLst>
          </p:cNvPr>
          <p:cNvSpPr/>
          <p:nvPr/>
        </p:nvSpPr>
        <p:spPr>
          <a:xfrm>
            <a:off x="138587" y="2045387"/>
            <a:ext cx="3276000" cy="667875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>
              <a:spcBef>
                <a:spcPts val="6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 Préalable :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fr-FR" sz="1000" dirty="0">
              <a:solidFill>
                <a:prstClr val="black"/>
              </a:solidFill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ordonnances sont contrôlées par des pharmaciens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Les collaborateurs en charge de la production sont formés à l’utilisation du matériel et aux méthodes à respecter.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L’officine dispose de la carte vitale du patient.</a:t>
            </a:r>
          </a:p>
          <a:p>
            <a:pPr>
              <a:spcAft>
                <a:spcPts val="300"/>
              </a:spcAft>
            </a:pPr>
            <a:endParaRPr lang="fr-FR" sz="1000" i="1" dirty="0">
              <a:solidFill>
                <a:prstClr val="black"/>
              </a:solidFill>
            </a:endParaRPr>
          </a:p>
          <a:p>
            <a:pPr>
              <a:spcAft>
                <a:spcPts val="300"/>
              </a:spcAft>
            </a:pPr>
            <a:r>
              <a:rPr lang="fr-FR" sz="1000" i="1" dirty="0">
                <a:solidFill>
                  <a:prstClr val="black"/>
                </a:solidFill>
              </a:rPr>
              <a:t>En cas de collaboration avec un établissement de santé (EHPAD par ex.)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Une personne en charge des relations avec les établissements de soins est désignée.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Une convention avec l’établissement est établie.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L’officine dispose d’une demande écrite, émanant du patient ou de la personne chargée de gérer son traitement.</a:t>
            </a:r>
          </a:p>
          <a:p>
            <a:pPr lvl="0"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Lieu &amp; Rangements :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fr-FR" sz="1000" dirty="0">
              <a:solidFill>
                <a:prstClr val="black"/>
              </a:solidFill>
            </a:endParaRP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La PDA s’effectue dans une zone dédiée. Si par dérogation, la PDA s’effectue au sein du préparatoire, aucune autre activité ne doit y être réalisée simultanément.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La zone de PDA doit être de taille adaptée conçue et organisée pour éviter tout risque de confusion, d'erreur ou de contamination en particulier croisée et microbienne.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L’éclairage, la température, l’humidité et la ventilation de la zone de PDA sont conformes aux conditions de conservation des médicaments.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Le local dispose d’un plan de travail lisse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 espace est prévu pour le stockage individualisé des traitements de chaque patient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 espace est prévu pour le stockage des consommables, 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Un espace est prévu pour le stockage des produits finis en attente de vérification</a:t>
            </a:r>
          </a:p>
          <a:p>
            <a:pPr marL="285750" lvl="0" indent="-285750">
              <a:spcAft>
                <a:spcPts val="300"/>
              </a:spcAft>
              <a:buFont typeface="Wingdings" pitchFamily="2" charset="2"/>
              <a:buChar char="q"/>
            </a:pPr>
            <a:r>
              <a:rPr lang="fr-FR" sz="1000" dirty="0">
                <a:solidFill>
                  <a:prstClr val="black"/>
                </a:solidFill>
              </a:rPr>
              <a:t>Il existe une zone de nettoyage du matériel à proximité de la zone de PDA avec un point d’eau</a:t>
            </a:r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39370A-4126-4674-A806-CD692E0182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3153508"/>
          </a:xfrm>
        </p:spPr>
        <p:txBody>
          <a:bodyPr/>
          <a:lstStyle/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b="1" dirty="0"/>
              <a:t>Produits hors pilulier (médicaments exclus/non éligible à la PDA) :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dirty="0">
                <a:solidFill>
                  <a:srgbClr val="404040"/>
                </a:solidFill>
                <a:latin typeface="Helvetica Light" pitchFamily="34" charset="0"/>
              </a:rPr>
              <a:t>Les médicaments stupéfiants, les formes solides sensibles à l’humidité, les formes stériles, les formes </a:t>
            </a:r>
            <a:r>
              <a:rPr lang="fr-FR" dirty="0" err="1">
                <a:solidFill>
                  <a:srgbClr val="404040"/>
                </a:solidFill>
                <a:latin typeface="Helvetica Light" pitchFamily="34" charset="0"/>
              </a:rPr>
              <a:t>orodispersibles</a:t>
            </a:r>
            <a:r>
              <a:rPr lang="fr-FR" dirty="0">
                <a:solidFill>
                  <a:srgbClr val="404040"/>
                </a:solidFill>
                <a:latin typeface="Helvetica Light" pitchFamily="34" charset="0"/>
              </a:rPr>
              <a:t> dont la stabilité hors du conditionnement primaire n’est pas garantie, ou </a:t>
            </a:r>
            <a:r>
              <a:rPr lang="fr-FR" dirty="0"/>
              <a:t>les médicaments </a:t>
            </a:r>
            <a:r>
              <a:rPr lang="fr-FR" dirty="0">
                <a:solidFill>
                  <a:srgbClr val="404040"/>
                </a:solidFill>
                <a:latin typeface="Helvetica Light" pitchFamily="34" charset="0"/>
              </a:rPr>
              <a:t>pouvant faire l’objet d’un changement inopiné de posologie sur la période ne doivent pas être reconditionnés en pilulier.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endParaRPr lang="fr-FR" b="1" dirty="0"/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b="1" dirty="0"/>
              <a:t>Rangement dans le contenant nominatif du patient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dirty="0"/>
              <a:t>L’officine dispose pour chaque patient d’un contenant individualisé et désigné nominativement permettant de stocker les boites de médicaments qui vont servir à la PDA.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endParaRPr lang="fr-FR" b="1" dirty="0"/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b="1" dirty="0"/>
              <a:t>Gestions des rompus :</a:t>
            </a:r>
          </a:p>
          <a:p>
            <a:pPr marL="171450" indent="-171450">
              <a:spcBef>
                <a:spcPts val="30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Il s’agit des médicaments non utilisés dans les piluliers (excédent, arrêt du traitement en cours…)</a:t>
            </a:r>
          </a:p>
          <a:p>
            <a:pPr marL="171450" indent="-171450">
              <a:spcBef>
                <a:spcPts val="30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Les rompus doivent soit être </a:t>
            </a:r>
            <a:r>
              <a:rPr lang="fr-FR" u="sng" dirty="0"/>
              <a:t>détruits</a:t>
            </a:r>
            <a:r>
              <a:rPr lang="fr-FR" dirty="0"/>
              <a:t>, soit être </a:t>
            </a:r>
            <a:r>
              <a:rPr lang="fr-FR" u="sng" dirty="0"/>
              <a:t>restitués au patient.</a:t>
            </a:r>
          </a:p>
          <a:p>
            <a:pPr marL="171450" indent="-171450">
              <a:spcBef>
                <a:spcPts val="30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/>
              <a:t>Les actions de destruction ou de restitution doivent faire l’objet d’une </a:t>
            </a:r>
            <a:r>
              <a:rPr lang="fr-FR" u="sng" dirty="0"/>
              <a:t>traçabilité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434DCDF-702D-465F-A606-99252FD6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98892"/>
            <a:ext cx="6636853" cy="286232"/>
          </a:xfrm>
        </p:spPr>
        <p:txBody>
          <a:bodyPr/>
          <a:lstStyle/>
          <a:p>
            <a:pPr algn="r"/>
            <a:r>
              <a:rPr lang="fr-FR" sz="1400" dirty="0"/>
              <a:t>C30. Gestion de la Préparation des Doses à Administrer (PDA)</a:t>
            </a:r>
            <a:endParaRPr lang="fr-FR" sz="13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D8A7A51A-0388-7B4A-84E1-9101A6AA7F0A}"/>
              </a:ext>
            </a:extLst>
          </p:cNvPr>
          <p:cNvSpPr txBox="1">
            <a:spLocks/>
          </p:cNvSpPr>
          <p:nvPr/>
        </p:nvSpPr>
        <p:spPr>
          <a:xfrm>
            <a:off x="0" y="8525093"/>
            <a:ext cx="6443675" cy="244682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Références : </a:t>
            </a:r>
            <a:r>
              <a:rPr lang="fr-FR" dirty="0"/>
              <a:t>Fiches Pratiques pour la PDA (ARS PACA)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75503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</TotalTime>
  <Words>669</Words>
  <Application>Microsoft Macintosh PowerPoint</Application>
  <PresentationFormat>Format A4 (210 x 297 mm)</PresentationFormat>
  <Paragraphs>59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C30. Gestion de la Préparation des Doses à Administrer (PDA)</vt:lpstr>
      <vt:lpstr>C30. Gestion de la Préparation des Doses à Administrer (PDA)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100</cp:revision>
  <dcterms:created xsi:type="dcterms:W3CDTF">2019-09-09T06:31:24Z</dcterms:created>
  <dcterms:modified xsi:type="dcterms:W3CDTF">2019-12-19T08:40:14Z</dcterms:modified>
</cp:coreProperties>
</file>