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5" userDrawn="1">
          <p15:clr>
            <a:srgbClr val="A4A3A4"/>
          </p15:clr>
        </p15:guide>
        <p15:guide id="2" pos="238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26"/>
  </p:normalViewPr>
  <p:slideViewPr>
    <p:cSldViewPr snapToGrid="0">
      <p:cViewPr varScale="1">
        <p:scale>
          <a:sx n="70" d="100"/>
          <a:sy n="70" d="100"/>
        </p:scale>
        <p:origin x="3726" y="72"/>
      </p:cViewPr>
      <p:guideLst>
        <p:guide orient="horz" pos="555"/>
        <p:guide pos="2381"/>
      </p:guideLst>
    </p:cSldViewPr>
  </p:slid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05/05/2026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b="1" i="0">
                <a:solidFill>
                  <a:schemeClr val="bg2"/>
                </a:solidFill>
                <a:latin typeface="Arial" panose="020B0604020202020204" pitchFamily="34" charset="0"/>
                <a:cs typeface="Arial" panose="020B0604020202020204" pitchFamily="34" charset="0"/>
              </a:defRPr>
            </a:lvl1pPr>
          </a:lstStyle>
          <a:p>
            <a:r>
              <a:rPr lang="fr-FR" dirty="0"/>
              <a:t>Check-list</a:t>
            </a:r>
            <a:endParaRPr lang="en-US" dirty="0"/>
          </a:p>
        </p:txBody>
      </p:sp>
      <p:sp>
        <p:nvSpPr>
          <p:cNvPr id="3" name="Content Placeholder 2"/>
          <p:cNvSpPr>
            <a:spLocks noGrp="1"/>
          </p:cNvSpPr>
          <p:nvPr>
            <p:ph idx="1"/>
          </p:nvPr>
        </p:nvSpPr>
        <p:spPr>
          <a:xfrm>
            <a:off x="364586" y="3076939"/>
            <a:ext cx="3415251" cy="1787956"/>
          </a:xfrm>
          <a:prstGeom prst="rect">
            <a:avLst/>
          </a:prstGeom>
        </p:spPr>
        <p:txBody>
          <a:bodyPr lIns="0" tIns="0" rIns="0" bIns="0">
            <a:noAutofit/>
          </a:bodyPr>
          <a:lstStyle>
            <a:lvl1pPr>
              <a:buFontTx/>
              <a:buNone/>
              <a:defRPr sz="1100" b="1" i="0">
                <a:solidFill>
                  <a:schemeClr val="bg2"/>
                </a:solidFill>
                <a:latin typeface="Arial" panose="020B0604020202020204" pitchFamily="34" charset="0"/>
                <a:cs typeface="Arial" panose="020B0604020202020204" pitchFamily="34" charset="0"/>
              </a:defRPr>
            </a:lvl1pPr>
            <a:lvl2pPr marL="151200" indent="-152984">
              <a:lnSpc>
                <a:spcPts val="1320"/>
              </a:lnSpc>
              <a:spcBef>
                <a:spcPts val="0"/>
              </a:spcBef>
              <a:buClr>
                <a:schemeClr val="bg2"/>
              </a:buClr>
              <a:buFont typeface="Courier New" panose="02070309020205020404" pitchFamily="49" charset="0"/>
              <a:buChar char="o"/>
              <a:defRPr sz="1100" b="0" i="0">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r>
              <a:rPr lang="fr-FR" dirty="0"/>
              <a:t>Version 2.2 / Mois </a:t>
            </a:r>
            <a:r>
              <a:rPr lang="fr-FR" dirty="0">
                <a:solidFill>
                  <a:schemeClr val="bg2"/>
                </a:solidFill>
              </a:rPr>
              <a:t>année</a:t>
            </a:r>
            <a:r>
              <a:rPr lang="fr-FR" dirty="0"/>
              <a:t> </a:t>
            </a:r>
            <a:endParaRPr lang="en-US" dirty="0"/>
          </a:p>
        </p:txBody>
      </p:sp>
      <p:sp>
        <p:nvSpPr>
          <p:cNvPr id="5" name="Footer Placeholder 4"/>
          <p:cNvSpPr>
            <a:spLocks noGrp="1"/>
          </p:cNvSpPr>
          <p:nvPr>
            <p:ph type="ftr" sz="quarter" idx="11"/>
          </p:nvPr>
        </p:nvSpPr>
        <p:spPr>
          <a:xfrm>
            <a:off x="665603" y="9979818"/>
            <a:ext cx="2131036" cy="409702"/>
          </a:xfrm>
          <a:prstGeom prst="rect">
            <a:avLst/>
          </a:prstGeom>
        </p:spPr>
        <p:txBody>
          <a:bodyPr/>
          <a:lstStyle>
            <a:lvl1pPr>
              <a:defRPr b="1">
                <a:latin typeface="Arial" panose="020B0604020202020204" pitchFamily="34" charset="0"/>
                <a:cs typeface="Arial" panose="020B0604020202020204" pitchFamily="34" charset="0"/>
              </a:defRPr>
            </a:lvl1pPr>
          </a:lstStyle>
          <a:p>
            <a:endParaRPr lang="en-US" b="1" dirty="0"/>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2"/>
            </a:solidFill>
          </a:ln>
        </p:spPr>
        <p:txBody>
          <a:bodyPr lIns="72000" tIns="0" rIns="0" bIns="0" anchor="ctr">
            <a:noAutofit/>
          </a:bodyPr>
          <a:lstStyle>
            <a:lvl1pPr>
              <a:buFontTx/>
              <a:buNone/>
              <a:defRPr sz="1600">
                <a:solidFill>
                  <a:schemeClr val="bg2"/>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Référencement d’un produit à l’</a:t>
            </a:r>
            <a:r>
              <a:rPr lang="fr-FR" dirty="0" err="1"/>
              <a:t>officne</a:t>
            </a:r>
            <a:endParaRPr lang="fr-FR" dirty="0"/>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2"/>
            </a:solidFill>
          </a:ln>
        </p:spPr>
        <p:txBody>
          <a:bodyPr tIns="72000" rIns="0" bIns="0">
            <a:noAutofit/>
          </a:bodyPr>
          <a:lstStyle>
            <a:lvl1pPr>
              <a:buFontTx/>
              <a:buNone/>
              <a:defRPr sz="700">
                <a:solidFill>
                  <a:schemeClr val="bg2"/>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bg2"/>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Check-list</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bg2"/>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1986157" cy="409702"/>
          </a:xfrm>
          <a:prstGeom prst="rect">
            <a:avLst/>
          </a:prstGeom>
        </p:spPr>
        <p:txBody>
          <a:bodyPr vert="horz" lIns="0" tIns="46800" rIns="0" bIns="0" rtlCol="0" anchor="t"/>
          <a:lstStyle>
            <a:lvl1pPr algn="l">
              <a:defRPr sz="700" b="1">
                <a:solidFill>
                  <a:schemeClr val="tx1"/>
                </a:solidFill>
                <a:latin typeface="Arial" panose="020B0604020202020204" pitchFamily="34" charset="0"/>
                <a:cs typeface="Arial" panose="020B0604020202020204" pitchFamily="34" charset="0"/>
              </a:defRPr>
            </a:lvl1pPr>
          </a:lstStyle>
          <a:p>
            <a:endParaRPr lang="en-US" b="1" dirty="0"/>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17487"/>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3312041" y="10041125"/>
            <a:ext cx="0" cy="287088"/>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3312041" y="9983388"/>
            <a:ext cx="2623827"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bg2"/>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NUL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a:xfrm>
            <a:off x="364586" y="468000"/>
            <a:ext cx="5929058" cy="499917"/>
          </a:xfrm>
        </p:spPr>
        <p:txBody>
          <a:bodyPr/>
          <a:lstStyle/>
          <a:p>
            <a:r>
              <a:rPr lang="fr-FR" dirty="0"/>
              <a:t>check-list</a:t>
            </a:r>
          </a:p>
        </p:txBody>
      </p:sp>
      <p:sp>
        <p:nvSpPr>
          <p:cNvPr id="3" name="Espace réservé du contenu 2">
            <a:extLst>
              <a:ext uri="{FF2B5EF4-FFF2-40B4-BE49-F238E27FC236}">
                <a16:creationId xmlns:a16="http://schemas.microsoft.com/office/drawing/2014/main" id="{6B22F8DC-FE66-F0E9-108A-5CE9C2F7E4EB}"/>
              </a:ext>
            </a:extLst>
          </p:cNvPr>
          <p:cNvSpPr>
            <a:spLocks noGrp="1"/>
          </p:cNvSpPr>
          <p:nvPr>
            <p:ph idx="1"/>
          </p:nvPr>
        </p:nvSpPr>
        <p:spPr>
          <a:xfrm>
            <a:off x="364585" y="2767681"/>
            <a:ext cx="3145927" cy="2772415"/>
          </a:xfrm>
        </p:spPr>
        <p:txBody>
          <a:bodyPr/>
          <a:lstStyle/>
          <a:p>
            <a:r>
              <a:rPr lang="fr-FR" sz="1050" dirty="0" smtClean="0"/>
              <a:t>Au préalable</a:t>
            </a:r>
            <a:endParaRPr lang="fr-FR" sz="1050" dirty="0"/>
          </a:p>
          <a:p>
            <a:pPr marL="285750" lvl="0" indent="-285750" algn="just">
              <a:buClr>
                <a:schemeClr val="bg2"/>
              </a:buClr>
              <a:buFont typeface="Wingdings" pitchFamily="2" charset="2"/>
              <a:buChar char="q"/>
            </a:pPr>
            <a:r>
              <a:rPr lang="fr-FR" sz="1050" b="0" dirty="0">
                <a:solidFill>
                  <a:prstClr val="black"/>
                </a:solidFill>
              </a:rPr>
              <a:t>Les ordonnances sont contrôlées par des </a:t>
            </a:r>
            <a:r>
              <a:rPr lang="fr-FR" sz="1050" b="0" dirty="0" smtClean="0">
                <a:solidFill>
                  <a:prstClr val="black"/>
                </a:solidFill>
              </a:rPr>
              <a:t>pharmaciens</a:t>
            </a:r>
          </a:p>
          <a:p>
            <a:pPr marL="285750" lvl="0" indent="-285750" algn="just">
              <a:buClr>
                <a:schemeClr val="bg2"/>
              </a:buClr>
              <a:buFont typeface="Wingdings" pitchFamily="2" charset="2"/>
              <a:buChar char="q"/>
            </a:pPr>
            <a:r>
              <a:rPr lang="fr-FR" sz="1050" b="0" dirty="0" smtClean="0">
                <a:solidFill>
                  <a:prstClr val="black"/>
                </a:solidFill>
              </a:rPr>
              <a:t>Les </a:t>
            </a:r>
            <a:r>
              <a:rPr lang="fr-FR" sz="1050" b="0" dirty="0">
                <a:solidFill>
                  <a:prstClr val="black"/>
                </a:solidFill>
              </a:rPr>
              <a:t>collaborateurs en charge de la production sont formés à l’utilisation du matériel et aux </a:t>
            </a:r>
            <a:r>
              <a:rPr lang="fr-FR" sz="1050" b="0" dirty="0">
                <a:solidFill>
                  <a:schemeClr val="tx1"/>
                </a:solidFill>
              </a:rPr>
              <a:t>méthodes à </a:t>
            </a:r>
            <a:r>
              <a:rPr lang="fr-FR" sz="1050" b="0" dirty="0" smtClean="0">
                <a:solidFill>
                  <a:schemeClr val="tx1"/>
                </a:solidFill>
              </a:rPr>
              <a:t>respecter.</a:t>
            </a:r>
          </a:p>
          <a:p>
            <a:pPr marL="285750" lvl="0" indent="-285750" algn="just">
              <a:buClr>
                <a:schemeClr val="bg2"/>
              </a:buClr>
              <a:buFont typeface="Wingdings" pitchFamily="2" charset="2"/>
              <a:buChar char="q"/>
            </a:pPr>
            <a:r>
              <a:rPr lang="fr-FR" sz="1050" b="0" dirty="0" smtClean="0">
                <a:solidFill>
                  <a:schemeClr val="tx1"/>
                </a:solidFill>
              </a:rPr>
              <a:t>L’officine </a:t>
            </a:r>
            <a:r>
              <a:rPr lang="fr-FR" sz="1050" b="0" dirty="0">
                <a:solidFill>
                  <a:schemeClr val="tx1"/>
                </a:solidFill>
              </a:rPr>
              <a:t>dispose de la carte vitale du </a:t>
            </a:r>
            <a:r>
              <a:rPr lang="fr-FR" sz="1050" b="0" dirty="0" smtClean="0">
                <a:solidFill>
                  <a:schemeClr val="tx1"/>
                </a:solidFill>
              </a:rPr>
              <a:t>patient </a:t>
            </a:r>
            <a:r>
              <a:rPr lang="fr-FR" sz="1050" b="0" i="1" dirty="0">
                <a:solidFill>
                  <a:schemeClr val="tx1"/>
                </a:solidFill>
              </a:rPr>
              <a:t>(dans l’idéal) </a:t>
            </a:r>
          </a:p>
          <a:p>
            <a:pPr algn="just">
              <a:buClr>
                <a:schemeClr val="bg2"/>
              </a:buClr>
            </a:pPr>
            <a:r>
              <a:rPr lang="fr-FR" sz="1050" b="0" i="1" dirty="0" smtClean="0">
                <a:solidFill>
                  <a:schemeClr val="tx1"/>
                </a:solidFill>
              </a:rPr>
              <a:t>En </a:t>
            </a:r>
            <a:r>
              <a:rPr lang="fr-FR" sz="1050" b="0" i="1" dirty="0">
                <a:solidFill>
                  <a:schemeClr val="tx1"/>
                </a:solidFill>
              </a:rPr>
              <a:t>cas de collaboration avec un établissement </a:t>
            </a:r>
            <a:r>
              <a:rPr lang="fr-FR" sz="1050" b="0" i="1" dirty="0" smtClean="0">
                <a:solidFill>
                  <a:schemeClr val="tx1"/>
                </a:solidFill>
              </a:rPr>
              <a:t>médicosocial sans PUI (EHPAD </a:t>
            </a:r>
            <a:r>
              <a:rPr lang="fr-FR" sz="1050" b="0" i="1" dirty="0">
                <a:solidFill>
                  <a:schemeClr val="tx1"/>
                </a:solidFill>
              </a:rPr>
              <a:t>par ex.)</a:t>
            </a:r>
          </a:p>
          <a:p>
            <a:pPr marL="285750" indent="-285750" algn="just">
              <a:buClr>
                <a:schemeClr val="bg2"/>
              </a:buClr>
              <a:buFont typeface="Wingdings" pitchFamily="2" charset="2"/>
              <a:buChar char="q"/>
            </a:pPr>
            <a:r>
              <a:rPr lang="fr-FR" sz="1050" b="0" dirty="0">
                <a:solidFill>
                  <a:schemeClr val="tx1"/>
                </a:solidFill>
              </a:rPr>
              <a:t>Une personne en charge des relations avec les établissements de soins est désignée.</a:t>
            </a:r>
          </a:p>
          <a:p>
            <a:pPr marL="285750" indent="-285750" algn="just">
              <a:buClr>
                <a:schemeClr val="bg2"/>
              </a:buClr>
              <a:buFont typeface="Wingdings" pitchFamily="2" charset="2"/>
              <a:buChar char="q"/>
            </a:pPr>
            <a:r>
              <a:rPr lang="fr-FR" sz="1050" b="0" dirty="0">
                <a:solidFill>
                  <a:schemeClr val="tx1"/>
                </a:solidFill>
              </a:rPr>
              <a:t>Une convention avec l’établissement est </a:t>
            </a:r>
            <a:r>
              <a:rPr lang="fr-FR" sz="1050" b="0" dirty="0" smtClean="0">
                <a:solidFill>
                  <a:schemeClr val="tx1"/>
                </a:solidFill>
              </a:rPr>
              <a:t>établie, un exemplaire signé doit être envoyé à l’Ordre.</a:t>
            </a:r>
            <a:endParaRPr lang="fr-FR" sz="1050" b="0" dirty="0">
              <a:solidFill>
                <a:schemeClr val="tx1"/>
              </a:solidFill>
            </a:endParaRPr>
          </a:p>
          <a:p>
            <a:pPr marL="285750" indent="-285750" algn="just">
              <a:buClr>
                <a:schemeClr val="bg2"/>
              </a:buClr>
              <a:buFont typeface="Wingdings" pitchFamily="2" charset="2"/>
              <a:buChar char="q"/>
            </a:pPr>
            <a:r>
              <a:rPr lang="fr-FR" sz="1050" b="0" dirty="0">
                <a:solidFill>
                  <a:schemeClr val="tx1"/>
                </a:solidFill>
              </a:rPr>
              <a:t>L’officine dispose d’un formulaire de consentement, signé du résident ou de son représentant </a:t>
            </a:r>
            <a:r>
              <a:rPr lang="fr-FR" sz="1050" b="0" dirty="0" smtClean="0">
                <a:solidFill>
                  <a:schemeClr val="tx1"/>
                </a:solidFill>
              </a:rPr>
              <a:t>légal</a:t>
            </a:r>
            <a:endParaRPr lang="fr-FR" sz="1050" b="0" strike="sngStrike" dirty="0">
              <a:solidFill>
                <a:schemeClr val="tx1"/>
              </a:solidFill>
            </a:endParaRP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smtClean="0"/>
              <a:t>/2</a:t>
            </a:r>
            <a:endParaRPr lang="en-US" dirty="0"/>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dirty="0" smtClean="0"/>
              <a:t>C.30 </a:t>
            </a:r>
            <a:r>
              <a:rPr lang="fr-FR" b="0" dirty="0" smtClean="0"/>
              <a:t>Gestion de la PDA</a:t>
            </a:r>
            <a:endParaRPr lang="fr-FR" b="0"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19" name="Espace réservé du contenu 2">
            <a:extLst>
              <a:ext uri="{FF2B5EF4-FFF2-40B4-BE49-F238E27FC236}">
                <a16:creationId xmlns:a16="http://schemas.microsoft.com/office/drawing/2014/main" id="{581DA95C-2AAC-F282-5903-B69EE437D426}"/>
              </a:ext>
            </a:extLst>
          </p:cNvPr>
          <p:cNvSpPr txBox="1">
            <a:spLocks/>
          </p:cNvSpPr>
          <p:nvPr/>
        </p:nvSpPr>
        <p:spPr>
          <a:xfrm>
            <a:off x="309767" y="6036732"/>
            <a:ext cx="3247354" cy="3718723"/>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5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5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5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50" b="1" dirty="0" smtClean="0">
                <a:solidFill>
                  <a:schemeClr val="bg2"/>
                </a:solidFill>
                <a:latin typeface="Arial" panose="020B0604020202020204" pitchFamily="34" charset="0"/>
                <a:cs typeface="Arial" panose="020B0604020202020204" pitchFamily="34" charset="0"/>
              </a:rPr>
              <a:t>Lieu &amp; rangements :</a:t>
            </a:r>
            <a:endParaRPr lang="fr-FR" sz="1050" b="1" dirty="0">
              <a:solidFill>
                <a:schemeClr val="bg2"/>
              </a:solidFill>
              <a:latin typeface="Arial" panose="020B0604020202020204" pitchFamily="34" charset="0"/>
              <a:cs typeface="Arial" panose="020B0604020202020204" pitchFamily="34" charset="0"/>
            </a:endParaRPr>
          </a:p>
          <a:p>
            <a:pPr marL="285750" lvl="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La PDA s’effectue dans une zone dédiée. </a:t>
            </a:r>
            <a:r>
              <a:rPr lang="fr-FR" sz="1050" dirty="0" smtClean="0">
                <a:solidFill>
                  <a:prstClr val="black"/>
                </a:solidFill>
                <a:latin typeface="Arial" panose="020B0604020202020204" pitchFamily="34" charset="0"/>
                <a:cs typeface="Arial" panose="020B0604020202020204" pitchFamily="34" charset="0"/>
              </a:rPr>
              <a:t>Si </a:t>
            </a:r>
            <a:r>
              <a:rPr lang="fr-FR" sz="1050" dirty="0">
                <a:solidFill>
                  <a:prstClr val="black"/>
                </a:solidFill>
                <a:latin typeface="Arial" panose="020B0604020202020204" pitchFamily="34" charset="0"/>
                <a:cs typeface="Arial" panose="020B0604020202020204" pitchFamily="34" charset="0"/>
              </a:rPr>
              <a:t>la PDA s’effectue au sein du préparatoire, aucune autre activité ne doit y être réalisée simultanément.</a:t>
            </a:r>
          </a:p>
          <a:p>
            <a:pPr marL="285750" lvl="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La zone de PDA doit être de taille adaptée conçue et organisée pour éviter tout risque de </a:t>
            </a:r>
            <a:r>
              <a:rPr lang="fr-FR" sz="1050" dirty="0">
                <a:solidFill>
                  <a:schemeClr val="tx1"/>
                </a:solidFill>
                <a:latin typeface="Arial" panose="020B0604020202020204" pitchFamily="34" charset="0"/>
                <a:cs typeface="Arial" panose="020B0604020202020204" pitchFamily="34" charset="0"/>
              </a:rPr>
              <a:t>confusion, d'erreur ou de contamination en particulier croisée et microbienne.</a:t>
            </a:r>
          </a:p>
          <a:p>
            <a:pPr marL="285750" lvl="0" indent="-285750" algn="just">
              <a:buClr>
                <a:schemeClr val="bg2"/>
              </a:buClr>
              <a:buFont typeface="Wingdings" pitchFamily="2" charset="2"/>
              <a:buChar char="q"/>
            </a:pPr>
            <a:r>
              <a:rPr lang="fr-FR" sz="1050" dirty="0">
                <a:solidFill>
                  <a:schemeClr val="tx1"/>
                </a:solidFill>
                <a:latin typeface="Arial" panose="020B0604020202020204" pitchFamily="34" charset="0"/>
                <a:cs typeface="Arial" panose="020B0604020202020204" pitchFamily="34" charset="0"/>
              </a:rPr>
              <a:t>L’éclairage, la température, l’humidité et la ventilation de la zone de PDA sont conformes à la réalisation de la </a:t>
            </a:r>
            <a:r>
              <a:rPr lang="fr-FR" sz="1050" dirty="0" smtClean="0">
                <a:solidFill>
                  <a:schemeClr val="tx1"/>
                </a:solidFill>
                <a:latin typeface="Arial" panose="020B0604020202020204" pitchFamily="34" charset="0"/>
                <a:cs typeface="Arial" panose="020B0604020202020204" pitchFamily="34" charset="0"/>
              </a:rPr>
              <a:t>PDA et aux </a:t>
            </a:r>
            <a:r>
              <a:rPr lang="fr-FR" sz="1050" dirty="0">
                <a:solidFill>
                  <a:schemeClr val="tx1"/>
                </a:solidFill>
                <a:latin typeface="Arial" panose="020B0604020202020204" pitchFamily="34" charset="0"/>
                <a:cs typeface="Arial" panose="020B0604020202020204" pitchFamily="34" charset="0"/>
              </a:rPr>
              <a:t>conditions de conservation des médicaments.</a:t>
            </a:r>
          </a:p>
          <a:p>
            <a:pPr marL="285750" lvl="0" indent="-285750" algn="just">
              <a:buClr>
                <a:schemeClr val="bg2"/>
              </a:buClr>
              <a:buFont typeface="Wingdings" pitchFamily="2" charset="2"/>
              <a:buChar char="q"/>
            </a:pPr>
            <a:r>
              <a:rPr lang="fr-FR" sz="1050" dirty="0">
                <a:solidFill>
                  <a:schemeClr val="tx1"/>
                </a:solidFill>
                <a:latin typeface="Arial" panose="020B0604020202020204" pitchFamily="34" charset="0"/>
                <a:cs typeface="Arial" panose="020B0604020202020204" pitchFamily="34" charset="0"/>
              </a:rPr>
              <a:t>Le local dispose d’un plan de travail lisse</a:t>
            </a:r>
          </a:p>
          <a:p>
            <a:pPr marL="285750" lvl="0" indent="-285750" algn="just">
              <a:buClr>
                <a:schemeClr val="bg2"/>
              </a:buClr>
              <a:buFont typeface="Wingdings" pitchFamily="2" charset="2"/>
              <a:buChar char="q"/>
            </a:pPr>
            <a:r>
              <a:rPr lang="fr-FR" sz="1050" dirty="0">
                <a:solidFill>
                  <a:schemeClr val="tx1"/>
                </a:solidFill>
                <a:latin typeface="Arial" panose="020B0604020202020204" pitchFamily="34" charset="0"/>
                <a:cs typeface="Arial" panose="020B0604020202020204" pitchFamily="34" charset="0"/>
              </a:rPr>
              <a:t>Un espace est </a:t>
            </a:r>
            <a:r>
              <a:rPr lang="fr-FR" sz="1050" dirty="0" smtClean="0">
                <a:solidFill>
                  <a:schemeClr val="tx1"/>
                </a:solidFill>
                <a:latin typeface="Arial" panose="020B0604020202020204" pitchFamily="34" charset="0"/>
                <a:cs typeface="Arial" panose="020B0604020202020204" pitchFamily="34" charset="0"/>
              </a:rPr>
              <a:t>dédié  </a:t>
            </a:r>
            <a:r>
              <a:rPr lang="fr-FR" sz="1050" dirty="0" smtClean="0">
                <a:solidFill>
                  <a:schemeClr val="tx1"/>
                </a:solidFill>
                <a:latin typeface="Arial" panose="020B0604020202020204" pitchFamily="34" charset="0"/>
                <a:cs typeface="Arial" panose="020B0604020202020204" pitchFamily="34" charset="0"/>
              </a:rPr>
              <a:t>pour :</a:t>
            </a:r>
          </a:p>
          <a:p>
            <a:pPr marL="436950" lvl="1" indent="-285750" algn="just">
              <a:buClr>
                <a:schemeClr val="bg2"/>
              </a:buClr>
            </a:pPr>
            <a:r>
              <a:rPr lang="fr-FR" sz="1050" dirty="0" smtClean="0">
                <a:latin typeface="Arial" panose="020B0604020202020204" pitchFamily="34" charset="0"/>
                <a:cs typeface="Arial" panose="020B0604020202020204" pitchFamily="34" charset="0"/>
              </a:rPr>
              <a:t>le stockage individualisé des traitements de chaque patient</a:t>
            </a:r>
          </a:p>
          <a:p>
            <a:pPr marL="436950" lvl="1" indent="-285750" algn="just">
              <a:buClr>
                <a:schemeClr val="bg2"/>
              </a:buClr>
            </a:pPr>
            <a:r>
              <a:rPr lang="fr-FR" sz="1050" dirty="0" smtClean="0">
                <a:latin typeface="Arial" panose="020B0604020202020204" pitchFamily="34" charset="0"/>
                <a:cs typeface="Arial" panose="020B0604020202020204" pitchFamily="34" charset="0"/>
              </a:rPr>
              <a:t>le </a:t>
            </a:r>
            <a:r>
              <a:rPr lang="fr-FR" sz="1050" dirty="0">
                <a:latin typeface="Arial" panose="020B0604020202020204" pitchFamily="34" charset="0"/>
                <a:cs typeface="Arial" panose="020B0604020202020204" pitchFamily="34" charset="0"/>
              </a:rPr>
              <a:t>stockage des consommables, </a:t>
            </a:r>
          </a:p>
          <a:p>
            <a:pPr marL="436950" lvl="1" indent="-285750" algn="just">
              <a:buClr>
                <a:schemeClr val="bg2"/>
              </a:buClr>
            </a:pPr>
            <a:r>
              <a:rPr lang="fr-FR" sz="1050" dirty="0" smtClean="0">
                <a:latin typeface="Arial" panose="020B0604020202020204" pitchFamily="34" charset="0"/>
                <a:cs typeface="Arial" panose="020B0604020202020204" pitchFamily="34" charset="0"/>
              </a:rPr>
              <a:t>le </a:t>
            </a:r>
            <a:r>
              <a:rPr lang="fr-FR" sz="1050" dirty="0">
                <a:latin typeface="Arial" panose="020B0604020202020204" pitchFamily="34" charset="0"/>
                <a:cs typeface="Arial" panose="020B0604020202020204" pitchFamily="34" charset="0"/>
              </a:rPr>
              <a:t>stockage des produits finis en attente de </a:t>
            </a:r>
            <a:r>
              <a:rPr lang="fr-FR" sz="1050" dirty="0" smtClean="0">
                <a:latin typeface="Arial" panose="020B0604020202020204" pitchFamily="34" charset="0"/>
                <a:cs typeface="Arial" panose="020B0604020202020204" pitchFamily="34" charset="0"/>
              </a:rPr>
              <a:t>vérification et de libération</a:t>
            </a:r>
            <a:endParaRPr lang="fr-FR" sz="1050" dirty="0">
              <a:latin typeface="Arial" panose="020B0604020202020204" pitchFamily="34" charset="0"/>
              <a:cs typeface="Arial" panose="020B0604020202020204" pitchFamily="34" charset="0"/>
            </a:endParaRPr>
          </a:p>
          <a:p>
            <a:pPr marL="285750" lvl="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Il existe une zone de nettoyage du matériel à proximité de la zone de PDA avec un point d’eau</a:t>
            </a:r>
          </a:p>
        </p:txBody>
      </p:sp>
      <p:grpSp>
        <p:nvGrpSpPr>
          <p:cNvPr id="24" name="Groupe 23">
            <a:extLst>
              <a:ext uri="{FF2B5EF4-FFF2-40B4-BE49-F238E27FC236}">
                <a16:creationId xmlns:a16="http://schemas.microsoft.com/office/drawing/2014/main" id="{0BC287A3-EBBD-0228-38D9-E6CAFA8F1FC8}"/>
              </a:ext>
            </a:extLst>
          </p:cNvPr>
          <p:cNvGrpSpPr/>
          <p:nvPr/>
        </p:nvGrpSpPr>
        <p:grpSpPr>
          <a:xfrm>
            <a:off x="312892" y="2468268"/>
            <a:ext cx="1140562" cy="211541"/>
            <a:chOff x="4820850" y="4231021"/>
            <a:chExt cx="1140562" cy="211541"/>
          </a:xfrm>
        </p:grpSpPr>
        <p:sp>
          <p:nvSpPr>
            <p:cNvPr id="10" name="Ellipse 9">
              <a:extLst>
                <a:ext uri="{FF2B5EF4-FFF2-40B4-BE49-F238E27FC236}">
                  <a16:creationId xmlns:a16="http://schemas.microsoft.com/office/drawing/2014/main" id="{D9F7976B-4464-F641-5CD2-F0F17114BEA1}"/>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11" name="Ellipse 10">
              <a:extLst>
                <a:ext uri="{FF2B5EF4-FFF2-40B4-BE49-F238E27FC236}">
                  <a16:creationId xmlns:a16="http://schemas.microsoft.com/office/drawing/2014/main" id="{86726D8B-6B02-78D7-7809-9A01E9EAF0B1}"/>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3" name="Forme libre 22">
              <a:extLst>
                <a:ext uri="{FF2B5EF4-FFF2-40B4-BE49-F238E27FC236}">
                  <a16:creationId xmlns:a16="http://schemas.microsoft.com/office/drawing/2014/main" id="{481D8B6D-48B2-E93A-4E6C-B502871B36A1}"/>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3.0 </a:t>
            </a:r>
            <a:r>
              <a:rPr lang="fr-FR" dirty="0"/>
              <a:t>/ </a:t>
            </a:r>
            <a:r>
              <a:rPr lang="fr-FR" dirty="0" smtClean="0"/>
              <a:t>Mai </a:t>
            </a:r>
            <a:r>
              <a:rPr lang="fr-FR" dirty="0" smtClean="0"/>
              <a:t>2026</a:t>
            </a:r>
            <a:endParaRPr lang="en-US" dirty="0"/>
          </a:p>
        </p:txBody>
      </p:sp>
      <p:sp>
        <p:nvSpPr>
          <p:cNvPr id="31" name="Espace réservé du contenu 2">
            <a:extLst>
              <a:ext uri="{FF2B5EF4-FFF2-40B4-BE49-F238E27FC236}">
                <a16:creationId xmlns:a16="http://schemas.microsoft.com/office/drawing/2014/main" id="{99B637A2-4B20-94A9-1BC9-C0F1AA9A968E}"/>
              </a:ext>
            </a:extLst>
          </p:cNvPr>
          <p:cNvSpPr txBox="1">
            <a:spLocks/>
          </p:cNvSpPr>
          <p:nvPr/>
        </p:nvSpPr>
        <p:spPr>
          <a:xfrm>
            <a:off x="3992392" y="2310768"/>
            <a:ext cx="3231121" cy="208193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50" b="1" dirty="0" smtClean="0">
                <a:solidFill>
                  <a:schemeClr val="bg2"/>
                </a:solidFill>
                <a:latin typeface="Arial" panose="020B0604020202020204" pitchFamily="34" charset="0"/>
                <a:cs typeface="Arial" panose="020B0604020202020204" pitchFamily="34" charset="0"/>
              </a:rPr>
              <a:t>Matériel</a:t>
            </a:r>
            <a:endParaRPr lang="fr-FR" sz="1050" b="1" dirty="0">
              <a:solidFill>
                <a:schemeClr val="bg2"/>
              </a:solidFill>
              <a:latin typeface="Arial" panose="020B0604020202020204" pitchFamily="34" charset="0"/>
              <a:cs typeface="Arial" panose="020B0604020202020204" pitchFamily="34" charset="0"/>
            </a:endParaRPr>
          </a:p>
          <a:p>
            <a:pPr marL="285750" indent="-285750" algn="just">
              <a:buClr>
                <a:schemeClr val="bg2"/>
              </a:buClr>
              <a:buFont typeface="Wingdings" pitchFamily="2" charset="2"/>
              <a:buChar char="q"/>
            </a:pPr>
            <a:r>
              <a:rPr lang="fr-FR" sz="1050" dirty="0" smtClean="0">
                <a:solidFill>
                  <a:schemeClr val="tx1"/>
                </a:solidFill>
                <a:latin typeface="Arial" panose="020B0604020202020204" pitchFamily="34" charset="0"/>
                <a:cs typeface="Arial" panose="020B0604020202020204" pitchFamily="34" charset="0"/>
              </a:rPr>
              <a:t>En fonction du choix du pilulier et des produits, vérifier quels médicaments peuvent être extraits de </a:t>
            </a:r>
            <a:r>
              <a:rPr lang="fr-FR" sz="1050" dirty="0">
                <a:solidFill>
                  <a:schemeClr val="tx1"/>
                </a:solidFill>
                <a:latin typeface="Arial" panose="020B0604020202020204" pitchFamily="34" charset="0"/>
                <a:cs typeface="Arial" panose="020B0604020202020204" pitchFamily="34" charset="0"/>
              </a:rPr>
              <a:t>leur emballage </a:t>
            </a:r>
            <a:r>
              <a:rPr lang="fr-FR" sz="1050" dirty="0" smtClean="0">
                <a:solidFill>
                  <a:schemeClr val="tx1"/>
                </a:solidFill>
                <a:latin typeface="Arial" panose="020B0604020202020204" pitchFamily="34" charset="0"/>
                <a:cs typeface="Arial" panose="020B0604020202020204" pitchFamily="34" charset="0"/>
              </a:rPr>
              <a:t>primaire</a:t>
            </a:r>
          </a:p>
          <a:p>
            <a:pPr marL="285750" indent="-285750" algn="just">
              <a:buClr>
                <a:schemeClr val="bg2"/>
              </a:buClr>
              <a:buFont typeface="Wingdings" pitchFamily="2" charset="2"/>
              <a:buChar char="q"/>
            </a:pPr>
            <a:r>
              <a:rPr lang="fr-FR" sz="1050" dirty="0" smtClean="0">
                <a:solidFill>
                  <a:schemeClr val="tx1"/>
                </a:solidFill>
                <a:latin typeface="Arial" panose="020B0604020202020204" pitchFamily="34" charset="0"/>
                <a:cs typeface="Arial" panose="020B0604020202020204" pitchFamily="34" charset="0"/>
              </a:rPr>
              <a:t>Le </a:t>
            </a:r>
            <a:r>
              <a:rPr lang="fr-FR" sz="1050" dirty="0">
                <a:solidFill>
                  <a:schemeClr val="tx1"/>
                </a:solidFill>
                <a:latin typeface="Arial" panose="020B0604020202020204" pitchFamily="34" charset="0"/>
                <a:cs typeface="Arial" panose="020B0604020202020204" pitchFamily="34" charset="0"/>
              </a:rPr>
              <a:t>pilulier assure neutralité physico-chimique</a:t>
            </a:r>
            <a:r>
              <a:rPr lang="fr-FR" sz="1050" dirty="0">
                <a:solidFill>
                  <a:prstClr val="black"/>
                </a:solidFill>
                <a:latin typeface="Arial" panose="020B0604020202020204" pitchFamily="34" charset="0"/>
                <a:cs typeface="Arial" panose="020B0604020202020204" pitchFamily="34" charset="0"/>
              </a:rPr>
              <a:t>, résistance à la chaleur et à la lumière. </a:t>
            </a:r>
          </a:p>
          <a:p>
            <a:pPr marL="28575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Si les piluliers sont réutilisables ils sont systématiquement nettoyés et décontaminés à l’aide de produits adaptés.</a:t>
            </a:r>
          </a:p>
          <a:p>
            <a:pPr marL="28575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L’officine dispose des documentations techniques concernant les piluliers qu’elle utilise.</a:t>
            </a:r>
          </a:p>
          <a:p>
            <a:pPr marL="28575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L’opérateur dispose d’une tenue adaptée (gants, masque, charlotte…)</a:t>
            </a:r>
          </a:p>
        </p:txBody>
      </p:sp>
      <p:sp>
        <p:nvSpPr>
          <p:cNvPr id="32" name="Espace réservé du contenu 2">
            <a:extLst>
              <a:ext uri="{FF2B5EF4-FFF2-40B4-BE49-F238E27FC236}">
                <a16:creationId xmlns:a16="http://schemas.microsoft.com/office/drawing/2014/main" id="{CE82E5A8-DEB9-3F18-54C4-DAD7F019321C}"/>
              </a:ext>
            </a:extLst>
          </p:cNvPr>
          <p:cNvSpPr txBox="1">
            <a:spLocks/>
          </p:cNvSpPr>
          <p:nvPr/>
        </p:nvSpPr>
        <p:spPr>
          <a:xfrm>
            <a:off x="4011448" y="4851950"/>
            <a:ext cx="3231121" cy="2476403"/>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5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5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5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50" b="1" dirty="0" smtClean="0">
                <a:solidFill>
                  <a:schemeClr val="bg2"/>
                </a:solidFill>
                <a:latin typeface="Arial" panose="020B0604020202020204" pitchFamily="34" charset="0"/>
                <a:cs typeface="Arial" panose="020B0604020202020204" pitchFamily="34" charset="0"/>
              </a:rPr>
              <a:t>Méthodologie</a:t>
            </a:r>
            <a:endParaRPr lang="fr-FR" sz="1050" b="1" dirty="0">
              <a:solidFill>
                <a:schemeClr val="bg2"/>
              </a:solidFill>
              <a:latin typeface="Arial" panose="020B0604020202020204" pitchFamily="34" charset="0"/>
              <a:cs typeface="Arial" panose="020B0604020202020204" pitchFamily="34" charset="0"/>
            </a:endParaRPr>
          </a:p>
          <a:p>
            <a:pPr marL="285750" lvl="0" indent="-285750" algn="just">
              <a:buClr>
                <a:schemeClr val="bg2"/>
              </a:buClr>
              <a:buFont typeface="Wingdings" pitchFamily="2" charset="2"/>
              <a:buChar char="q"/>
            </a:pPr>
            <a:r>
              <a:rPr lang="fr-FR" sz="1050" dirty="0" smtClean="0">
                <a:solidFill>
                  <a:schemeClr val="tx1"/>
                </a:solidFill>
                <a:latin typeface="Arial" panose="020B0604020202020204" pitchFamily="34" charset="0"/>
                <a:cs typeface="Arial" panose="020B0604020202020204" pitchFamily="34" charset="0"/>
              </a:rPr>
              <a:t>Elle est fonction du choix du </a:t>
            </a:r>
            <a:r>
              <a:rPr lang="fr-FR" sz="1050" dirty="0">
                <a:solidFill>
                  <a:schemeClr val="tx1"/>
                </a:solidFill>
                <a:latin typeface="Arial" panose="020B0604020202020204" pitchFamily="34" charset="0"/>
                <a:cs typeface="Arial" panose="020B0604020202020204" pitchFamily="34" charset="0"/>
              </a:rPr>
              <a:t>p</a:t>
            </a:r>
            <a:r>
              <a:rPr lang="fr-FR" sz="1050" dirty="0" smtClean="0">
                <a:solidFill>
                  <a:schemeClr val="tx1"/>
                </a:solidFill>
                <a:latin typeface="Arial" panose="020B0604020202020204" pitchFamily="34" charset="0"/>
                <a:cs typeface="Arial" panose="020B0604020202020204" pitchFamily="34" charset="0"/>
              </a:rPr>
              <a:t>ilulier</a:t>
            </a:r>
          </a:p>
          <a:p>
            <a:pPr marL="285750" lvl="0" indent="-285750" algn="just">
              <a:buClr>
                <a:schemeClr val="bg2"/>
              </a:buClr>
              <a:buFont typeface="Wingdings" pitchFamily="2" charset="2"/>
              <a:buChar char="q"/>
            </a:pPr>
            <a:r>
              <a:rPr lang="fr-FR" sz="1050" dirty="0" smtClean="0">
                <a:solidFill>
                  <a:schemeClr val="tx1"/>
                </a:solidFill>
                <a:latin typeface="Arial" panose="020B0604020202020204" pitchFamily="34" charset="0"/>
                <a:cs typeface="Arial" panose="020B0604020202020204" pitchFamily="34" charset="0"/>
              </a:rPr>
              <a:t>Pour </a:t>
            </a:r>
            <a:r>
              <a:rPr lang="fr-FR" sz="1050" dirty="0">
                <a:solidFill>
                  <a:schemeClr val="tx1"/>
                </a:solidFill>
                <a:latin typeface="Arial" panose="020B0604020202020204" pitchFamily="34" charset="0"/>
                <a:cs typeface="Arial" panose="020B0604020202020204" pitchFamily="34" charset="0"/>
              </a:rPr>
              <a:t>chaque traitement mis sous </a:t>
            </a:r>
            <a:r>
              <a:rPr lang="fr-FR" sz="1050" dirty="0" smtClean="0">
                <a:solidFill>
                  <a:schemeClr val="tx1"/>
                </a:solidFill>
                <a:latin typeface="Arial" panose="020B0604020202020204" pitchFamily="34" charset="0"/>
                <a:cs typeface="Arial" panose="020B0604020202020204" pitchFamily="34" charset="0"/>
              </a:rPr>
              <a:t>pilulier </a:t>
            </a:r>
            <a:r>
              <a:rPr lang="fr-FR" sz="1050" dirty="0">
                <a:solidFill>
                  <a:schemeClr val="tx1"/>
                </a:solidFill>
                <a:latin typeface="Arial" panose="020B0604020202020204" pitchFamily="34" charset="0"/>
                <a:cs typeface="Arial" panose="020B0604020202020204" pitchFamily="34" charset="0"/>
              </a:rPr>
              <a:t>l’officine réalise en amont une dispensation conforme aux procédures en vigueur. </a:t>
            </a:r>
            <a:endParaRPr lang="fr-FR" sz="1050" dirty="0" smtClean="0">
              <a:solidFill>
                <a:schemeClr val="tx1"/>
              </a:solidFill>
              <a:latin typeface="Arial" panose="020B0604020202020204" pitchFamily="34" charset="0"/>
              <a:cs typeface="Arial" panose="020B0604020202020204" pitchFamily="34" charset="0"/>
            </a:endParaRPr>
          </a:p>
          <a:p>
            <a:pPr marL="285750" lvl="0" indent="-285750" algn="just">
              <a:buClr>
                <a:schemeClr val="bg2"/>
              </a:buClr>
              <a:buFont typeface="Wingdings" pitchFamily="2" charset="2"/>
              <a:buChar char="q"/>
            </a:pPr>
            <a:r>
              <a:rPr lang="fr-FR" sz="1050" dirty="0" smtClean="0">
                <a:solidFill>
                  <a:schemeClr val="tx1"/>
                </a:solidFill>
                <a:latin typeface="Arial" panose="020B0604020202020204" pitchFamily="34" charset="0"/>
                <a:cs typeface="Arial" panose="020B0604020202020204" pitchFamily="34" charset="0"/>
              </a:rPr>
              <a:t>Attention à ne pas mélanger les lots d’un même médicament tout au long de la chaine de </a:t>
            </a:r>
            <a:r>
              <a:rPr lang="fr-FR" sz="1050" dirty="0" smtClean="0">
                <a:solidFill>
                  <a:schemeClr val="tx1"/>
                </a:solidFill>
                <a:latin typeface="Arial" panose="020B0604020202020204" pitchFamily="34" charset="0"/>
                <a:cs typeface="Arial" panose="020B0604020202020204" pitchFamily="34" charset="0"/>
              </a:rPr>
              <a:t>PDA</a:t>
            </a:r>
          </a:p>
          <a:p>
            <a:pPr marL="285750" lvl="0" indent="-285750" algn="just">
              <a:buClr>
                <a:schemeClr val="bg2"/>
              </a:buClr>
              <a:buFont typeface="Wingdings" pitchFamily="2" charset="2"/>
              <a:buChar char="q"/>
            </a:pPr>
            <a:r>
              <a:rPr lang="fr-FR" sz="1050" dirty="0" smtClean="0">
                <a:solidFill>
                  <a:schemeClr val="tx1"/>
                </a:solidFill>
                <a:latin typeface="Arial" panose="020B0604020202020204" pitchFamily="34" charset="0"/>
                <a:cs typeface="Arial" panose="020B0604020202020204" pitchFamily="34" charset="0"/>
              </a:rPr>
              <a:t>Le </a:t>
            </a:r>
            <a:r>
              <a:rPr lang="fr-FR" sz="1050" dirty="0">
                <a:solidFill>
                  <a:schemeClr val="tx1"/>
                </a:solidFill>
                <a:latin typeface="Arial" panose="020B0604020202020204" pitchFamily="34" charset="0"/>
                <a:cs typeface="Arial" panose="020B0604020202020204" pitchFamily="34" charset="0"/>
              </a:rPr>
              <a:t>respect des règles d’hygiène est effectif (nettoyage et décontamination des espaces, tenue)</a:t>
            </a:r>
          </a:p>
          <a:p>
            <a:pPr marL="285750" lvl="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Les médicaments non </a:t>
            </a:r>
            <a:r>
              <a:rPr lang="fr-FR" sz="1050" dirty="0" smtClean="0">
                <a:solidFill>
                  <a:prstClr val="black"/>
                </a:solidFill>
                <a:latin typeface="Arial" panose="020B0604020202020204" pitchFamily="34" charset="0"/>
                <a:cs typeface="Arial" panose="020B0604020202020204" pitchFamily="34" charset="0"/>
              </a:rPr>
              <a:t>autorisés </a:t>
            </a:r>
            <a:r>
              <a:rPr lang="fr-FR" sz="1050" dirty="0">
                <a:solidFill>
                  <a:prstClr val="black"/>
                </a:solidFill>
                <a:latin typeface="Arial" panose="020B0604020202020204" pitchFamily="34" charset="0"/>
                <a:cs typeface="Arial" panose="020B0604020202020204" pitchFamily="34" charset="0"/>
              </a:rPr>
              <a:t>ne sont pas reconditionnés en pilulier (</a:t>
            </a:r>
            <a:r>
              <a:rPr lang="fr-FR" sz="1050" dirty="0" err="1">
                <a:solidFill>
                  <a:prstClr val="black"/>
                </a:solidFill>
                <a:latin typeface="Arial" panose="020B0604020202020204" pitchFamily="34" charset="0"/>
                <a:cs typeface="Arial" panose="020B0604020202020204" pitchFamily="34" charset="0"/>
              </a:rPr>
              <a:t>c.f</a:t>
            </a:r>
            <a:r>
              <a:rPr lang="fr-FR" sz="1050" dirty="0">
                <a:solidFill>
                  <a:prstClr val="black"/>
                </a:solidFill>
                <a:latin typeface="Arial" panose="020B0604020202020204" pitchFamily="34" charset="0"/>
                <a:cs typeface="Arial" panose="020B0604020202020204" pitchFamily="34" charset="0"/>
              </a:rPr>
              <a:t>. verso).</a:t>
            </a:r>
          </a:p>
          <a:p>
            <a:pPr marL="285750" lvl="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La libération du pilulier est systématiquement réalisée par un pharmacien.</a:t>
            </a:r>
          </a:p>
          <a:p>
            <a:pPr marL="285750" lvl="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Une gestion des rompus est en place (</a:t>
            </a:r>
            <a:r>
              <a:rPr lang="fr-FR" sz="1050" dirty="0" err="1">
                <a:solidFill>
                  <a:prstClr val="black"/>
                </a:solidFill>
                <a:latin typeface="Arial" panose="020B0604020202020204" pitchFamily="34" charset="0"/>
                <a:cs typeface="Arial" panose="020B0604020202020204" pitchFamily="34" charset="0"/>
              </a:rPr>
              <a:t>c.f</a:t>
            </a:r>
            <a:r>
              <a:rPr lang="fr-FR" sz="1050" dirty="0">
                <a:solidFill>
                  <a:prstClr val="black"/>
                </a:solidFill>
                <a:latin typeface="Arial" panose="020B0604020202020204" pitchFamily="34" charset="0"/>
                <a:cs typeface="Arial" panose="020B0604020202020204" pitchFamily="34" charset="0"/>
              </a:rPr>
              <a:t>. verso).</a:t>
            </a:r>
          </a:p>
        </p:txBody>
      </p:sp>
      <p:pic>
        <p:nvPicPr>
          <p:cNvPr id="41" name="Graphique 40">
            <a:extLst>
              <a:ext uri="{FF2B5EF4-FFF2-40B4-BE49-F238E27FC236}">
                <a16:creationId xmlns:a16="http://schemas.microsoft.com/office/drawing/2014/main" id="{DCD27629-E795-ACB4-3E21-EAE224419228}"/>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25729" y="9939635"/>
            <a:ext cx="439371" cy="490067"/>
          </a:xfrm>
          <a:prstGeom prst="rect">
            <a:avLst/>
          </a:prstGeom>
        </p:spPr>
      </p:pic>
      <p:sp>
        <p:nvSpPr>
          <p:cNvPr id="42" name="Espace réservé du contenu 2">
            <a:extLst>
              <a:ext uri="{FF2B5EF4-FFF2-40B4-BE49-F238E27FC236}">
                <a16:creationId xmlns:a16="http://schemas.microsoft.com/office/drawing/2014/main" id="{9802A84D-D00D-86D4-83BC-F45CE7CCB28B}"/>
              </a:ext>
            </a:extLst>
          </p:cNvPr>
          <p:cNvSpPr txBox="1">
            <a:spLocks/>
          </p:cNvSpPr>
          <p:nvPr/>
        </p:nvSpPr>
        <p:spPr>
          <a:xfrm>
            <a:off x="4011448" y="7897301"/>
            <a:ext cx="3231121" cy="1839498"/>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5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5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5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50" b="1" dirty="0" smtClean="0">
                <a:solidFill>
                  <a:schemeClr val="bg2"/>
                </a:solidFill>
                <a:latin typeface="Arial" panose="020B0604020202020204" pitchFamily="34" charset="0"/>
                <a:cs typeface="Arial" panose="020B0604020202020204" pitchFamily="34" charset="0"/>
              </a:rPr>
              <a:t>Traçabilité</a:t>
            </a:r>
            <a:endParaRPr lang="fr-FR" sz="1050" b="1" dirty="0">
              <a:solidFill>
                <a:schemeClr val="bg2"/>
              </a:solidFill>
              <a:latin typeface="Arial" panose="020B0604020202020204" pitchFamily="34" charset="0"/>
              <a:cs typeface="Arial" panose="020B0604020202020204" pitchFamily="34" charset="0"/>
            </a:endParaRPr>
          </a:p>
          <a:p>
            <a:pPr lvl="0" algn="just">
              <a:spcBef>
                <a:spcPts val="600"/>
              </a:spcBef>
            </a:pPr>
            <a:r>
              <a:rPr lang="fr-FR" sz="1050" i="1" dirty="0">
                <a:solidFill>
                  <a:prstClr val="black"/>
                </a:solidFill>
              </a:rPr>
              <a:t>Sur chaque pilulier figurent  :</a:t>
            </a:r>
          </a:p>
          <a:p>
            <a:pPr marL="285750" indent="-285750" algn="just">
              <a:buClr>
                <a:schemeClr val="bg2"/>
              </a:buClr>
              <a:buFont typeface="Wingdings" pitchFamily="2" charset="2"/>
              <a:buChar char="q"/>
            </a:pPr>
            <a:r>
              <a:rPr lang="fr-FR" sz="1050" dirty="0">
                <a:solidFill>
                  <a:schemeClr val="tx1"/>
                </a:solidFill>
                <a:latin typeface="Arial" panose="020B0604020202020204" pitchFamily="34" charset="0"/>
                <a:cs typeface="Arial" panose="020B0604020202020204" pitchFamily="34" charset="0"/>
              </a:rPr>
              <a:t>Le n° de traçabilité du pilulier. </a:t>
            </a:r>
            <a:endParaRPr lang="fr-FR" sz="1050" dirty="0" smtClean="0">
              <a:solidFill>
                <a:schemeClr val="tx1"/>
              </a:solidFill>
              <a:latin typeface="Arial" panose="020B0604020202020204" pitchFamily="34" charset="0"/>
              <a:cs typeface="Arial" panose="020B0604020202020204" pitchFamily="34" charset="0"/>
            </a:endParaRPr>
          </a:p>
          <a:p>
            <a:pPr marL="285750" indent="-285750" algn="just">
              <a:buClr>
                <a:schemeClr val="bg2"/>
              </a:buClr>
              <a:buFont typeface="Wingdings" pitchFamily="2" charset="2"/>
              <a:buChar char="q"/>
            </a:pPr>
            <a:r>
              <a:rPr lang="fr-FR" sz="1050" dirty="0" smtClean="0">
                <a:solidFill>
                  <a:prstClr val="black"/>
                </a:solidFill>
                <a:latin typeface="Arial" panose="020B0604020202020204" pitchFamily="34" charset="0"/>
                <a:cs typeface="Arial" panose="020B0604020202020204" pitchFamily="34" charset="0"/>
              </a:rPr>
              <a:t>Traçabilité des numéros de lot des médicaments du pilulier</a:t>
            </a:r>
            <a:endParaRPr lang="fr-FR" sz="1050" dirty="0">
              <a:solidFill>
                <a:prstClr val="black"/>
              </a:solidFill>
              <a:latin typeface="Arial" panose="020B0604020202020204" pitchFamily="34" charset="0"/>
              <a:cs typeface="Arial" panose="020B0604020202020204" pitchFamily="34" charset="0"/>
            </a:endParaRPr>
          </a:p>
          <a:p>
            <a:pPr marL="28575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Le </a:t>
            </a:r>
            <a:r>
              <a:rPr lang="fr-FR" sz="1050" dirty="0" smtClean="0">
                <a:solidFill>
                  <a:prstClr val="black"/>
                </a:solidFill>
                <a:latin typeface="Arial" panose="020B0604020202020204" pitchFamily="34" charset="0"/>
                <a:cs typeface="Arial" panose="020B0604020202020204" pitchFamily="34" charset="0"/>
              </a:rPr>
              <a:t>nom </a:t>
            </a:r>
            <a:r>
              <a:rPr lang="fr-FR" sz="1050" dirty="0" smtClean="0">
                <a:solidFill>
                  <a:schemeClr val="tx1"/>
                </a:solidFill>
                <a:latin typeface="Arial" panose="020B0604020202020204" pitchFamily="34" charset="0"/>
                <a:cs typeface="Arial" panose="020B0604020202020204" pitchFamily="34" charset="0"/>
              </a:rPr>
              <a:t>/ prénom / INS </a:t>
            </a:r>
            <a:r>
              <a:rPr lang="fr-FR" sz="1050" dirty="0">
                <a:solidFill>
                  <a:schemeClr val="tx1"/>
                </a:solidFill>
                <a:latin typeface="Arial" panose="020B0604020202020204" pitchFamily="34" charset="0"/>
                <a:cs typeface="Arial" panose="020B0604020202020204" pitchFamily="34" charset="0"/>
              </a:rPr>
              <a:t>du patient.</a:t>
            </a:r>
          </a:p>
          <a:p>
            <a:pPr marL="285750" indent="-285750" algn="just">
              <a:buClr>
                <a:schemeClr val="bg2"/>
              </a:buClr>
              <a:buFont typeface="Wingdings" pitchFamily="2" charset="2"/>
              <a:buChar char="q"/>
            </a:pPr>
            <a:r>
              <a:rPr lang="fr-FR" sz="1050" dirty="0">
                <a:solidFill>
                  <a:schemeClr val="tx1"/>
                </a:solidFill>
                <a:latin typeface="Arial" panose="020B0604020202020204" pitchFamily="34" charset="0"/>
                <a:cs typeface="Arial" panose="020B0604020202020204" pitchFamily="34" charset="0"/>
              </a:rPr>
              <a:t>Les détails du </a:t>
            </a:r>
            <a:r>
              <a:rPr lang="fr-FR" sz="1050" dirty="0" smtClean="0">
                <a:solidFill>
                  <a:schemeClr val="tx1"/>
                </a:solidFill>
                <a:latin typeface="Arial" panose="020B0604020202020204" pitchFamily="34" charset="0"/>
                <a:cs typeface="Arial" panose="020B0604020202020204" pitchFamily="34" charset="0"/>
              </a:rPr>
              <a:t>traitement: </a:t>
            </a:r>
            <a:r>
              <a:rPr lang="fr-FR" sz="1050" dirty="0">
                <a:solidFill>
                  <a:schemeClr val="tx1"/>
                </a:solidFill>
                <a:latin typeface="Arial" panose="020B0604020202020204" pitchFamily="34" charset="0"/>
                <a:cs typeface="Arial" panose="020B0604020202020204" pitchFamily="34" charset="0"/>
              </a:rPr>
              <a:t>f</a:t>
            </a:r>
            <a:r>
              <a:rPr lang="fr-FR" sz="1050" dirty="0" smtClean="0">
                <a:solidFill>
                  <a:schemeClr val="tx1"/>
                </a:solidFill>
                <a:latin typeface="Arial" panose="020B0604020202020204" pitchFamily="34" charset="0"/>
                <a:cs typeface="Arial" panose="020B0604020202020204" pitchFamily="34" charset="0"/>
              </a:rPr>
              <a:t>orme </a:t>
            </a:r>
            <a:r>
              <a:rPr lang="fr-FR" sz="1050" dirty="0">
                <a:solidFill>
                  <a:schemeClr val="tx1"/>
                </a:solidFill>
                <a:latin typeface="Arial" panose="020B0604020202020204" pitchFamily="34" charset="0"/>
                <a:cs typeface="Arial" panose="020B0604020202020204" pitchFamily="34" charset="0"/>
              </a:rPr>
              <a:t>et dénomination de chaque médicament </a:t>
            </a:r>
            <a:r>
              <a:rPr lang="fr-FR" sz="1050" dirty="0" smtClean="0">
                <a:solidFill>
                  <a:schemeClr val="tx1"/>
                </a:solidFill>
                <a:latin typeface="Arial" panose="020B0604020202020204" pitchFamily="34" charset="0"/>
                <a:cs typeface="Arial" panose="020B0604020202020204" pitchFamily="34" charset="0"/>
              </a:rPr>
              <a:t>, et la posologie</a:t>
            </a:r>
            <a:endParaRPr lang="fr-FR" sz="1050" dirty="0">
              <a:solidFill>
                <a:schemeClr val="tx1"/>
              </a:solidFill>
              <a:latin typeface="Arial" panose="020B0604020202020204" pitchFamily="34" charset="0"/>
              <a:cs typeface="Arial" panose="020B0604020202020204" pitchFamily="34" charset="0"/>
            </a:endParaRPr>
          </a:p>
          <a:p>
            <a:pPr marL="28575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La date de péremption.</a:t>
            </a:r>
          </a:p>
          <a:p>
            <a:pPr marL="285750" indent="-285750" algn="just">
              <a:buClr>
                <a:schemeClr val="bg2"/>
              </a:buClr>
              <a:buFont typeface="Wingdings" pitchFamily="2" charset="2"/>
              <a:buChar char="q"/>
            </a:pPr>
            <a:r>
              <a:rPr lang="fr-FR" sz="1050" dirty="0">
                <a:solidFill>
                  <a:prstClr val="black"/>
                </a:solidFill>
                <a:latin typeface="Arial" panose="020B0604020202020204" pitchFamily="34" charset="0"/>
                <a:cs typeface="Arial" panose="020B0604020202020204" pitchFamily="34" charset="0"/>
              </a:rPr>
              <a:t>Les conditions de prise &amp; quantités (posologie).</a:t>
            </a:r>
          </a:p>
          <a:p>
            <a:pPr marL="285750" indent="-285750" algn="just">
              <a:buClr>
                <a:schemeClr val="bg2"/>
              </a:buClr>
              <a:buFont typeface="Wingdings" pitchFamily="2" charset="2"/>
              <a:buChar char="q"/>
            </a:pPr>
            <a:r>
              <a:rPr lang="fr-FR" sz="1050" dirty="0" smtClean="0">
                <a:solidFill>
                  <a:prstClr val="black"/>
                </a:solidFill>
                <a:latin typeface="Arial" panose="020B0604020202020204" pitchFamily="34" charset="0"/>
                <a:cs typeface="Arial" panose="020B0604020202020204" pitchFamily="34" charset="0"/>
              </a:rPr>
              <a:t>L’Identification du pharmacien dispensateur.</a:t>
            </a:r>
            <a:endParaRPr lang="fr-FR" sz="1050" dirty="0">
              <a:solidFill>
                <a:prstClr val="black"/>
              </a:solidFill>
              <a:latin typeface="Arial" panose="020B0604020202020204" pitchFamily="34" charset="0"/>
              <a:cs typeface="Arial" panose="020B0604020202020204" pitchFamily="34" charset="0"/>
            </a:endParaRPr>
          </a:p>
        </p:txBody>
      </p:sp>
      <p:sp>
        <p:nvSpPr>
          <p:cNvPr id="48" name="Espace réservé du contenu 2">
            <a:extLst>
              <a:ext uri="{FF2B5EF4-FFF2-40B4-BE49-F238E27FC236}">
                <a16:creationId xmlns:a16="http://schemas.microsoft.com/office/drawing/2014/main" id="{ED0E3B48-A700-5838-DBEB-054168CDB5CB}"/>
              </a:ext>
            </a:extLst>
          </p:cNvPr>
          <p:cNvSpPr txBox="1">
            <a:spLocks/>
          </p:cNvSpPr>
          <p:nvPr/>
        </p:nvSpPr>
        <p:spPr>
          <a:xfrm>
            <a:off x="364586" y="1778159"/>
            <a:ext cx="3192536" cy="487871"/>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algn="just"/>
            <a:r>
              <a:rPr lang="fr-FR" dirty="0" smtClean="0">
                <a:solidFill>
                  <a:schemeClr val="bg2"/>
                </a:solidFill>
                <a:latin typeface="Arial" panose="020B0604020202020204" pitchFamily="34" charset="0"/>
                <a:cs typeface="Arial" panose="020B0604020202020204" pitchFamily="34" charset="0"/>
              </a:rPr>
              <a:t>La </a:t>
            </a:r>
            <a:r>
              <a:rPr lang="fr-FR" dirty="0">
                <a:solidFill>
                  <a:schemeClr val="bg2"/>
                </a:solidFill>
                <a:latin typeface="Arial" panose="020B0604020202020204" pitchFamily="34" charset="0"/>
                <a:cs typeface="Arial" panose="020B0604020202020204" pitchFamily="34" charset="0"/>
              </a:rPr>
              <a:t>liste qui suit résume les principaux éléments nécessaires à la mise en œuvre de la préparation des doses à administrer </a:t>
            </a:r>
            <a:r>
              <a:rPr lang="fr-FR" b="1" u="sng" dirty="0">
                <a:solidFill>
                  <a:schemeClr val="bg2"/>
                </a:solidFill>
                <a:latin typeface="Arial" panose="020B0604020202020204" pitchFamily="34" charset="0"/>
                <a:cs typeface="Arial" panose="020B0604020202020204" pitchFamily="34" charset="0"/>
              </a:rPr>
              <a:t>à </a:t>
            </a:r>
            <a:r>
              <a:rPr lang="fr-FR" b="1" u="sng" dirty="0" smtClean="0">
                <a:solidFill>
                  <a:schemeClr val="bg2"/>
                </a:solidFill>
                <a:latin typeface="Arial" panose="020B0604020202020204" pitchFamily="34" charset="0"/>
                <a:cs typeface="Arial" panose="020B0604020202020204" pitchFamily="34" charset="0"/>
              </a:rPr>
              <a:t>l’officine </a:t>
            </a:r>
            <a:endParaRPr lang="fr-FR" sz="4000" b="1" u="sng" dirty="0">
              <a:solidFill>
                <a:schemeClr val="bg2"/>
              </a:solidFill>
              <a:latin typeface="Arial" panose="020B0604020202020204" pitchFamily="34" charset="0"/>
              <a:cs typeface="Arial" panose="020B0604020202020204" pitchFamily="34" charset="0"/>
            </a:endParaRPr>
          </a:p>
          <a:p>
            <a:pPr lvl="3" algn="just"/>
            <a:endParaRPr lang="fr-FR" b="1" dirty="0">
              <a:solidFill>
                <a:schemeClr val="bg2"/>
              </a:solidFill>
              <a:latin typeface="Arial" panose="020B0604020202020204" pitchFamily="34" charset="0"/>
              <a:cs typeface="Arial" panose="020B0604020202020204" pitchFamily="34" charset="0"/>
            </a:endParaRPr>
          </a:p>
        </p:txBody>
      </p:sp>
      <p:grpSp>
        <p:nvGrpSpPr>
          <p:cNvPr id="14" name="Groupe 13">
            <a:extLst>
              <a:ext uri="{FF2B5EF4-FFF2-40B4-BE49-F238E27FC236}">
                <a16:creationId xmlns:a16="http://schemas.microsoft.com/office/drawing/2014/main" id="{7B64DF43-2E62-9186-AAE3-FDF476B0F16F}"/>
              </a:ext>
            </a:extLst>
          </p:cNvPr>
          <p:cNvGrpSpPr/>
          <p:nvPr/>
        </p:nvGrpSpPr>
        <p:grpSpPr>
          <a:xfrm>
            <a:off x="3989642" y="1932315"/>
            <a:ext cx="1107950" cy="211541"/>
            <a:chOff x="4820850" y="4231021"/>
            <a:chExt cx="1140562" cy="211541"/>
          </a:xfrm>
        </p:grpSpPr>
        <p:sp>
          <p:nvSpPr>
            <p:cNvPr id="15" name="Ellipse 14">
              <a:extLst>
                <a:ext uri="{FF2B5EF4-FFF2-40B4-BE49-F238E27FC236}">
                  <a16:creationId xmlns:a16="http://schemas.microsoft.com/office/drawing/2014/main" id="{99E05C61-E9F7-72E1-5604-6DC0A91D1BED}"/>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16" name="Ellipse 15">
              <a:extLst>
                <a:ext uri="{FF2B5EF4-FFF2-40B4-BE49-F238E27FC236}">
                  <a16:creationId xmlns:a16="http://schemas.microsoft.com/office/drawing/2014/main" id="{F9FAA59A-43A1-B93E-D3E7-19DCDE7EFB71}"/>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17" name="Forme libre 16">
              <a:extLst>
                <a:ext uri="{FF2B5EF4-FFF2-40B4-BE49-F238E27FC236}">
                  <a16:creationId xmlns:a16="http://schemas.microsoft.com/office/drawing/2014/main" id="{9EBAB76F-36FF-36E8-45A0-A8AEB5140A21}"/>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grpSp>
        <p:nvGrpSpPr>
          <p:cNvPr id="49" name="Groupe 48">
            <a:extLst>
              <a:ext uri="{FF2B5EF4-FFF2-40B4-BE49-F238E27FC236}">
                <a16:creationId xmlns:a16="http://schemas.microsoft.com/office/drawing/2014/main" id="{471AA982-0258-64DC-A307-D55D328BE932}"/>
              </a:ext>
            </a:extLst>
          </p:cNvPr>
          <p:cNvGrpSpPr/>
          <p:nvPr/>
        </p:nvGrpSpPr>
        <p:grpSpPr>
          <a:xfrm>
            <a:off x="329610" y="5733101"/>
            <a:ext cx="1140562" cy="211541"/>
            <a:chOff x="4820850" y="4231021"/>
            <a:chExt cx="1140562" cy="211541"/>
          </a:xfrm>
        </p:grpSpPr>
        <p:sp>
          <p:nvSpPr>
            <p:cNvPr id="50" name="Ellipse 49">
              <a:extLst>
                <a:ext uri="{FF2B5EF4-FFF2-40B4-BE49-F238E27FC236}">
                  <a16:creationId xmlns:a16="http://schemas.microsoft.com/office/drawing/2014/main" id="{9D3E3369-156B-0A3B-E4D4-F9A5AE66E984}"/>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51" name="Ellipse 50">
              <a:extLst>
                <a:ext uri="{FF2B5EF4-FFF2-40B4-BE49-F238E27FC236}">
                  <a16:creationId xmlns:a16="http://schemas.microsoft.com/office/drawing/2014/main" id="{0E2742EF-3BA7-08C0-BCF3-306FBD05CC9E}"/>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52" name="Forme libre 51">
              <a:extLst>
                <a:ext uri="{FF2B5EF4-FFF2-40B4-BE49-F238E27FC236}">
                  <a16:creationId xmlns:a16="http://schemas.microsoft.com/office/drawing/2014/main" id="{10279D71-EE19-92F6-9A56-C9C90769914C}"/>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grpSp>
        <p:nvGrpSpPr>
          <p:cNvPr id="57" name="Groupe 56">
            <a:extLst>
              <a:ext uri="{FF2B5EF4-FFF2-40B4-BE49-F238E27FC236}">
                <a16:creationId xmlns:a16="http://schemas.microsoft.com/office/drawing/2014/main" id="{A43F3A44-8250-57D1-DBE2-3AAA6FEBEDBD}"/>
              </a:ext>
            </a:extLst>
          </p:cNvPr>
          <p:cNvGrpSpPr/>
          <p:nvPr/>
        </p:nvGrpSpPr>
        <p:grpSpPr>
          <a:xfrm>
            <a:off x="3973336" y="4505023"/>
            <a:ext cx="1140562" cy="211541"/>
            <a:chOff x="4820850" y="4231021"/>
            <a:chExt cx="1140562" cy="211541"/>
          </a:xfrm>
        </p:grpSpPr>
        <p:sp>
          <p:nvSpPr>
            <p:cNvPr id="58" name="Ellipse 57">
              <a:extLst>
                <a:ext uri="{FF2B5EF4-FFF2-40B4-BE49-F238E27FC236}">
                  <a16:creationId xmlns:a16="http://schemas.microsoft.com/office/drawing/2014/main" id="{1B577515-8D98-FADC-25EB-B0963E6AB942}"/>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59" name="Ellipse 58">
              <a:extLst>
                <a:ext uri="{FF2B5EF4-FFF2-40B4-BE49-F238E27FC236}">
                  <a16:creationId xmlns:a16="http://schemas.microsoft.com/office/drawing/2014/main" id="{E192EE05-DD61-4022-46BD-18A26074EF0E}"/>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0" name="Forme libre 59">
              <a:extLst>
                <a:ext uri="{FF2B5EF4-FFF2-40B4-BE49-F238E27FC236}">
                  <a16:creationId xmlns:a16="http://schemas.microsoft.com/office/drawing/2014/main" id="{AAB5BD88-91C9-B0D9-0B0D-703A7E0987BD}"/>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grpSp>
        <p:nvGrpSpPr>
          <p:cNvPr id="65" name="Groupe 64">
            <a:extLst>
              <a:ext uri="{FF2B5EF4-FFF2-40B4-BE49-F238E27FC236}">
                <a16:creationId xmlns:a16="http://schemas.microsoft.com/office/drawing/2014/main" id="{44E9977E-02F4-8546-87C1-DAFB8788CA36}"/>
              </a:ext>
            </a:extLst>
          </p:cNvPr>
          <p:cNvGrpSpPr/>
          <p:nvPr/>
        </p:nvGrpSpPr>
        <p:grpSpPr>
          <a:xfrm>
            <a:off x="3957030" y="7548511"/>
            <a:ext cx="1140562" cy="211541"/>
            <a:chOff x="4820850" y="4231021"/>
            <a:chExt cx="1140562" cy="211541"/>
          </a:xfrm>
        </p:grpSpPr>
        <p:sp>
          <p:nvSpPr>
            <p:cNvPr id="66" name="Ellipse 65">
              <a:extLst>
                <a:ext uri="{FF2B5EF4-FFF2-40B4-BE49-F238E27FC236}">
                  <a16:creationId xmlns:a16="http://schemas.microsoft.com/office/drawing/2014/main" id="{1CE1926C-DF37-3F56-7AE2-74C6FBFB7651}"/>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7" name="Ellipse 66">
              <a:extLst>
                <a:ext uri="{FF2B5EF4-FFF2-40B4-BE49-F238E27FC236}">
                  <a16:creationId xmlns:a16="http://schemas.microsoft.com/office/drawing/2014/main" id="{21863F93-84C5-5AFB-8A51-3894DE8E0FA5}"/>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8" name="Forme libre 67">
              <a:extLst>
                <a:ext uri="{FF2B5EF4-FFF2-40B4-BE49-F238E27FC236}">
                  <a16:creationId xmlns:a16="http://schemas.microsoft.com/office/drawing/2014/main" id="{C1738393-BCD9-249A-11CA-F1FF86D3441C}"/>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sp>
        <p:nvSpPr>
          <p:cNvPr id="37" name="Espace réservé du pied de page 29">
            <a:extLst>
              <a:ext uri="{FF2B5EF4-FFF2-40B4-BE49-F238E27FC236}">
                <a16:creationId xmlns:a16="http://schemas.microsoft.com/office/drawing/2014/main" id="{FF8D56A9-1F9F-A282-962F-6F93F3E15B89}"/>
              </a:ext>
            </a:extLst>
          </p:cNvPr>
          <p:cNvSpPr>
            <a:spLocks noGrp="1"/>
          </p:cNvSpPr>
          <p:nvPr>
            <p:ph type="ftr" sz="quarter" idx="11"/>
          </p:nvPr>
        </p:nvSpPr>
        <p:spPr>
          <a:xfrm>
            <a:off x="665602" y="9979818"/>
            <a:ext cx="2489077" cy="409702"/>
          </a:xfrm>
        </p:spPr>
        <p:txBody>
          <a:bodyPr/>
          <a:lstStyle/>
          <a:p>
            <a:r>
              <a:rPr lang="en-US" dirty="0" smtClean="0"/>
              <a:t>Sous-theme : </a:t>
            </a:r>
          </a:p>
          <a:p>
            <a:r>
              <a:rPr lang="fr-FR" b="0" dirty="0"/>
              <a:t>2.3 Préparations à destination du public et des autres officines</a:t>
            </a:r>
            <a:endParaRPr lang="en-US" b="0" dirty="0"/>
          </a:p>
        </p:txBody>
      </p:sp>
      <p:sp>
        <p:nvSpPr>
          <p:cNvPr id="38" name="Espace réservé du pied de page 29">
            <a:extLst>
              <a:ext uri="{FF2B5EF4-FFF2-40B4-BE49-F238E27FC236}">
                <a16:creationId xmlns:a16="http://schemas.microsoft.com/office/drawing/2014/main" id="{BE030CEE-6C13-C51D-2645-257BC7F107FE}"/>
              </a:ext>
            </a:extLst>
          </p:cNvPr>
          <p:cNvSpPr txBox="1">
            <a:spLocks/>
          </p:cNvSpPr>
          <p:nvPr/>
        </p:nvSpPr>
        <p:spPr>
          <a:xfrm>
            <a:off x="3457473" y="9979818"/>
            <a:ext cx="3462872"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15 : </a:t>
            </a:r>
            <a:r>
              <a:rPr lang="en-US" dirty="0" err="1" smtClean="0">
                <a:latin typeface="Arial" panose="020B0604020202020204" pitchFamily="34" charset="0"/>
                <a:cs typeface="Arial" panose="020B0604020202020204" pitchFamily="34" charset="0"/>
              </a:rPr>
              <a:t>Préparation</a:t>
            </a:r>
            <a:r>
              <a:rPr lang="en-US" dirty="0" smtClean="0">
                <a:latin typeface="Arial" panose="020B0604020202020204" pitchFamily="34" charset="0"/>
                <a:cs typeface="Arial" panose="020B0604020202020204" pitchFamily="34" charset="0"/>
              </a:rPr>
              <a:t> des doses à </a:t>
            </a:r>
            <a:r>
              <a:rPr lang="en-US" dirty="0" err="1" smtClean="0">
                <a:latin typeface="Arial" panose="020B0604020202020204" pitchFamily="34" charset="0"/>
                <a:cs typeface="Arial" panose="020B0604020202020204" pitchFamily="34" charset="0"/>
              </a:rPr>
              <a:t>administrer</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530CA-E5BD-71BF-B205-6035006C3FD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35966BC-9904-4EC0-5810-6A894BCE1F14}"/>
              </a:ext>
            </a:extLst>
          </p:cNvPr>
          <p:cNvSpPr>
            <a:spLocks noGrp="1"/>
          </p:cNvSpPr>
          <p:nvPr>
            <p:ph type="title"/>
          </p:nvPr>
        </p:nvSpPr>
        <p:spPr/>
        <p:txBody>
          <a:bodyPr/>
          <a:lstStyle/>
          <a:p>
            <a:r>
              <a:rPr lang="fr-FR" dirty="0"/>
              <a:t>check-list</a:t>
            </a:r>
          </a:p>
        </p:txBody>
      </p:sp>
      <p:sp>
        <p:nvSpPr>
          <p:cNvPr id="4" name="Espace réservé du numéro de diapositive 3">
            <a:extLst>
              <a:ext uri="{FF2B5EF4-FFF2-40B4-BE49-F238E27FC236}">
                <a16:creationId xmlns:a16="http://schemas.microsoft.com/office/drawing/2014/main" id="{141B13DA-F96C-4D6D-6CF8-9159CDF8D029}"/>
              </a:ext>
            </a:extLst>
          </p:cNvPr>
          <p:cNvSpPr>
            <a:spLocks noGrp="1"/>
          </p:cNvSpPr>
          <p:nvPr>
            <p:ph type="sldNum" sz="quarter" idx="12"/>
          </p:nvPr>
        </p:nvSpPr>
        <p:spPr/>
        <p:txBody>
          <a:bodyPr/>
          <a:lstStyle/>
          <a:p>
            <a:fld id="{48F63A3B-78C7-47BE-AE5E-E10140E04643}" type="slidenum">
              <a:rPr lang="en-US" smtClean="0"/>
              <a:pPr/>
              <a:t>2</a:t>
            </a:fld>
            <a:r>
              <a:rPr lang="en-US" dirty="0" smtClean="0"/>
              <a:t>/2</a:t>
            </a:r>
            <a:endParaRPr lang="en-US" dirty="0"/>
          </a:p>
        </p:txBody>
      </p:sp>
      <p:sp>
        <p:nvSpPr>
          <p:cNvPr id="5" name="Espace réservé du texte 4">
            <a:extLst>
              <a:ext uri="{FF2B5EF4-FFF2-40B4-BE49-F238E27FC236}">
                <a16:creationId xmlns:a16="http://schemas.microsoft.com/office/drawing/2014/main" id="{80FD7326-EB9C-B09D-D5AC-8DDA102A6C3E}"/>
              </a:ext>
            </a:extLst>
          </p:cNvPr>
          <p:cNvSpPr>
            <a:spLocks noGrp="1"/>
          </p:cNvSpPr>
          <p:nvPr>
            <p:ph type="body" sz="quarter" idx="13"/>
          </p:nvPr>
        </p:nvSpPr>
        <p:spPr/>
        <p:txBody>
          <a:bodyPr/>
          <a:lstStyle/>
          <a:p>
            <a:r>
              <a:rPr lang="fr-FR" dirty="0"/>
              <a:t>C.30 </a:t>
            </a:r>
            <a:r>
              <a:rPr lang="fr-FR" b="0" dirty="0"/>
              <a:t>Gestion de la PDA</a:t>
            </a:r>
          </a:p>
        </p:txBody>
      </p:sp>
      <p:sp>
        <p:nvSpPr>
          <p:cNvPr id="6" name="Espace réservé du texte 5">
            <a:extLst>
              <a:ext uri="{FF2B5EF4-FFF2-40B4-BE49-F238E27FC236}">
                <a16:creationId xmlns:a16="http://schemas.microsoft.com/office/drawing/2014/main" id="{B90AAF39-D49B-BF44-D67B-66E7860E05B0}"/>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C70C92A0-403C-AA5F-544E-1AF09ADF71D1}"/>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8A18E5FF-170F-7962-166A-DBD141940893}"/>
              </a:ext>
            </a:extLst>
          </p:cNvPr>
          <p:cNvSpPr>
            <a:spLocks noGrp="1"/>
          </p:cNvSpPr>
          <p:nvPr>
            <p:ph type="dt" sz="half" idx="10"/>
          </p:nvPr>
        </p:nvSpPr>
        <p:spPr/>
        <p:txBody>
          <a:bodyPr/>
          <a:lstStyle/>
          <a:p>
            <a:r>
              <a:rPr lang="fr-FR" dirty="0"/>
              <a:t>Version </a:t>
            </a:r>
            <a:r>
              <a:rPr lang="fr-FR" dirty="0" smtClean="0"/>
              <a:t>3.0 </a:t>
            </a:r>
            <a:r>
              <a:rPr lang="fr-FR" dirty="0"/>
              <a:t>/ </a:t>
            </a:r>
            <a:r>
              <a:rPr lang="fr-FR" dirty="0" smtClean="0"/>
              <a:t>Mai </a:t>
            </a:r>
            <a:r>
              <a:rPr lang="fr-FR" dirty="0"/>
              <a:t>2026</a:t>
            </a:r>
            <a:endParaRPr lang="en-US" dirty="0"/>
          </a:p>
        </p:txBody>
      </p:sp>
      <p:pic>
        <p:nvPicPr>
          <p:cNvPr id="10" name="Graphique 9">
            <a:extLst>
              <a:ext uri="{FF2B5EF4-FFF2-40B4-BE49-F238E27FC236}">
                <a16:creationId xmlns:a16="http://schemas.microsoft.com/office/drawing/2014/main" id="{C429B93E-136F-649C-9A4E-7D5CB5C964C7}"/>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25729" y="9939635"/>
            <a:ext cx="439371" cy="490067"/>
          </a:xfrm>
          <a:prstGeom prst="rect">
            <a:avLst/>
          </a:prstGeom>
        </p:spPr>
      </p:pic>
      <p:sp>
        <p:nvSpPr>
          <p:cNvPr id="23" name="Rectangle 22"/>
          <p:cNvSpPr/>
          <p:nvPr/>
        </p:nvSpPr>
        <p:spPr>
          <a:xfrm>
            <a:off x="361916" y="2484603"/>
            <a:ext cx="6861597" cy="2392963"/>
          </a:xfrm>
          <a:prstGeom prst="rect">
            <a:avLst/>
          </a:prstGeom>
        </p:spPr>
        <p:txBody>
          <a:bodyPr wrap="square">
            <a:spAutoFit/>
          </a:bodyPr>
          <a:lstStyle/>
          <a:p>
            <a:pPr algn="just">
              <a:spcBef>
                <a:spcPts val="300"/>
              </a:spcBef>
              <a:buClr>
                <a:srgbClr val="9BBA28"/>
              </a:buClr>
            </a:pPr>
            <a:r>
              <a:rPr lang="fr-FR" sz="1100" b="1" dirty="0">
                <a:solidFill>
                  <a:schemeClr val="bg2"/>
                </a:solidFill>
                <a:latin typeface="Arial" panose="020B0604020202020204" pitchFamily="34" charset="0"/>
                <a:cs typeface="Arial" panose="020B0604020202020204" pitchFamily="34" charset="0"/>
              </a:rPr>
              <a:t>Produits hors pilulier (médicaments exclus/non éligible à la PDA) :</a:t>
            </a:r>
          </a:p>
          <a:p>
            <a:pPr algn="just">
              <a:spcBef>
                <a:spcPts val="300"/>
              </a:spcBef>
              <a:buClr>
                <a:srgbClr val="9BBA28"/>
              </a:buClr>
            </a:pPr>
            <a:r>
              <a:rPr lang="fr-FR" sz="1100" dirty="0">
                <a:latin typeface="Arial" panose="020B0604020202020204" pitchFamily="34" charset="0"/>
                <a:cs typeface="Arial" panose="020B0604020202020204" pitchFamily="34" charset="0"/>
              </a:rPr>
              <a:t>Sont exclus de la PDA, notamment :</a:t>
            </a:r>
          </a:p>
          <a:p>
            <a:pPr marL="171450" lvl="1" indent="-171450" algn="just" fontAlgn="base">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médicaments de forme solide sensibles à l’humidité si déconditionnés </a:t>
            </a:r>
          </a:p>
          <a:p>
            <a:pPr marL="171450" lvl="1" indent="-171450" algn="just" fontAlgn="base">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médicaments de forme liquide, poudre, ou autre mode d’administration si déconditionnés </a:t>
            </a:r>
          </a:p>
          <a:p>
            <a:pPr marL="171450" lvl="1" indent="-171450" algn="just" fontAlgn="base">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médicaments dont la sécurité est requise jusqu’à l’administration (stupéfiants) et les cytotoxiques, </a:t>
            </a:r>
          </a:p>
          <a:p>
            <a:pPr marL="171450" lvl="1" indent="-171450" algn="just" fontAlgn="base">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médicaments faisant l’objet de précautions de conservation, de durée de conservation ou de stabilité hors du conditionnement primaire inférieure à 28 jours</a:t>
            </a:r>
          </a:p>
          <a:p>
            <a:pPr marL="171450" lvl="1" indent="-171450" algn="just" fontAlgn="base">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médicaments dont le schéma posologique peut faire l’objet d’un changement inopiné de posologie sur la période (cas des AVK, …) et les médicaments pour lesquels le RCP précise de ne pas déconditionner. </a:t>
            </a:r>
          </a:p>
          <a:p>
            <a:pPr marL="171450" lvl="1" indent="-171450" algn="just" fontAlgn="base">
              <a:spcBef>
                <a:spcPts val="300"/>
              </a:spcBef>
              <a:spcAft>
                <a:spcPts val="1200"/>
              </a:spcAft>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médicaments antibiotiques et les traitements intercurrents inférieurs à sept jours (antihistaminique, corticoïdes etc</a:t>
            </a:r>
            <a:r>
              <a:rPr lang="fr-FR" sz="1100" dirty="0" smtClean="0">
                <a:latin typeface="Arial" panose="020B0604020202020204" pitchFamily="34" charset="0"/>
                <a:cs typeface="Arial" panose="020B0604020202020204" pitchFamily="34" charset="0"/>
              </a:rPr>
              <a:t>..)</a:t>
            </a:r>
            <a:endParaRPr lang="fr-FR" sz="1100" dirty="0">
              <a:latin typeface="Arial" panose="020B0604020202020204" pitchFamily="34" charset="0"/>
              <a:cs typeface="Arial" panose="020B0604020202020204" pitchFamily="34" charset="0"/>
            </a:endParaRPr>
          </a:p>
        </p:txBody>
      </p:sp>
      <p:sp>
        <p:nvSpPr>
          <p:cNvPr id="34" name="Espace réservé du contenu 2">
            <a:extLst>
              <a:ext uri="{FF2B5EF4-FFF2-40B4-BE49-F238E27FC236}">
                <a16:creationId xmlns:a16="http://schemas.microsoft.com/office/drawing/2014/main" id="{46B25CAB-7192-AF1E-13F4-A611BCD7822F}"/>
              </a:ext>
            </a:extLst>
          </p:cNvPr>
          <p:cNvSpPr txBox="1">
            <a:spLocks/>
          </p:cNvSpPr>
          <p:nvPr/>
        </p:nvSpPr>
        <p:spPr>
          <a:xfrm>
            <a:off x="736828" y="1975771"/>
            <a:ext cx="5338820"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bg2"/>
                </a:solidFill>
                <a:latin typeface="Arial" panose="020B0604020202020204" pitchFamily="34" charset="0"/>
                <a:cs typeface="Arial" panose="020B0604020202020204" pitchFamily="34" charset="0"/>
              </a:rPr>
              <a:t>Commentaires pour un bon </a:t>
            </a:r>
            <a:r>
              <a:rPr lang="fr-FR" dirty="0" smtClean="0">
                <a:solidFill>
                  <a:schemeClr val="bg2"/>
                </a:solidFill>
                <a:latin typeface="Arial" panose="020B0604020202020204" pitchFamily="34" charset="0"/>
                <a:cs typeface="Arial" panose="020B0604020202020204" pitchFamily="34" charset="0"/>
              </a:rPr>
              <a:t>usage </a:t>
            </a:r>
            <a:endParaRPr lang="fr-FR" dirty="0">
              <a:solidFill>
                <a:schemeClr val="bg2"/>
              </a:solidFill>
              <a:latin typeface="Arial" panose="020B0604020202020204" pitchFamily="34" charset="0"/>
              <a:cs typeface="Arial" panose="020B0604020202020204" pitchFamily="34" charset="0"/>
            </a:endParaRPr>
          </a:p>
        </p:txBody>
      </p:sp>
      <p:grpSp>
        <p:nvGrpSpPr>
          <p:cNvPr id="35" name="Groupe 34">
            <a:extLst>
              <a:ext uri="{FF2B5EF4-FFF2-40B4-BE49-F238E27FC236}">
                <a16:creationId xmlns:a16="http://schemas.microsoft.com/office/drawing/2014/main" id="{CB50C5BE-5A43-3A9B-802B-F0E7E1AE52BE}"/>
              </a:ext>
            </a:extLst>
          </p:cNvPr>
          <p:cNvGrpSpPr/>
          <p:nvPr/>
        </p:nvGrpSpPr>
        <p:grpSpPr>
          <a:xfrm>
            <a:off x="361916" y="1926056"/>
            <a:ext cx="290053" cy="292100"/>
            <a:chOff x="225503" y="2443266"/>
            <a:chExt cx="290053" cy="292100"/>
          </a:xfrm>
        </p:grpSpPr>
        <p:cxnSp>
          <p:nvCxnSpPr>
            <p:cNvPr id="36" name="Connecteur droit 35">
              <a:extLst>
                <a:ext uri="{FF2B5EF4-FFF2-40B4-BE49-F238E27FC236}">
                  <a16:creationId xmlns:a16="http://schemas.microsoft.com/office/drawing/2014/main" id="{9A13B3F2-8B2F-850A-0F91-A4397DCC2339}"/>
                </a:ext>
              </a:extLst>
            </p:cNvPr>
            <p:cNvCxnSpPr>
              <a:cxnSpLocks/>
            </p:cNvCxnSpPr>
            <p:nvPr/>
          </p:nvCxnSpPr>
          <p:spPr>
            <a:xfrm>
              <a:off x="225503" y="2443266"/>
              <a:ext cx="290053" cy="185496"/>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37" name="Connecteur droit 36">
              <a:extLst>
                <a:ext uri="{FF2B5EF4-FFF2-40B4-BE49-F238E27FC236}">
                  <a16:creationId xmlns:a16="http://schemas.microsoft.com/office/drawing/2014/main" id="{0337E093-04CD-718E-D42D-DD2BBE51B31B}"/>
                </a:ext>
              </a:extLst>
            </p:cNvPr>
            <p:cNvCxnSpPr>
              <a:cxnSpLocks/>
            </p:cNvCxnSpPr>
            <p:nvPr/>
          </p:nvCxnSpPr>
          <p:spPr>
            <a:xfrm flipV="1">
              <a:off x="350588" y="2629157"/>
              <a:ext cx="158386" cy="106209"/>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grpSp>
      <p:sp>
        <p:nvSpPr>
          <p:cNvPr id="38" name="ZoneTexte 37">
            <a:extLst>
              <a:ext uri="{FF2B5EF4-FFF2-40B4-BE49-F238E27FC236}">
                <a16:creationId xmlns:a16="http://schemas.microsoft.com/office/drawing/2014/main" id="{B8DCBB26-EA07-D54D-B863-EF86E3191154}"/>
              </a:ext>
            </a:extLst>
          </p:cNvPr>
          <p:cNvSpPr txBox="1"/>
          <p:nvPr/>
        </p:nvSpPr>
        <p:spPr>
          <a:xfrm>
            <a:off x="5189839" y="8815964"/>
            <a:ext cx="1974805" cy="676340"/>
          </a:xfrm>
          <a:prstGeom prst="rect">
            <a:avLst/>
          </a:prstGeom>
          <a:noFill/>
          <a:ln w="9525">
            <a:solidFill>
              <a:schemeClr val="bg2"/>
            </a:solidFill>
          </a:ln>
        </p:spPr>
        <p:txBody>
          <a:bodyPr wrap="square" lIns="180000" tIns="108000" anchor="ctr">
            <a:noAutofit/>
          </a:bodyPr>
          <a:lstStyle/>
          <a:p>
            <a:r>
              <a:rPr lang="fr-FR" sz="1100" b="1" dirty="0">
                <a:solidFill>
                  <a:schemeClr val="bg2"/>
                </a:solidFill>
                <a:latin typeface="Arial" panose="020B0604020202020204" pitchFamily="34" charset="0"/>
                <a:cs typeface="Arial" panose="020B0604020202020204" pitchFamily="34" charset="0"/>
              </a:rPr>
              <a:t>Références :</a:t>
            </a:r>
          </a:p>
          <a:p>
            <a:r>
              <a:rPr lang="fr-FR" sz="1100" dirty="0">
                <a:latin typeface="Arial" panose="020B0604020202020204" pitchFamily="34" charset="0"/>
                <a:cs typeface="Arial" panose="020B0604020202020204" pitchFamily="34" charset="0"/>
              </a:rPr>
              <a:t>Fiches Pratiques pour la PDA (ARS PACA)</a:t>
            </a:r>
          </a:p>
        </p:txBody>
      </p:sp>
      <p:sp>
        <p:nvSpPr>
          <p:cNvPr id="17" name="Espace réservé du pied de page 29">
            <a:extLst>
              <a:ext uri="{FF2B5EF4-FFF2-40B4-BE49-F238E27FC236}">
                <a16:creationId xmlns:a16="http://schemas.microsoft.com/office/drawing/2014/main" id="{FF8D56A9-1F9F-A282-962F-6F93F3E15B89}"/>
              </a:ext>
            </a:extLst>
          </p:cNvPr>
          <p:cNvSpPr>
            <a:spLocks noGrp="1"/>
          </p:cNvSpPr>
          <p:nvPr>
            <p:ph type="ftr" sz="quarter" idx="11"/>
          </p:nvPr>
        </p:nvSpPr>
        <p:spPr>
          <a:xfrm>
            <a:off x="665602" y="9979818"/>
            <a:ext cx="2489077" cy="409702"/>
          </a:xfrm>
        </p:spPr>
        <p:txBody>
          <a:bodyPr/>
          <a:lstStyle/>
          <a:p>
            <a:r>
              <a:rPr lang="en-US" dirty="0" smtClean="0"/>
              <a:t>Sous-theme : </a:t>
            </a:r>
          </a:p>
          <a:p>
            <a:r>
              <a:rPr lang="fr-FR" b="0" dirty="0"/>
              <a:t>2.3 Préparations à destination du public et des autres officines</a:t>
            </a:r>
            <a:endParaRPr lang="en-US" b="0" dirty="0"/>
          </a:p>
        </p:txBody>
      </p:sp>
      <p:sp>
        <p:nvSpPr>
          <p:cNvPr id="18" name="Espace réservé du pied de page 29">
            <a:extLst>
              <a:ext uri="{FF2B5EF4-FFF2-40B4-BE49-F238E27FC236}">
                <a16:creationId xmlns:a16="http://schemas.microsoft.com/office/drawing/2014/main" id="{BE030CEE-6C13-C51D-2645-257BC7F107FE}"/>
              </a:ext>
            </a:extLst>
          </p:cNvPr>
          <p:cNvSpPr txBox="1">
            <a:spLocks/>
          </p:cNvSpPr>
          <p:nvPr/>
        </p:nvSpPr>
        <p:spPr>
          <a:xfrm>
            <a:off x="3457473" y="9979818"/>
            <a:ext cx="3462872"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15 : </a:t>
            </a:r>
            <a:r>
              <a:rPr lang="en-US" dirty="0" err="1" smtClean="0">
                <a:latin typeface="Arial" panose="020B0604020202020204" pitchFamily="34" charset="0"/>
                <a:cs typeface="Arial" panose="020B0604020202020204" pitchFamily="34" charset="0"/>
              </a:rPr>
              <a:t>Préparation</a:t>
            </a:r>
            <a:r>
              <a:rPr lang="en-US" dirty="0" smtClean="0">
                <a:latin typeface="Arial" panose="020B0604020202020204" pitchFamily="34" charset="0"/>
                <a:cs typeface="Arial" panose="020B0604020202020204" pitchFamily="34" charset="0"/>
              </a:rPr>
              <a:t> des doses à </a:t>
            </a:r>
            <a:r>
              <a:rPr lang="en-US" dirty="0" err="1" smtClean="0">
                <a:latin typeface="Arial" panose="020B0604020202020204" pitchFamily="34" charset="0"/>
                <a:cs typeface="Arial" panose="020B0604020202020204" pitchFamily="34" charset="0"/>
              </a:rPr>
              <a:t>administrer</a:t>
            </a:r>
            <a:endParaRPr lang="en-US" dirty="0">
              <a:latin typeface="Arial" panose="020B0604020202020204" pitchFamily="34" charset="0"/>
              <a:cs typeface="Arial" panose="020B0604020202020204" pitchFamily="34" charset="0"/>
            </a:endParaRPr>
          </a:p>
        </p:txBody>
      </p:sp>
      <p:sp>
        <p:nvSpPr>
          <p:cNvPr id="8" name="Rectangle 7"/>
          <p:cNvSpPr/>
          <p:nvPr/>
        </p:nvSpPr>
        <p:spPr>
          <a:xfrm>
            <a:off x="341337" y="6610264"/>
            <a:ext cx="6823307" cy="1885131"/>
          </a:xfrm>
          <a:prstGeom prst="rect">
            <a:avLst/>
          </a:prstGeom>
        </p:spPr>
        <p:txBody>
          <a:bodyPr wrap="square">
            <a:spAutoFit/>
          </a:bodyPr>
          <a:lstStyle/>
          <a:p>
            <a:pPr algn="just">
              <a:spcBef>
                <a:spcPts val="300"/>
              </a:spcBef>
              <a:buClr>
                <a:schemeClr val="bg2"/>
              </a:buClr>
            </a:pPr>
            <a:r>
              <a:rPr lang="fr-FR" sz="1100" b="1" dirty="0">
                <a:solidFill>
                  <a:schemeClr val="bg2"/>
                </a:solidFill>
                <a:latin typeface="Arial" panose="020B0604020202020204" pitchFamily="34" charset="0"/>
                <a:cs typeface="Arial" panose="020B0604020202020204" pitchFamily="34" charset="0"/>
              </a:rPr>
              <a:t>Traçabilité de la réalisation de la PDA à l’officine : </a:t>
            </a:r>
          </a:p>
          <a:p>
            <a:pPr marL="171450"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Il convient de tracer à l’officine : nom/prénom de la personne ayant réalisé la PDA, la date de réalisation</a:t>
            </a:r>
          </a:p>
          <a:p>
            <a:pPr algn="just">
              <a:spcBef>
                <a:spcPts val="300"/>
              </a:spcBef>
              <a:buClr>
                <a:schemeClr val="bg2"/>
              </a:buClr>
            </a:pPr>
            <a:endParaRPr lang="fr-FR" sz="1100" b="1" dirty="0">
              <a:solidFill>
                <a:schemeClr val="bg2"/>
              </a:solidFill>
              <a:latin typeface="Arial" panose="020B0604020202020204" pitchFamily="34" charset="0"/>
              <a:cs typeface="Arial" panose="020B0604020202020204" pitchFamily="34" charset="0"/>
            </a:endParaRPr>
          </a:p>
          <a:p>
            <a:pPr marL="171450" indent="-171450" algn="just">
              <a:spcBef>
                <a:spcPts val="300"/>
              </a:spcBef>
              <a:buClr>
                <a:schemeClr val="bg2"/>
              </a:buClr>
              <a:buFont typeface="Courier New" panose="02070309020205020404" pitchFamily="49" charset="0"/>
              <a:buChar char="o"/>
            </a:pPr>
            <a:r>
              <a:rPr lang="fr-FR" sz="1100" b="1" dirty="0">
                <a:solidFill>
                  <a:schemeClr val="bg2"/>
                </a:solidFill>
                <a:latin typeface="Arial" panose="020B0604020202020204" pitchFamily="34" charset="0"/>
                <a:cs typeface="Arial" panose="020B0604020202020204" pitchFamily="34" charset="0"/>
              </a:rPr>
              <a:t>Livraison de la PDA aux EMS : </a:t>
            </a:r>
            <a:endParaRPr lang="fr-FR" sz="1100" dirty="0">
              <a:latin typeface="Arial" panose="020B0604020202020204" pitchFamily="34" charset="0"/>
              <a:cs typeface="Arial" panose="020B0604020202020204" pitchFamily="34" charset="0"/>
            </a:endParaRPr>
          </a:p>
          <a:p>
            <a:pPr marL="171450" lvl="1"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Dans des caisses propres, non transparente et scellés, </a:t>
            </a:r>
          </a:p>
          <a:p>
            <a:pPr marL="171450" lvl="1"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Distinguer les caisses PDA, hors PDA, froid, stupéfiants</a:t>
            </a:r>
          </a:p>
          <a:p>
            <a:pPr marL="171450" lvl="1"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Photo des contenus, bons de livraisons</a:t>
            </a:r>
          </a:p>
          <a:p>
            <a:pPr marL="171450" lvl="1"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Règle concernant le dépôt des caisses : émargement  des bons de livraisons par un infirmier, cadre infirmier ou médecin uniquement (ne pas déposer sans émargement par un Professionnel de Santé)</a:t>
            </a:r>
          </a:p>
        </p:txBody>
      </p:sp>
      <p:sp>
        <p:nvSpPr>
          <p:cNvPr id="21" name="Rectangle 20"/>
          <p:cNvSpPr/>
          <p:nvPr/>
        </p:nvSpPr>
        <p:spPr>
          <a:xfrm>
            <a:off x="361917" y="4895480"/>
            <a:ext cx="6861596" cy="1677382"/>
          </a:xfrm>
          <a:prstGeom prst="rect">
            <a:avLst/>
          </a:prstGeom>
        </p:spPr>
        <p:txBody>
          <a:bodyPr wrap="square">
            <a:spAutoFit/>
          </a:bodyPr>
          <a:lstStyle/>
          <a:p>
            <a:pPr algn="just">
              <a:spcBef>
                <a:spcPts val="300"/>
              </a:spcBef>
              <a:buClr>
                <a:srgbClr val="9BBA28"/>
              </a:buClr>
            </a:pPr>
            <a:r>
              <a:rPr lang="fr-FR" sz="1100" b="1" dirty="0" smtClean="0">
                <a:solidFill>
                  <a:schemeClr val="bg2"/>
                </a:solidFill>
                <a:latin typeface="Arial" panose="020B0604020202020204" pitchFamily="34" charset="0"/>
                <a:cs typeface="Arial" panose="020B0604020202020204" pitchFamily="34" charset="0"/>
              </a:rPr>
              <a:t>Rangement </a:t>
            </a:r>
            <a:r>
              <a:rPr lang="fr-FR" sz="1100" b="1" dirty="0">
                <a:solidFill>
                  <a:schemeClr val="bg2"/>
                </a:solidFill>
                <a:latin typeface="Arial" panose="020B0604020202020204" pitchFamily="34" charset="0"/>
                <a:cs typeface="Arial" panose="020B0604020202020204" pitchFamily="34" charset="0"/>
              </a:rPr>
              <a:t>dans le contenant nominatif du patient</a:t>
            </a:r>
          </a:p>
          <a:p>
            <a:pPr algn="just">
              <a:spcBef>
                <a:spcPts val="300"/>
              </a:spcBef>
              <a:buClr>
                <a:srgbClr val="9BBA28"/>
              </a:buClr>
            </a:pPr>
            <a:r>
              <a:rPr lang="fr-FR" sz="1100" dirty="0" smtClean="0">
                <a:latin typeface="Arial" panose="020B0604020202020204" pitchFamily="34" charset="0"/>
                <a:cs typeface="Arial" panose="020B0604020202020204" pitchFamily="34" charset="0"/>
              </a:rPr>
              <a:t>L’officine dispose pour chaque patient d’un contenant individualisé et désigné nominativement permettant de stocker les boites de médicaments qui vont servir à la PDA.</a:t>
            </a:r>
          </a:p>
          <a:p>
            <a:pPr algn="just">
              <a:spcBef>
                <a:spcPts val="300"/>
              </a:spcBef>
              <a:buClr>
                <a:srgbClr val="9BBA28"/>
              </a:buClr>
            </a:pPr>
            <a:endParaRPr lang="fr-FR" sz="1100" b="1" dirty="0">
              <a:latin typeface="Arial" panose="020B0604020202020204" pitchFamily="34" charset="0"/>
              <a:cs typeface="Arial" panose="020B0604020202020204" pitchFamily="34" charset="0"/>
            </a:endParaRPr>
          </a:p>
          <a:p>
            <a:pPr algn="just">
              <a:spcBef>
                <a:spcPts val="300"/>
              </a:spcBef>
              <a:buClr>
                <a:srgbClr val="9BBA28"/>
              </a:buClr>
            </a:pPr>
            <a:r>
              <a:rPr lang="fr-FR" sz="1100" b="1" dirty="0">
                <a:solidFill>
                  <a:schemeClr val="bg2"/>
                </a:solidFill>
                <a:latin typeface="Arial" panose="020B0604020202020204" pitchFamily="34" charset="0"/>
                <a:cs typeface="Arial" panose="020B0604020202020204" pitchFamily="34" charset="0"/>
              </a:rPr>
              <a:t>Gestions des rompus :</a:t>
            </a:r>
          </a:p>
          <a:p>
            <a:pPr marL="171450"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Il s’agit des médicaments non utilisés dans les piluliers (excédent, arrêt du traitement en cours…)</a:t>
            </a:r>
          </a:p>
          <a:p>
            <a:pPr marL="171450" indent="-171450" algn="just">
              <a:spcBef>
                <a:spcPts val="300"/>
              </a:spcBef>
              <a:buClr>
                <a:schemeClr val="bg2"/>
              </a:buClr>
              <a:buFont typeface="Courier New" panose="02070309020205020404" pitchFamily="49" charset="0"/>
              <a:buChar char="o"/>
            </a:pPr>
            <a:r>
              <a:rPr lang="fr-FR" sz="1100" dirty="0" smtClean="0">
                <a:latin typeface="Arial" panose="020B0604020202020204" pitchFamily="34" charset="0"/>
                <a:cs typeface="Arial" panose="020B0604020202020204" pitchFamily="34" charset="0"/>
              </a:rPr>
              <a:t>Les </a:t>
            </a:r>
            <a:r>
              <a:rPr lang="fr-FR" sz="1100" dirty="0">
                <a:latin typeface="Arial" panose="020B0604020202020204" pitchFamily="34" charset="0"/>
                <a:cs typeface="Arial" panose="020B0604020202020204" pitchFamily="34" charset="0"/>
              </a:rPr>
              <a:t>rompus doivent soit être </a:t>
            </a:r>
            <a:r>
              <a:rPr lang="fr-FR" sz="1100" u="sng" dirty="0">
                <a:latin typeface="Arial" panose="020B0604020202020204" pitchFamily="34" charset="0"/>
                <a:cs typeface="Arial" panose="020B0604020202020204" pitchFamily="34" charset="0"/>
              </a:rPr>
              <a:t>détruits</a:t>
            </a:r>
            <a:r>
              <a:rPr lang="fr-FR" sz="1100" dirty="0">
                <a:latin typeface="Arial" panose="020B0604020202020204" pitchFamily="34" charset="0"/>
                <a:cs typeface="Arial" panose="020B0604020202020204" pitchFamily="34" charset="0"/>
              </a:rPr>
              <a:t>, soit être </a:t>
            </a:r>
            <a:r>
              <a:rPr lang="fr-FR" sz="1100" u="sng" dirty="0">
                <a:latin typeface="Arial" panose="020B0604020202020204" pitchFamily="34" charset="0"/>
                <a:cs typeface="Arial" panose="020B0604020202020204" pitchFamily="34" charset="0"/>
              </a:rPr>
              <a:t>restitués au patient.</a:t>
            </a:r>
          </a:p>
          <a:p>
            <a:pPr marL="171450" indent="-171450" algn="just">
              <a:spcBef>
                <a:spcPts val="300"/>
              </a:spcBef>
              <a:buClr>
                <a:schemeClr val="bg2"/>
              </a:buClr>
              <a:buFont typeface="Courier New" panose="02070309020205020404" pitchFamily="49" charset="0"/>
              <a:buChar char="o"/>
            </a:pPr>
            <a:r>
              <a:rPr lang="fr-FR" sz="1100" dirty="0">
                <a:latin typeface="Arial" panose="020B0604020202020204" pitchFamily="34" charset="0"/>
                <a:cs typeface="Arial" panose="020B0604020202020204" pitchFamily="34" charset="0"/>
              </a:rPr>
              <a:t>Les actions de destruction ou de restitution doivent faire l’objet d’une </a:t>
            </a:r>
            <a:r>
              <a:rPr lang="fr-FR" sz="1100" u="sng" dirty="0">
                <a:latin typeface="Arial" panose="020B0604020202020204" pitchFamily="34" charset="0"/>
                <a:cs typeface="Arial" panose="020B0604020202020204" pitchFamily="34" charset="0"/>
              </a:rPr>
              <a:t>traçabilité</a:t>
            </a:r>
          </a:p>
        </p:txBody>
      </p:sp>
      <p:sp>
        <p:nvSpPr>
          <p:cNvPr id="22" name="ZoneTexte 21">
            <a:extLst>
              <a:ext uri="{FF2B5EF4-FFF2-40B4-BE49-F238E27FC236}">
                <a16:creationId xmlns:a16="http://schemas.microsoft.com/office/drawing/2014/main" id="{B614A210-FFC7-7DF4-ED27-3D7F1B532CF3}"/>
              </a:ext>
            </a:extLst>
          </p:cNvPr>
          <p:cNvSpPr txBox="1"/>
          <p:nvPr/>
        </p:nvSpPr>
        <p:spPr>
          <a:xfrm>
            <a:off x="613072" y="9000181"/>
            <a:ext cx="3890689" cy="443899"/>
          </a:xfrm>
          <a:prstGeom prst="rect">
            <a:avLst/>
          </a:prstGeom>
          <a:solidFill>
            <a:schemeClr val="bg2"/>
          </a:solidFill>
        </p:spPr>
        <p:txBody>
          <a:bodyPr wrap="square" lIns="0" tIns="0" rIns="0" bIns="0" anchor="ctr">
            <a:noAutofit/>
          </a:bodyPr>
          <a:lstStyle/>
          <a:p>
            <a:pPr algn="just">
              <a:spcBef>
                <a:spcPts val="300"/>
              </a:spcBef>
              <a:buClr>
                <a:schemeClr val="bg2"/>
              </a:buClr>
            </a:pPr>
            <a:r>
              <a:rPr lang="fr-FR" sz="1050" dirty="0" smtClean="0">
                <a:solidFill>
                  <a:schemeClr val="bg1"/>
                </a:solidFill>
                <a:latin typeface="Arial" panose="020B0604020202020204" pitchFamily="34" charset="0"/>
                <a:cs typeface="Arial" panose="020B0604020202020204" pitchFamily="34" charset="0"/>
              </a:rPr>
              <a:t>Les </a:t>
            </a:r>
            <a:r>
              <a:rPr lang="fr-FR" sz="1050" dirty="0">
                <a:solidFill>
                  <a:schemeClr val="bg1"/>
                </a:solidFill>
                <a:latin typeface="Arial" panose="020B0604020202020204" pitchFamily="34" charset="0"/>
                <a:cs typeface="Arial" panose="020B0604020202020204" pitchFamily="34" charset="0"/>
              </a:rPr>
              <a:t>boîtes entamées, mais non terminées sont utilisées pour la réalisation des piluliers des semaines suivantes</a:t>
            </a:r>
          </a:p>
        </p:txBody>
      </p:sp>
      <p:sp>
        <p:nvSpPr>
          <p:cNvPr id="24" name="ZoneTexte 23">
            <a:extLst>
              <a:ext uri="{FF2B5EF4-FFF2-40B4-BE49-F238E27FC236}">
                <a16:creationId xmlns:a16="http://schemas.microsoft.com/office/drawing/2014/main" id="{0C13C82D-8739-597E-7153-A3F1349FBAA4}"/>
              </a:ext>
            </a:extLst>
          </p:cNvPr>
          <p:cNvSpPr txBox="1"/>
          <p:nvPr/>
        </p:nvSpPr>
        <p:spPr>
          <a:xfrm>
            <a:off x="1074214" y="8699988"/>
            <a:ext cx="911996" cy="231953"/>
          </a:xfrm>
          <a:prstGeom prst="rect">
            <a:avLst/>
          </a:prstGeom>
          <a:noFill/>
        </p:spPr>
        <p:txBody>
          <a:bodyPr wrap="square" lIns="0" tIns="0" rIns="0" bIns="0">
            <a:noAutofit/>
          </a:bodyPr>
          <a:lstStyle/>
          <a:p>
            <a:pPr>
              <a:buNone/>
            </a:pPr>
            <a:r>
              <a:rPr lang="fr-FR" sz="1400" b="1" dirty="0">
                <a:solidFill>
                  <a:schemeClr val="bg2"/>
                </a:solidFill>
                <a:effectLst/>
                <a:latin typeface="Arial" panose="020B0604020202020204" pitchFamily="34" charset="0"/>
                <a:cs typeface="Arial" panose="020B0604020202020204" pitchFamily="34" charset="0"/>
              </a:rPr>
              <a:t>Attention</a:t>
            </a:r>
          </a:p>
        </p:txBody>
      </p:sp>
      <p:pic>
        <p:nvPicPr>
          <p:cNvPr id="25" name="Graphique 74">
            <a:extLst>
              <a:ext uri="{FF2B5EF4-FFF2-40B4-BE49-F238E27FC236}">
                <a16:creationId xmlns:a16="http://schemas.microsoft.com/office/drawing/2014/main" id="{43DC5C8A-D372-95D3-757D-905858562E19}"/>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flipH="1">
            <a:off x="613072" y="8566831"/>
            <a:ext cx="372037" cy="318889"/>
          </a:xfrm>
          <a:prstGeom prst="rect">
            <a:avLst/>
          </a:prstGeom>
        </p:spPr>
      </p:pic>
    </p:spTree>
    <p:extLst>
      <p:ext uri="{BB962C8B-B14F-4D97-AF65-F5344CB8AC3E}">
        <p14:creationId xmlns:p14="http://schemas.microsoft.com/office/powerpoint/2010/main" val="213268115"/>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1031</TotalTime>
  <Words>947</Words>
  <Application>Microsoft Office PowerPoint</Application>
  <PresentationFormat>Personnalisé</PresentationFormat>
  <Paragraphs>90</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Aptos</vt:lpstr>
      <vt:lpstr>Arial</vt:lpstr>
      <vt:lpstr>Azo Sans</vt:lpstr>
      <vt:lpstr>Azo Sans Medium</vt:lpstr>
      <vt:lpstr>Courier New</vt:lpstr>
      <vt:lpstr>Wingdings</vt:lpstr>
      <vt:lpstr>Thème Office</vt:lpstr>
      <vt:lpstr>check-list</vt:lpstr>
      <vt:lpstr>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check-list</dc:title>
  <dc:creator>Sébastien QUESSON</dc:creator>
  <cp:lastModifiedBy>Cécile LUGAND</cp:lastModifiedBy>
  <cp:revision>163</cp:revision>
  <dcterms:created xsi:type="dcterms:W3CDTF">2025-12-16T10:16:15Z</dcterms:created>
  <dcterms:modified xsi:type="dcterms:W3CDTF">2026-05-05T09:56:46Z</dcterms:modified>
</cp:coreProperties>
</file>